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9" r:id="rId2"/>
    <p:sldId id="262" r:id="rId3"/>
    <p:sldId id="263" r:id="rId4"/>
    <p:sldId id="264" r:id="rId5"/>
    <p:sldId id="265" r:id="rId6"/>
    <p:sldId id="266" r:id="rId7"/>
    <p:sldId id="257" r:id="rId8"/>
    <p:sldId id="278" r:id="rId9"/>
    <p:sldId id="275" r:id="rId10"/>
    <p:sldId id="277" r:id="rId11"/>
    <p:sldId id="258" r:id="rId12"/>
    <p:sldId id="259" r:id="rId13"/>
    <p:sldId id="260" r:id="rId14"/>
    <p:sldId id="261" r:id="rId15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93" autoAdjust="0"/>
  </p:normalViewPr>
  <p:slideViewPr>
    <p:cSldViewPr>
      <p:cViewPr varScale="1">
        <p:scale>
          <a:sx n="102" d="100"/>
          <a:sy n="102" d="100"/>
        </p:scale>
        <p:origin x="-180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D3B913-7045-45E6-BBCF-9711BF9E63E2}" type="datetimeFigureOut">
              <a:rPr lang="ko-KR" altLang="en-US" smtClean="0"/>
              <a:pPr/>
              <a:t>2012-04-20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426E24-CDDF-4D2B-8824-9776DF4E0D4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0EF6-64E2-4606-86D7-A31BB1E63BAA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0EF6-64E2-4606-86D7-A31BB1E63BAA}" type="slidenum">
              <a:rPr lang="ko-KR" altLang="en-US" smtClean="0">
                <a:solidFill>
                  <a:prstClr val="black"/>
                </a:solidFill>
              </a:rPr>
              <a:pPr/>
              <a:t>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0EF6-64E2-4606-86D7-A31BB1E63BAA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0EF6-64E2-4606-86D7-A31BB1E63BAA}" type="slidenum">
              <a:rPr lang="ko-KR" altLang="en-US" smtClean="0">
                <a:solidFill>
                  <a:prstClr val="black"/>
                </a:solidFill>
              </a:rPr>
              <a:pPr/>
              <a:t>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0EF6-64E2-4606-86D7-A31BB1E63BAA}" type="slidenum">
              <a:rPr lang="ko-KR" altLang="en-US" smtClean="0">
                <a:solidFill>
                  <a:prstClr val="black"/>
                </a:solidFill>
              </a:rPr>
              <a:pPr/>
              <a:t>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0EF6-64E2-4606-86D7-A31BB1E63BAA}" type="slidenum">
              <a:rPr lang="ko-KR" altLang="en-US" smtClean="0">
                <a:solidFill>
                  <a:prstClr val="black"/>
                </a:solidFill>
              </a:rPr>
              <a:pPr/>
              <a:t>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0EF6-64E2-4606-86D7-A31BB1E63BAA}" type="slidenum">
              <a:rPr lang="ko-KR" altLang="en-US" smtClean="0">
                <a:solidFill>
                  <a:prstClr val="black"/>
                </a:solidFill>
              </a:rPr>
              <a:pPr/>
              <a:t>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0EF6-64E2-4606-86D7-A31BB1E63BAA}" type="slidenum">
              <a:rPr lang="ko-KR" altLang="en-US" smtClean="0">
                <a:solidFill>
                  <a:prstClr val="black"/>
                </a:solidFill>
              </a:rPr>
              <a:pPr/>
              <a:t>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0EF6-64E2-4606-86D7-A31BB1E63BAA}" type="slidenum">
              <a:rPr lang="ko-KR" altLang="en-US" smtClean="0">
                <a:solidFill>
                  <a:prstClr val="black"/>
                </a:solidFill>
              </a:rPr>
              <a:pPr/>
              <a:t>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0EF6-64E2-4606-86D7-A31BB1E63BAA}" type="slidenum">
              <a:rPr lang="ko-KR" altLang="en-US" smtClean="0">
                <a:solidFill>
                  <a:prstClr val="black"/>
                </a:solidFill>
              </a:rPr>
              <a:pPr/>
              <a:t>10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0EF6-64E2-4606-86D7-A31BB1E63BAA}" type="slidenum">
              <a:rPr lang="ko-KR" altLang="en-US" smtClean="0">
                <a:solidFill>
                  <a:prstClr val="black"/>
                </a:solidFill>
              </a:rPr>
              <a:pPr/>
              <a:t>11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0EF6-64E2-4606-86D7-A31BB1E63BAA}" type="slidenum">
              <a:rPr lang="ko-KR" altLang="en-US" smtClean="0">
                <a:solidFill>
                  <a:prstClr val="black"/>
                </a:solidFill>
              </a:rPr>
              <a:pPr/>
              <a:t>12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0EF6-64E2-4606-86D7-A31BB1E63BAA}" type="slidenum">
              <a:rPr lang="ko-KR" altLang="en-US" smtClean="0">
                <a:solidFill>
                  <a:prstClr val="black"/>
                </a:solidFill>
              </a:rPr>
              <a:pPr/>
              <a:t>13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0EF6-64E2-4606-86D7-A31BB1E63BAA}" type="slidenum">
              <a:rPr lang="ko-KR" altLang="en-US" smtClean="0">
                <a:solidFill>
                  <a:prstClr val="black"/>
                </a:solidFill>
              </a:rPr>
              <a:pPr/>
              <a:t>14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760E-8CE5-411B-9BCE-F767B089CBB4}" type="datetimeFigureOut">
              <a:rPr lang="ko-KR" altLang="en-US" smtClean="0"/>
              <a:pPr/>
              <a:t>2012-04-20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5E9ED-ECDE-4C8C-BC00-0BE058511C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760E-8CE5-411B-9BCE-F767B089CBB4}" type="datetimeFigureOut">
              <a:rPr lang="ko-KR" altLang="en-US" smtClean="0"/>
              <a:pPr/>
              <a:t>2012-04-20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5E9ED-ECDE-4C8C-BC00-0BE058511C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760E-8CE5-411B-9BCE-F767B089CBB4}" type="datetimeFigureOut">
              <a:rPr lang="ko-KR" altLang="en-US" smtClean="0"/>
              <a:pPr/>
              <a:t>2012-04-20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5E9ED-ECDE-4C8C-BC00-0BE058511C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760E-8CE5-411B-9BCE-F767B089CBB4}" type="datetimeFigureOut">
              <a:rPr lang="ko-KR" altLang="en-US" smtClean="0"/>
              <a:pPr/>
              <a:t>2012-04-20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5E9ED-ECDE-4C8C-BC00-0BE058511C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760E-8CE5-411B-9BCE-F767B089CBB4}" type="datetimeFigureOut">
              <a:rPr lang="ko-KR" altLang="en-US" smtClean="0"/>
              <a:pPr/>
              <a:t>2012-04-20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5E9ED-ECDE-4C8C-BC00-0BE058511C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760E-8CE5-411B-9BCE-F767B089CBB4}" type="datetimeFigureOut">
              <a:rPr lang="ko-KR" altLang="en-US" smtClean="0"/>
              <a:pPr/>
              <a:t>2012-04-20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5E9ED-ECDE-4C8C-BC00-0BE058511C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760E-8CE5-411B-9BCE-F767B089CBB4}" type="datetimeFigureOut">
              <a:rPr lang="ko-KR" altLang="en-US" smtClean="0"/>
              <a:pPr/>
              <a:t>2012-04-20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5E9ED-ECDE-4C8C-BC00-0BE058511C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760E-8CE5-411B-9BCE-F767B089CBB4}" type="datetimeFigureOut">
              <a:rPr lang="ko-KR" altLang="en-US" smtClean="0"/>
              <a:pPr/>
              <a:t>2012-04-20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5E9ED-ECDE-4C8C-BC00-0BE058511C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760E-8CE5-411B-9BCE-F767B089CBB4}" type="datetimeFigureOut">
              <a:rPr lang="ko-KR" altLang="en-US" smtClean="0"/>
              <a:pPr/>
              <a:t>2012-04-20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5E9ED-ECDE-4C8C-BC00-0BE058511C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760E-8CE5-411B-9BCE-F767B089CBB4}" type="datetimeFigureOut">
              <a:rPr lang="ko-KR" altLang="en-US" smtClean="0"/>
              <a:pPr/>
              <a:t>2012-04-20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5E9ED-ECDE-4C8C-BC00-0BE058511C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F760E-8CE5-411B-9BCE-F767B089CBB4}" type="datetimeFigureOut">
              <a:rPr lang="ko-KR" altLang="en-US" smtClean="0"/>
              <a:pPr/>
              <a:t>2012-04-20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5E9ED-ECDE-4C8C-BC00-0BE058511C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0" y="6597650"/>
            <a:ext cx="9144000" cy="260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5" name="Picture 32" descr="0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7988" y="6567488"/>
            <a:ext cx="958850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모서리가 둥근 직사각형 5"/>
          <p:cNvSpPr/>
          <p:nvPr userDrawn="1"/>
        </p:nvSpPr>
        <p:spPr>
          <a:xfrm>
            <a:off x="107950" y="114300"/>
            <a:ext cx="8928100" cy="495300"/>
          </a:xfrm>
          <a:prstGeom prst="roundRect">
            <a:avLst>
              <a:gd name="adj" fmla="val 50000"/>
            </a:avLst>
          </a:prstGeom>
          <a:solidFill>
            <a:srgbClr val="B9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모서리가 둥근 직사각형 6"/>
          <p:cNvSpPr/>
          <p:nvPr userDrawn="1"/>
        </p:nvSpPr>
        <p:spPr>
          <a:xfrm>
            <a:off x="7596336" y="152400"/>
            <a:ext cx="1387327" cy="4191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  <a:noFill/>
          <a:ln w="9525">
            <a:noFill/>
            <a:miter lim="800000"/>
            <a:headEnd/>
            <a:tailEnd/>
          </a:ln>
        </p:spPr>
        <p:txBody>
          <a:bodyPr lIns="0" rIns="0" anchor="t">
            <a:noAutofit/>
          </a:bodyPr>
          <a:lstStyle>
            <a:lvl1pPr algn="l">
              <a:def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0" name="Picture 2" descr="C:\Documents and Settings\허혜정\바탕 화면\logo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58057"/>
            <a:ext cx="1331640" cy="615050"/>
          </a:xfrm>
          <a:prstGeom prst="rect">
            <a:avLst/>
          </a:prstGeom>
          <a:noFill/>
        </p:spPr>
      </p:pic>
      <p:sp>
        <p:nvSpPr>
          <p:cNvPr id="14" name="날짜 개체 틀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15" name="슬라이드 번호 개체 틀 14"/>
          <p:cNvSpPr>
            <a:spLocks noGrp="1"/>
          </p:cNvSpPr>
          <p:nvPr>
            <p:ph type="sldNum" sz="quarter" idx="11"/>
          </p:nvPr>
        </p:nvSpPr>
        <p:spPr>
          <a:xfrm>
            <a:off x="2618420" y="6529260"/>
            <a:ext cx="2133600" cy="365125"/>
          </a:xfrm>
        </p:spPr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6" name="바닥글 개체 틀 15"/>
          <p:cNvSpPr>
            <a:spLocks noGrp="1"/>
          </p:cNvSpPr>
          <p:nvPr>
            <p:ph type="ftr" sz="quarter" idx="12"/>
          </p:nvPr>
        </p:nvSpPr>
        <p:spPr>
          <a:xfrm>
            <a:off x="3124200" y="6354325"/>
            <a:ext cx="2895600" cy="365125"/>
          </a:xfrm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12" name="TextBox 11"/>
          <p:cNvSpPr txBox="1"/>
          <p:nvPr userDrawn="1"/>
        </p:nvSpPr>
        <p:spPr>
          <a:xfrm>
            <a:off x="71500" y="6603318"/>
            <a:ext cx="254428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10" smtClean="0">
                <a:ln w="9525">
                  <a:noFill/>
                  <a:round/>
                  <a:headEnd/>
                  <a:tailEnd/>
                </a:ln>
                <a:solidFill>
                  <a:srgbClr val="000066"/>
                </a:solidFill>
                <a:latin typeface="맑은 고딕" pitchFamily="50" charset="-127"/>
                <a:ea typeface="맑은 고딕" pitchFamily="50" charset="-127"/>
              </a:rPr>
              <a:t>기후변화대응 온실가스 감축 컨설팅 과정</a:t>
            </a:r>
            <a:endParaRPr lang="ko-KR" altLang="en-US" sz="1000" kern="10">
              <a:ln w="9525">
                <a:noFill/>
                <a:round/>
                <a:headEnd/>
                <a:tailEnd/>
              </a:ln>
              <a:solidFill>
                <a:srgbClr val="000066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49"/>
          <p:cNvGrpSpPr/>
          <p:nvPr userDrawn="1"/>
        </p:nvGrpSpPr>
        <p:grpSpPr>
          <a:xfrm>
            <a:off x="0" y="-3175"/>
            <a:ext cx="9144000" cy="6873875"/>
            <a:chOff x="0" y="-3175"/>
            <a:chExt cx="9144000" cy="6873875"/>
          </a:xfrm>
        </p:grpSpPr>
        <p:grpSp>
          <p:nvGrpSpPr>
            <p:cNvPr id="4" name="그룹 48"/>
            <p:cNvGrpSpPr/>
            <p:nvPr userDrawn="1"/>
          </p:nvGrpSpPr>
          <p:grpSpPr>
            <a:xfrm>
              <a:off x="0" y="-3175"/>
              <a:ext cx="9144000" cy="6873875"/>
              <a:chOff x="0" y="-3175"/>
              <a:chExt cx="9144000" cy="6873875"/>
            </a:xfrm>
          </p:grpSpPr>
          <p:pic>
            <p:nvPicPr>
              <p:cNvPr id="2" name="Picture 3" descr="29-1"/>
              <p:cNvPicPr preferRelativeResize="0">
                <a:picLocks noChangeArrowheads="1"/>
              </p:cNvPicPr>
              <p:nvPr userDrawn="1"/>
            </p:nvPicPr>
            <p:blipFill>
              <a:blip r:embed="rId2" cstate="print">
                <a:grayscl/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9144000" cy="30718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" name="Picture 112"/>
              <p:cNvPicPr>
                <a:picLocks noChangeAspect="1" noChangeArrowheads="1"/>
              </p:cNvPicPr>
              <p:nvPr userDrawn="1"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90500" y="4643438"/>
                <a:ext cx="8731250" cy="22145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그룹 39"/>
              <p:cNvGrpSpPr>
                <a:grpSpLocks/>
              </p:cNvGrpSpPr>
              <p:nvPr userDrawn="1"/>
            </p:nvGrpSpPr>
            <p:grpSpPr bwMode="auto">
              <a:xfrm>
                <a:off x="565150" y="4932363"/>
                <a:ext cx="8018463" cy="1017587"/>
                <a:chOff x="565830" y="4857760"/>
                <a:chExt cx="8017878" cy="1016395"/>
              </a:xfrm>
            </p:grpSpPr>
            <p:pic>
              <p:nvPicPr>
                <p:cNvPr id="11" name="Picture 11" descr="C:\Documents and Settings\허혜정\Local Settings\Temporary Internet Files\Content.IE5\CFXXF2I0\MCj04401150000[1].png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 flipH="1">
                  <a:off x="1930464" y="4857760"/>
                  <a:ext cx="796292" cy="97762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2" name="Picture 12" descr="C:\Documents and Settings\허혜정\Local Settings\Temporary Internet Files\Content.IE5\WAI2G8E7\MCj04401160000[1].pn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3514244" y="4970111"/>
                  <a:ext cx="625242" cy="8872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3" name="Picture 2" descr="C:\Documents and Settings\허혜정\Local Settings\Temporary Internet Files\Content.IE5\HKGM2LO1\MCj04401130000[1].png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565830" y="4921562"/>
                  <a:ext cx="577146" cy="9262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" name="Picture 4" descr="C:\Documents and Settings\허혜정\Local Settings\Temporary Internet Files\Content.IE5\GHIJKLMN\MCj04401060000[1].png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6532084" y="5056295"/>
                  <a:ext cx="721432" cy="8178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" name="Picture 7" descr="C:\Documents and Settings\허혜정\Local Settings\Temporary Internet Files\Content.IE5\HKGM2LO1\MCj04401120000[1].png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4926974" y="4916281"/>
                  <a:ext cx="817622" cy="9305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" name="Picture 9" descr="C:\Documents and Settings\허혜정\Local Settings\Temporary Internet Files\Content.IE5\GHIJKLMN\MCj04401020000[1].png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8041002" y="4977259"/>
                  <a:ext cx="542706" cy="8814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72708" name="Picture 4"/>
              <p:cNvPicPr>
                <a:picLocks noChangeAspect="1" noChangeArrowheads="1"/>
              </p:cNvPicPr>
              <p:nvPr userDrawn="1"/>
            </p:nvPicPr>
            <p:blipFill>
              <a:blip r:embed="rId10" cstate="print"/>
              <a:srcRect l="12099" r="37672"/>
              <a:stretch>
                <a:fillRect/>
              </a:stretch>
            </p:blipFill>
            <p:spPr bwMode="auto">
              <a:xfrm>
                <a:off x="8969829" y="-3175"/>
                <a:ext cx="174171" cy="6873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8" name="Picture 4"/>
              <p:cNvPicPr>
                <a:picLocks noChangeAspect="1" noChangeArrowheads="1"/>
              </p:cNvPicPr>
              <p:nvPr userDrawn="1"/>
            </p:nvPicPr>
            <p:blipFill>
              <a:blip r:embed="rId10" cstate="print"/>
              <a:srcRect l="12099" r="37672"/>
              <a:stretch>
                <a:fillRect/>
              </a:stretch>
            </p:blipFill>
            <p:spPr bwMode="auto">
              <a:xfrm>
                <a:off x="0" y="-3175"/>
                <a:ext cx="174171" cy="6873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pic>
          <p:nvPicPr>
            <p:cNvPr id="8" name="Picture 2"/>
            <p:cNvPicPr>
              <a:picLocks noChangeAspect="1" noChangeArrowheads="1"/>
            </p:cNvPicPr>
            <p:nvPr userDrawn="1"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229475" y="6400800"/>
              <a:ext cx="1585913" cy="312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" name="Picture 2" descr="C:\Documents and Settings\허혜정\바탕 화면\logo.png"/>
            <p:cNvPicPr>
              <a:picLocks noChangeAspect="1" noChangeArrowheads="1"/>
            </p:cNvPicPr>
            <p:nvPr userDrawn="1"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79512" y="105099"/>
              <a:ext cx="2051720" cy="947637"/>
            </a:xfrm>
            <a:prstGeom prst="rect">
              <a:avLst/>
            </a:prstGeom>
            <a:noFill/>
          </p:spPr>
        </p:pic>
      </p:grpSp>
      <p:sp>
        <p:nvSpPr>
          <p:cNvPr id="19" name="제목 14"/>
          <p:cNvSpPr txBox="1">
            <a:spLocks/>
          </p:cNvSpPr>
          <p:nvPr userDrawn="1"/>
        </p:nvSpPr>
        <p:spPr bwMode="auto">
          <a:xfrm>
            <a:off x="0" y="1760538"/>
            <a:ext cx="9131300" cy="2643187"/>
          </a:xfrm>
          <a:prstGeom prst="rect">
            <a:avLst/>
          </a:prstGeom>
          <a:solidFill>
            <a:srgbClr val="B9CDE5">
              <a:alpha val="39999"/>
            </a:srgbClr>
          </a:solidFill>
          <a:ln>
            <a:noFill/>
          </a:ln>
          <a:extLst/>
        </p:spPr>
        <p:txBody>
          <a:bodyPr tIns="46800" anchor="ctr"/>
          <a:lstStyle>
            <a:lvl1pPr eaLnBrk="0" hangingPunct="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0" marR="0" indent="0" algn="ctr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배출량 산정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(2) </a:t>
            </a:r>
          </a:p>
          <a:p>
            <a:pPr marL="0" marR="0" indent="0" algn="ctr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ko-KR" altLang="en-US" sz="3200" dirty="0" err="1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페기물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간접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기타</a:t>
            </a:r>
            <a:r>
              <a:rPr lang="en-US" altLang="ko-KR" sz="32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-</a:t>
            </a:r>
          </a:p>
          <a:p>
            <a:pPr marL="0" marR="0" indent="0" algn="ctr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i="1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실습과정</a:t>
            </a:r>
            <a:endParaRPr lang="en-US" altLang="ko-KR" sz="2000" i="1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 eaLnBrk="1" hangingPunct="1">
              <a:defRPr/>
            </a:pPr>
            <a:endParaRPr lang="en-US" altLang="ko-KR" sz="10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 eaLnBrk="1" hangingPunct="1">
              <a:defRPr/>
            </a:pPr>
            <a:r>
              <a:rPr lang="ko-KR" altLang="en-US" sz="20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한양대학교 일반대학원 경영컨설팅학과 </a:t>
            </a:r>
            <a:r>
              <a:rPr lang="en-US" altLang="ko-KR" sz="20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/</a:t>
            </a:r>
          </a:p>
          <a:p>
            <a:pPr marL="0" marR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한국경영컨설팅협회</a:t>
            </a:r>
          </a:p>
          <a:p>
            <a:pPr algn="ctr" eaLnBrk="1" hangingPunct="1">
              <a:defRPr/>
            </a:pPr>
            <a:endParaRPr lang="ko-KR" altLang="en-US" sz="20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0" name="Picture 11" descr="C:\DOCUME~1\admin\LOCALS~1\Temp\Hnc\BinData\EMB3d5d.jpg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0" y="285728"/>
            <a:ext cx="112395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F760E-8CE5-411B-9BCE-F767B089CBB4}" type="datetimeFigureOut">
              <a:rPr lang="ko-KR" altLang="en-US" smtClean="0"/>
              <a:pPr/>
              <a:t>2012-04-20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5E9ED-ECDE-4C8C-BC00-0BE058511C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직사각형 80"/>
          <p:cNvSpPr/>
          <p:nvPr/>
        </p:nvSpPr>
        <p:spPr>
          <a:xfrm>
            <a:off x="6444208" y="4293096"/>
            <a:ext cx="2699792" cy="180020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smtClean="0"/>
              <a:t>Ⅴ. </a:t>
            </a:r>
            <a:r>
              <a:rPr lang="ko-KR" altLang="en-US" smtClean="0"/>
              <a:t>실습과제</a:t>
            </a:r>
            <a:r>
              <a:rPr lang="en-US" altLang="ko-KR" smtClean="0"/>
              <a:t>(1)</a:t>
            </a:r>
            <a:endParaRPr lang="ko-KR" altLang="en-US"/>
          </a:p>
        </p:txBody>
      </p:sp>
      <p:sp>
        <p:nvSpPr>
          <p:cNvPr id="23" name="슬라이드 번호 개체 틀 4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utoShape 15"/>
          <p:cNvSpPr>
            <a:spLocks noChangeArrowheads="1"/>
          </p:cNvSpPr>
          <p:nvPr/>
        </p:nvSpPr>
        <p:spPr bwMode="auto">
          <a:xfrm>
            <a:off x="250956" y="775589"/>
            <a:ext cx="941934" cy="1368000"/>
          </a:xfrm>
          <a:prstGeom prst="roundRect">
            <a:avLst>
              <a:gd name="adj" fmla="val 6667"/>
            </a:avLst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184150" indent="-184150" latinLnBrk="0">
              <a:defRPr/>
            </a:pPr>
            <a:endParaRPr lang="ko-KR" altLang="en-US" sz="1200" b="1" kern="0">
              <a:solidFill>
                <a:sysClr val="window" lastClr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Rectangle 17"/>
          <p:cNvSpPr>
            <a:spLocks noChangeArrowheads="1"/>
          </p:cNvSpPr>
          <p:nvPr/>
        </p:nvSpPr>
        <p:spPr bwMode="auto">
          <a:xfrm>
            <a:off x="1264774" y="775589"/>
            <a:ext cx="7560964" cy="1368000"/>
          </a:xfrm>
          <a:prstGeom prst="rect">
            <a:avLst/>
          </a:prstGeom>
          <a:solidFill>
            <a:srgbClr val="EAEAEA"/>
          </a:solidFill>
          <a:ln w="3175" algn="ctr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lIns="252000" anchor="ctr"/>
          <a:lstStyle/>
          <a:p>
            <a:pPr algn="ctr">
              <a:defRPr/>
            </a:pPr>
            <a:endParaRPr lang="ko-KR" altLang="ko-KR" b="1" kern="0">
              <a:solidFill>
                <a:sysClr val="windowText" lastClr="000000"/>
              </a:solidFill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5" name="Group 20"/>
          <p:cNvGrpSpPr>
            <a:grpSpLocks/>
          </p:cNvGrpSpPr>
          <p:nvPr/>
        </p:nvGrpSpPr>
        <p:grpSpPr bwMode="auto">
          <a:xfrm rot="-5400000">
            <a:off x="1193337" y="836265"/>
            <a:ext cx="104775" cy="393700"/>
            <a:chOff x="919" y="4440"/>
            <a:chExt cx="66" cy="248"/>
          </a:xfrm>
        </p:grpSpPr>
        <p:grpSp>
          <p:nvGrpSpPr>
            <p:cNvPr id="6" name="Group 21"/>
            <p:cNvGrpSpPr>
              <a:grpSpLocks/>
            </p:cNvGrpSpPr>
            <p:nvPr/>
          </p:nvGrpSpPr>
          <p:grpSpPr bwMode="auto">
            <a:xfrm>
              <a:off x="919" y="4440"/>
              <a:ext cx="66" cy="66"/>
              <a:chOff x="250" y="352"/>
              <a:chExt cx="136" cy="136"/>
            </a:xfrm>
          </p:grpSpPr>
          <p:sp>
            <p:nvSpPr>
              <p:cNvPr id="11" name="Oval 22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Oval 23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7" name="Group 24"/>
            <p:cNvGrpSpPr>
              <a:grpSpLocks/>
            </p:cNvGrpSpPr>
            <p:nvPr/>
          </p:nvGrpSpPr>
          <p:grpSpPr bwMode="auto">
            <a:xfrm>
              <a:off x="919" y="4622"/>
              <a:ext cx="66" cy="66"/>
              <a:chOff x="250" y="352"/>
              <a:chExt cx="136" cy="136"/>
            </a:xfrm>
          </p:grpSpPr>
          <p:sp>
            <p:nvSpPr>
              <p:cNvPr id="9" name="Oval 25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" name="Oval 26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8" name="AutoShape 27"/>
            <p:cNvSpPr>
              <a:spLocks noChangeArrowheads="1"/>
            </p:cNvSpPr>
            <p:nvPr/>
          </p:nvSpPr>
          <p:spPr bwMode="auto">
            <a:xfrm rot="5400000">
              <a:off x="849" y="4547"/>
              <a:ext cx="208" cy="3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12700" algn="ctr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wrap="none" lIns="90000" tIns="46800" rIns="10800" bIns="46800" anchor="ctr"/>
            <a:lstStyle/>
            <a:p>
              <a:pPr latinLnBrk="0">
                <a:defRPr/>
              </a:pPr>
              <a:endParaRPr lang="ko-KR" altLang="en-US" b="1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3" name="Group 28"/>
          <p:cNvGrpSpPr>
            <a:grpSpLocks/>
          </p:cNvGrpSpPr>
          <p:nvPr/>
        </p:nvGrpSpPr>
        <p:grpSpPr bwMode="auto">
          <a:xfrm rot="-5400000">
            <a:off x="1193337" y="1637953"/>
            <a:ext cx="104775" cy="393700"/>
            <a:chOff x="919" y="4440"/>
            <a:chExt cx="66" cy="248"/>
          </a:xfrm>
        </p:grpSpPr>
        <p:grpSp>
          <p:nvGrpSpPr>
            <p:cNvPr id="14" name="Group 29"/>
            <p:cNvGrpSpPr>
              <a:grpSpLocks/>
            </p:cNvGrpSpPr>
            <p:nvPr/>
          </p:nvGrpSpPr>
          <p:grpSpPr bwMode="auto">
            <a:xfrm>
              <a:off x="919" y="4440"/>
              <a:ext cx="66" cy="66"/>
              <a:chOff x="250" y="352"/>
              <a:chExt cx="136" cy="136"/>
            </a:xfrm>
          </p:grpSpPr>
          <p:sp>
            <p:nvSpPr>
              <p:cNvPr id="19" name="Oval 30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" name="Oval 31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5" name="Group 32"/>
            <p:cNvGrpSpPr>
              <a:grpSpLocks/>
            </p:cNvGrpSpPr>
            <p:nvPr/>
          </p:nvGrpSpPr>
          <p:grpSpPr bwMode="auto">
            <a:xfrm>
              <a:off x="919" y="4622"/>
              <a:ext cx="66" cy="66"/>
              <a:chOff x="250" y="352"/>
              <a:chExt cx="136" cy="136"/>
            </a:xfrm>
          </p:grpSpPr>
          <p:sp>
            <p:nvSpPr>
              <p:cNvPr id="17" name="Oval 33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" name="Oval 34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16" name="AutoShape 35"/>
            <p:cNvSpPr>
              <a:spLocks noChangeArrowheads="1"/>
            </p:cNvSpPr>
            <p:nvPr/>
          </p:nvSpPr>
          <p:spPr bwMode="auto">
            <a:xfrm rot="5400000">
              <a:off x="849" y="4547"/>
              <a:ext cx="208" cy="3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12700" algn="ctr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wrap="none" lIns="90000" tIns="46800" rIns="10800" bIns="46800" anchor="ctr"/>
            <a:lstStyle/>
            <a:p>
              <a:pPr latinLnBrk="0">
                <a:defRPr/>
              </a:pPr>
              <a:endParaRPr lang="ko-KR" altLang="en-US" b="1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1" name="TextBox 220"/>
          <p:cNvSpPr txBox="1">
            <a:spLocks noChangeArrowheads="1"/>
          </p:cNvSpPr>
          <p:nvPr/>
        </p:nvSpPr>
        <p:spPr bwMode="auto">
          <a:xfrm>
            <a:off x="1517188" y="764704"/>
            <a:ext cx="723654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52425" indent="-342900" defTabSz="955675" latinLnBrk="0">
              <a:lnSpc>
                <a:spcPct val="150000"/>
              </a:lnSpc>
              <a:spcBef>
                <a:spcPts val="500"/>
              </a:spcBef>
              <a:buClr>
                <a:srgbClr val="597DB7"/>
              </a:buClr>
            </a:pPr>
            <a:r>
              <a:rPr lang="en-US" altLang="ko-KR" sz="1400" b="1" smtClean="0">
                <a:solidFill>
                  <a:prstClr val="black"/>
                </a:solidFill>
              </a:rPr>
              <a:t>1.   </a:t>
            </a:r>
            <a:r>
              <a:rPr lang="ko-KR" altLang="en-US" sz="1400" b="1" smtClean="0">
                <a:solidFill>
                  <a:prstClr val="black"/>
                </a:solidFill>
              </a:rPr>
              <a:t>서울시는 </a:t>
            </a:r>
            <a:r>
              <a:rPr lang="en-US" altLang="ko-KR" sz="1400" b="1" smtClean="0">
                <a:solidFill>
                  <a:prstClr val="black"/>
                </a:solidFill>
              </a:rPr>
              <a:t>2009</a:t>
            </a:r>
            <a:r>
              <a:rPr lang="ko-KR" altLang="en-US" sz="1400" b="1" smtClean="0">
                <a:solidFill>
                  <a:prstClr val="black"/>
                </a:solidFill>
              </a:rPr>
              <a:t>년 </a:t>
            </a:r>
            <a:r>
              <a:rPr lang="ko-KR" altLang="en-US" sz="1400" b="1" err="1">
                <a:solidFill>
                  <a:prstClr val="black"/>
                </a:solidFill>
              </a:rPr>
              <a:t>부터</a:t>
            </a:r>
            <a:r>
              <a:rPr lang="ko-KR" altLang="en-US" sz="1400" b="1">
                <a:solidFill>
                  <a:prstClr val="black"/>
                </a:solidFill>
              </a:rPr>
              <a:t> </a:t>
            </a:r>
            <a:r>
              <a:rPr lang="ko-KR" altLang="en-US" sz="1400" b="1" smtClean="0">
                <a:solidFill>
                  <a:prstClr val="black"/>
                </a:solidFill>
              </a:rPr>
              <a:t>토양 </a:t>
            </a:r>
            <a:r>
              <a:rPr lang="ko-KR" altLang="en-US" sz="1400" b="1" err="1" smtClean="0">
                <a:solidFill>
                  <a:prstClr val="black"/>
                </a:solidFill>
              </a:rPr>
              <a:t>복토식의</a:t>
            </a:r>
            <a:r>
              <a:rPr lang="ko-KR" altLang="en-US" sz="1400" b="1" smtClean="0">
                <a:solidFill>
                  <a:prstClr val="black"/>
                </a:solidFill>
              </a:rPr>
              <a:t> </a:t>
            </a:r>
            <a:r>
              <a:rPr lang="ko-KR" altLang="en-US" sz="1400" b="1" err="1" smtClean="0">
                <a:solidFill>
                  <a:prstClr val="black"/>
                </a:solidFill>
              </a:rPr>
              <a:t>관리형</a:t>
            </a:r>
            <a:r>
              <a:rPr lang="ko-KR" altLang="en-US" sz="1400" b="1" smtClean="0">
                <a:solidFill>
                  <a:prstClr val="black"/>
                </a:solidFill>
              </a:rPr>
              <a:t> 매립지</a:t>
            </a:r>
            <a:r>
              <a:rPr lang="en-US" altLang="ko-KR" sz="1400" b="1" smtClean="0">
                <a:solidFill>
                  <a:prstClr val="black"/>
                </a:solidFill>
              </a:rPr>
              <a:t>(</a:t>
            </a:r>
            <a:r>
              <a:rPr lang="ko-KR" altLang="en-US" sz="1400" b="1" smtClean="0">
                <a:solidFill>
                  <a:prstClr val="black"/>
                </a:solidFill>
              </a:rPr>
              <a:t>혐기성</a:t>
            </a:r>
            <a:r>
              <a:rPr lang="en-US" altLang="ko-KR" sz="1400" b="1" smtClean="0">
                <a:solidFill>
                  <a:prstClr val="black"/>
                </a:solidFill>
              </a:rPr>
              <a:t>)</a:t>
            </a:r>
            <a:r>
              <a:rPr lang="ko-KR" altLang="en-US" sz="1400" b="1" smtClean="0">
                <a:solidFill>
                  <a:prstClr val="black"/>
                </a:solidFill>
              </a:rPr>
              <a:t>를 운영하고 있다</a:t>
            </a:r>
            <a:r>
              <a:rPr lang="en-US" altLang="ko-KR" sz="1400" b="1" smtClean="0">
                <a:solidFill>
                  <a:prstClr val="black"/>
                </a:solidFill>
              </a:rPr>
              <a:t>.</a:t>
            </a:r>
            <a:r>
              <a:rPr lang="ko-KR" altLang="en-US" sz="1400" b="1" smtClean="0">
                <a:solidFill>
                  <a:prstClr val="black"/>
                </a:solidFill>
              </a:rPr>
              <a:t> 생활폐기물을 매년 </a:t>
            </a:r>
            <a:r>
              <a:rPr lang="en-US" altLang="ko-KR" sz="1400" b="1" smtClean="0">
                <a:solidFill>
                  <a:prstClr val="black"/>
                </a:solidFill>
              </a:rPr>
              <a:t>100ton</a:t>
            </a:r>
            <a:r>
              <a:rPr lang="ko-KR" altLang="en-US" sz="1400" b="1" smtClean="0">
                <a:solidFill>
                  <a:prstClr val="black"/>
                </a:solidFill>
              </a:rPr>
              <a:t>씩 매립하고 있으며</a:t>
            </a:r>
            <a:r>
              <a:rPr lang="en-US" altLang="ko-KR" sz="1400" b="1" smtClean="0">
                <a:solidFill>
                  <a:prstClr val="black"/>
                </a:solidFill>
              </a:rPr>
              <a:t>, </a:t>
            </a:r>
            <a:r>
              <a:rPr lang="ko-KR" altLang="en-US" sz="1400" b="1" smtClean="0">
                <a:solidFill>
                  <a:prstClr val="black"/>
                </a:solidFill>
              </a:rPr>
              <a:t>매립 폐기물의 성상은 종이가 </a:t>
            </a:r>
            <a:r>
              <a:rPr lang="en-US" altLang="ko-KR" sz="1400" b="1" smtClean="0">
                <a:solidFill>
                  <a:prstClr val="black"/>
                </a:solidFill>
              </a:rPr>
              <a:t>30%, </a:t>
            </a:r>
            <a:r>
              <a:rPr lang="ko-KR" altLang="en-US" sz="1400" b="1" smtClean="0">
                <a:solidFill>
                  <a:prstClr val="black"/>
                </a:solidFill>
              </a:rPr>
              <a:t>목재가 </a:t>
            </a:r>
            <a:r>
              <a:rPr lang="en-US" altLang="ko-KR" sz="1400" b="1" smtClean="0">
                <a:solidFill>
                  <a:prstClr val="black"/>
                </a:solidFill>
              </a:rPr>
              <a:t>40%, </a:t>
            </a:r>
            <a:r>
              <a:rPr lang="ko-KR" altLang="en-US" sz="1400" b="1" smtClean="0">
                <a:solidFill>
                  <a:prstClr val="black"/>
                </a:solidFill>
              </a:rPr>
              <a:t>고무가 </a:t>
            </a:r>
            <a:r>
              <a:rPr lang="en-US" altLang="ko-KR" sz="1400" b="1" smtClean="0">
                <a:solidFill>
                  <a:prstClr val="black"/>
                </a:solidFill>
              </a:rPr>
              <a:t>30%</a:t>
            </a:r>
            <a:r>
              <a:rPr lang="ko-KR" altLang="en-US" sz="1400" b="1" smtClean="0">
                <a:solidFill>
                  <a:prstClr val="black"/>
                </a:solidFill>
              </a:rPr>
              <a:t>를 차지하고 있다</a:t>
            </a:r>
            <a:r>
              <a:rPr lang="en-US" altLang="ko-KR" sz="1400" b="1" smtClean="0">
                <a:solidFill>
                  <a:prstClr val="black"/>
                </a:solidFill>
              </a:rPr>
              <a:t>. </a:t>
            </a:r>
            <a:r>
              <a:rPr lang="ko-KR" altLang="en-US" sz="1400" b="1" smtClean="0">
                <a:solidFill>
                  <a:prstClr val="black"/>
                </a:solidFill>
              </a:rPr>
              <a:t>메탄 </a:t>
            </a:r>
            <a:r>
              <a:rPr lang="ko-KR" altLang="en-US" sz="1400" b="1" err="1" smtClean="0">
                <a:solidFill>
                  <a:prstClr val="black"/>
                </a:solidFill>
              </a:rPr>
              <a:t>회수량은</a:t>
            </a:r>
            <a:r>
              <a:rPr lang="ko-KR" altLang="en-US" sz="1400" b="1" smtClean="0">
                <a:solidFill>
                  <a:prstClr val="black"/>
                </a:solidFill>
              </a:rPr>
              <a:t> </a:t>
            </a:r>
            <a:r>
              <a:rPr lang="en-US" altLang="ko-KR" sz="1400" b="1" smtClean="0">
                <a:solidFill>
                  <a:prstClr val="black"/>
                </a:solidFill>
              </a:rPr>
              <a:t>2011</a:t>
            </a:r>
            <a:r>
              <a:rPr lang="ko-KR" altLang="en-US" sz="1400" b="1" smtClean="0">
                <a:solidFill>
                  <a:prstClr val="black"/>
                </a:solidFill>
              </a:rPr>
              <a:t>년에 </a:t>
            </a:r>
            <a:r>
              <a:rPr lang="en-US" altLang="ko-KR" sz="1400" b="1" smtClean="0">
                <a:solidFill>
                  <a:prstClr val="black"/>
                </a:solidFill>
              </a:rPr>
              <a:t>20ton</a:t>
            </a:r>
            <a:r>
              <a:rPr lang="ko-KR" altLang="en-US" sz="1400" b="1" smtClean="0">
                <a:solidFill>
                  <a:prstClr val="black"/>
                </a:solidFill>
              </a:rPr>
              <a:t>을 회수하여 활용하였다</a:t>
            </a:r>
            <a:r>
              <a:rPr lang="en-US" altLang="ko-KR" sz="1400" b="1" smtClean="0">
                <a:solidFill>
                  <a:prstClr val="black"/>
                </a:solidFill>
              </a:rPr>
              <a:t>. </a:t>
            </a:r>
            <a:r>
              <a:rPr lang="ko-KR" altLang="en-US" sz="1400" b="1" smtClean="0">
                <a:solidFill>
                  <a:prstClr val="black"/>
                </a:solidFill>
              </a:rPr>
              <a:t>서울 매립지의 </a:t>
            </a:r>
            <a:r>
              <a:rPr lang="en-US" altLang="ko-KR" sz="1400" b="1" smtClean="0">
                <a:solidFill>
                  <a:prstClr val="black"/>
                </a:solidFill>
              </a:rPr>
              <a:t>2011</a:t>
            </a:r>
            <a:r>
              <a:rPr lang="ko-KR" altLang="en-US" sz="1400" b="1" smtClean="0">
                <a:solidFill>
                  <a:prstClr val="black"/>
                </a:solidFill>
              </a:rPr>
              <a:t>년 온실가스 배출량을 구하여라</a:t>
            </a:r>
            <a:r>
              <a:rPr lang="en-US" altLang="ko-KR" sz="1400" b="1" smtClean="0">
                <a:solidFill>
                  <a:prstClr val="black"/>
                </a:solidFill>
              </a:rPr>
              <a:t>.</a:t>
            </a:r>
            <a:endParaRPr lang="en-US" altLang="ko-KR" sz="1400" b="1" spc="-150" smtClean="0">
              <a:solidFill>
                <a:prstClr val="black"/>
              </a:solidFill>
            </a:endParaRPr>
          </a:p>
        </p:txBody>
      </p:sp>
      <p:sp>
        <p:nvSpPr>
          <p:cNvPr id="22" name="직사각형 221"/>
          <p:cNvSpPr>
            <a:spLocks noChangeArrowheads="1"/>
          </p:cNvSpPr>
          <p:nvPr/>
        </p:nvSpPr>
        <p:spPr bwMode="auto">
          <a:xfrm>
            <a:off x="328794" y="1188473"/>
            <a:ext cx="7264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588" algn="ctr" latinLnBrk="0">
              <a:defRPr/>
            </a:pPr>
            <a:r>
              <a:rPr lang="ko-KR" altLang="en-US" sz="1400" b="1" kern="0" smtClean="0">
                <a:solidFill>
                  <a:srgbClr val="FFFFFF"/>
                </a:solidFill>
              </a:rPr>
              <a:t>실습</a:t>
            </a:r>
            <a:endParaRPr lang="en-US" altLang="ko-KR" sz="1400" b="1" kern="0">
              <a:solidFill>
                <a:srgbClr val="FFFFFF"/>
              </a:solidFill>
            </a:endParaRPr>
          </a:p>
          <a:p>
            <a:pPr marL="1588" algn="ctr" latinLnBrk="0">
              <a:defRPr/>
            </a:pPr>
            <a:r>
              <a:rPr lang="ko-KR" altLang="en-US" sz="1400" b="1" kern="0" smtClean="0">
                <a:solidFill>
                  <a:srgbClr val="FFFFFF"/>
                </a:solidFill>
              </a:rPr>
              <a:t>과제</a:t>
            </a:r>
            <a:endParaRPr lang="ko-KR" altLang="en-US" sz="1400" b="1" kern="0">
              <a:solidFill>
                <a:srgbClr val="FFFFFF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480795" y="3029204"/>
            <a:ext cx="8412379" cy="342398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endParaRPr lang="ko-KR" altLang="en-US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66825" y="5013176"/>
            <a:ext cx="2664296" cy="1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5" name="Group 255"/>
          <p:cNvGraphicFramePr>
            <a:graphicFrameLocks noGrp="1"/>
          </p:cNvGraphicFramePr>
          <p:nvPr/>
        </p:nvGraphicFramePr>
        <p:xfrm>
          <a:off x="6503337" y="4365104"/>
          <a:ext cx="2376264" cy="620713"/>
        </p:xfrm>
        <a:graphic>
          <a:graphicData uri="http://schemas.openxmlformats.org/drawingml/2006/table">
            <a:tbl>
              <a:tblPr/>
              <a:tblGrid>
                <a:gridCol w="459705"/>
                <a:gridCol w="638853"/>
                <a:gridCol w="638853"/>
                <a:gridCol w="638853"/>
              </a:tblGrid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구분</a:t>
                      </a:r>
                      <a:endParaRPr kumimoji="1" 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itchFamily="50" charset="-127"/>
                      </a:endParaRPr>
                    </a:p>
                  </a:txBody>
                  <a:tcPr marL="54000" marR="54000" marT="46800" marB="4680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CO</a:t>
                      </a:r>
                      <a:r>
                        <a:rPr kumimoji="1" lang="en-US" altLang="ko-KR" sz="1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2</a:t>
                      </a:r>
                      <a:endParaRPr kumimoji="1" lang="ko-KR" altLang="ko-KR" sz="18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itchFamily="50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CH</a:t>
                      </a:r>
                      <a:r>
                        <a:rPr kumimoji="1" lang="en-US" altLang="ko-KR" sz="1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4</a:t>
                      </a:r>
                      <a:endParaRPr kumimoji="1" lang="ko-KR" altLang="ko-KR" sz="18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itchFamily="50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N</a:t>
                      </a:r>
                      <a:r>
                        <a:rPr kumimoji="1" lang="en-US" altLang="ko-KR" sz="1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2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O</a:t>
                      </a:r>
                      <a:endParaRPr kumimoji="1" lang="ko-KR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itchFamily="50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</a:tr>
              <a:tr h="350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산정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방법론</a:t>
                      </a:r>
                      <a:endParaRPr kumimoji="1" 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itchFamily="50" charset="-127"/>
                      </a:endParaRPr>
                    </a:p>
                  </a:txBody>
                  <a:tcPr marL="17907" marR="17907" marT="17907" marB="17907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-</a:t>
                      </a:r>
                      <a:endParaRPr kumimoji="1" lang="ko-KR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itchFamily="50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Tier 1</a:t>
                      </a:r>
                      <a:endParaRPr kumimoji="1" lang="ko-KR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itchFamily="50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-</a:t>
                      </a:r>
                      <a:endParaRPr kumimoji="1" lang="ko-KR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itchFamily="50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2" name="직사각형 81"/>
          <p:cNvSpPr/>
          <p:nvPr/>
        </p:nvSpPr>
        <p:spPr>
          <a:xfrm>
            <a:off x="7373734" y="6320353"/>
            <a:ext cx="17347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4625" lvl="0" indent="-174625" fontAlgn="base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200"/>
              <a:buFont typeface="Wingdings" pitchFamily="2" charset="2"/>
              <a:buChar char="§"/>
            </a:pPr>
            <a:r>
              <a:rPr kumimoji="1" lang="ko-KR" altLang="en-US" sz="1200" b="1" smtClean="0"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자연로그</a:t>
            </a:r>
            <a:r>
              <a:rPr kumimoji="1" lang="en-US" altLang="ko-KR" sz="1200" b="1" smtClean="0"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(e)= 2.718</a:t>
            </a:r>
            <a:endParaRPr kumimoji="1" lang="ko-KR" altLang="en-US" sz="1200" b="1" smtClean="0"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 r="25615"/>
          <a:stretch>
            <a:fillRect/>
          </a:stretch>
        </p:blipFill>
        <p:spPr bwMode="auto">
          <a:xfrm>
            <a:off x="182076" y="2492897"/>
            <a:ext cx="6262132" cy="3744416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3"/>
          <p:cNvSpPr>
            <a:spLocks noGrp="1"/>
          </p:cNvSpPr>
          <p:nvPr>
            <p:ph type="sldNum" sz="quarter" idx="11"/>
          </p:nvPr>
        </p:nvSpPr>
        <p:spPr>
          <a:xfrm>
            <a:off x="2618420" y="6529260"/>
            <a:ext cx="2133600" cy="365125"/>
          </a:xfrm>
        </p:spPr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  <p:sp>
        <p:nvSpPr>
          <p:cNvPr id="7" name="Rectangle 72"/>
          <p:cNvSpPr>
            <a:spLocks noChangeArrowheads="1"/>
          </p:cNvSpPr>
          <p:nvPr/>
        </p:nvSpPr>
        <p:spPr bwMode="gray">
          <a:xfrm>
            <a:off x="312738" y="985838"/>
            <a:ext cx="1514475" cy="642937"/>
          </a:xfrm>
          <a:prstGeom prst="rect">
            <a:avLst/>
          </a:prstGeom>
          <a:solidFill>
            <a:srgbClr val="37527D"/>
          </a:solidFill>
          <a:ln w="12700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vert="horz" wrap="square" lIns="90000" tIns="36000" rIns="91440" bIns="360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400" b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배출계수</a:t>
            </a:r>
            <a:endParaRPr kumimoji="1" lang="en-US" altLang="ko-KR" sz="1400" b="1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400" b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관리기준</a:t>
            </a:r>
            <a:endParaRPr kumimoji="1" 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1827213" y="998538"/>
            <a:ext cx="7065962" cy="54547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200" b="1" smtClean="0">
                <a:solidFill>
                  <a:srgbClr val="000000"/>
                </a:solidFill>
                <a:latin typeface="+mn-ea"/>
              </a:rPr>
              <a:t>메탄으로 </a:t>
            </a:r>
            <a:r>
              <a:rPr lang="ko-KR" altLang="en-US" sz="1200" b="1" err="1" smtClean="0">
                <a:solidFill>
                  <a:srgbClr val="000000"/>
                </a:solidFill>
                <a:latin typeface="+mn-ea"/>
              </a:rPr>
              <a:t>전환가능한</a:t>
            </a:r>
            <a:r>
              <a:rPr lang="ko-KR" altLang="en-US" sz="1200" b="1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200" b="1" smtClean="0">
                <a:solidFill>
                  <a:srgbClr val="000000"/>
                </a:solidFill>
                <a:latin typeface="+mn-ea"/>
              </a:rPr>
              <a:t>DOC </a:t>
            </a:r>
            <a:r>
              <a:rPr lang="ko-KR" altLang="en-US" sz="1200" b="1" smtClean="0">
                <a:solidFill>
                  <a:srgbClr val="000000"/>
                </a:solidFill>
                <a:latin typeface="+mn-ea"/>
              </a:rPr>
              <a:t>비율</a:t>
            </a:r>
            <a:r>
              <a:rPr lang="en-US" altLang="ko-KR" sz="1200" b="1" smtClean="0">
                <a:solidFill>
                  <a:srgbClr val="000000"/>
                </a:solidFill>
                <a:latin typeface="+mn-ea"/>
              </a:rPr>
              <a:t>(</a:t>
            </a:r>
            <a:r>
              <a:rPr lang="en-US" altLang="ko-KR" sz="1200" b="1" err="1" smtClean="0">
                <a:solidFill>
                  <a:srgbClr val="000000"/>
                </a:solidFill>
                <a:latin typeface="+mn-ea"/>
              </a:rPr>
              <a:t>DOCi</a:t>
            </a:r>
            <a:r>
              <a:rPr lang="en-US" altLang="ko-KR" sz="1200" b="1" smtClean="0">
                <a:solidFill>
                  <a:srgbClr val="000000"/>
                </a:solidFill>
                <a:latin typeface="+mn-ea"/>
              </a:rPr>
              <a:t>)</a:t>
            </a:r>
            <a:br>
              <a:rPr lang="en-US" altLang="ko-KR" sz="1200" b="1" smtClean="0">
                <a:solidFill>
                  <a:srgbClr val="000000"/>
                </a:solidFill>
                <a:latin typeface="+mn-ea"/>
              </a:rPr>
            </a:br>
            <a:r>
              <a:rPr lang="en-US" altLang="ko-KR" sz="1200" smtClean="0">
                <a:solidFill>
                  <a:srgbClr val="000000"/>
                </a:solidFill>
                <a:latin typeface="+mn-ea"/>
              </a:rPr>
              <a:t>: IPCC </a:t>
            </a:r>
            <a:r>
              <a:rPr lang="ko-KR" altLang="en-US" sz="1200" smtClean="0">
                <a:solidFill>
                  <a:srgbClr val="000000"/>
                </a:solidFill>
                <a:latin typeface="+mn-ea"/>
              </a:rPr>
              <a:t>가이드라인 기본값인 </a:t>
            </a:r>
            <a:r>
              <a:rPr lang="en-US" altLang="ko-KR" sz="1200" smtClean="0">
                <a:solidFill>
                  <a:srgbClr val="000000"/>
                </a:solidFill>
                <a:latin typeface="+mn-ea"/>
              </a:rPr>
              <a:t>0.5</a:t>
            </a:r>
            <a:r>
              <a:rPr lang="ko-KR" altLang="en-US" sz="1200" smtClean="0">
                <a:solidFill>
                  <a:srgbClr val="000000"/>
                </a:solidFill>
                <a:latin typeface="+mn-ea"/>
              </a:rPr>
              <a:t>를 적용</a:t>
            </a:r>
            <a:endParaRPr lang="en-US" altLang="ko-KR" sz="1200" smtClean="0">
              <a:solidFill>
                <a:srgbClr val="000000"/>
              </a:solidFill>
              <a:latin typeface="+mn-ea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1200" smtClean="0">
              <a:solidFill>
                <a:srgbClr val="000000"/>
              </a:solidFill>
              <a:latin typeface="+mn-ea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200" b="1" smtClean="0">
                <a:solidFill>
                  <a:srgbClr val="000000"/>
                </a:solidFill>
                <a:latin typeface="+mn-ea"/>
              </a:rPr>
              <a:t>메탄 보정계수</a:t>
            </a:r>
            <a:r>
              <a:rPr lang="en-US" altLang="ko-KR" sz="1200" b="1" smtClean="0">
                <a:solidFill>
                  <a:srgbClr val="000000"/>
                </a:solidFill>
                <a:latin typeface="+mn-ea"/>
              </a:rPr>
              <a:t>(MCF)</a:t>
            </a: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1200" b="1" smtClean="0">
              <a:solidFill>
                <a:srgbClr val="000000"/>
              </a:solidFill>
              <a:latin typeface="+mn-ea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1200" b="1" smtClean="0">
              <a:solidFill>
                <a:srgbClr val="000000"/>
              </a:solidFill>
              <a:latin typeface="+mn-ea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1200" b="1" smtClean="0">
              <a:solidFill>
                <a:srgbClr val="000000"/>
              </a:solidFill>
              <a:latin typeface="+mn-ea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1200" b="1" smtClean="0">
              <a:solidFill>
                <a:srgbClr val="000000"/>
              </a:solidFill>
              <a:latin typeface="+mn-ea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1200" b="1" smtClean="0">
              <a:solidFill>
                <a:srgbClr val="000000"/>
              </a:solidFill>
              <a:latin typeface="+mn-ea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1200" b="1" smtClean="0">
              <a:solidFill>
                <a:srgbClr val="000000"/>
              </a:solidFill>
              <a:latin typeface="+mn-ea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1200" b="1" smtClean="0">
              <a:solidFill>
                <a:srgbClr val="000000"/>
              </a:solidFill>
              <a:latin typeface="+mn-ea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1200" b="1" smtClean="0">
              <a:solidFill>
                <a:srgbClr val="000000"/>
              </a:solidFill>
              <a:latin typeface="+mn-ea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1200" b="1" smtClean="0">
              <a:solidFill>
                <a:srgbClr val="000000"/>
              </a:solidFill>
              <a:latin typeface="+mn-ea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1200" b="1" smtClean="0">
              <a:solidFill>
                <a:srgbClr val="000000"/>
              </a:solidFill>
              <a:latin typeface="+mn-ea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1200" b="1" smtClean="0">
              <a:solidFill>
                <a:srgbClr val="000000"/>
              </a:solidFill>
              <a:latin typeface="+mn-ea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1200" b="1" smtClean="0">
              <a:solidFill>
                <a:srgbClr val="000000"/>
              </a:solidFill>
              <a:latin typeface="+mn-ea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500" b="1" smtClean="0">
              <a:solidFill>
                <a:srgbClr val="000000"/>
              </a:solidFill>
              <a:latin typeface="+mn-ea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500" b="1" smtClean="0">
              <a:solidFill>
                <a:srgbClr val="000000"/>
              </a:solidFill>
              <a:latin typeface="+mn-ea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500" b="1" smtClean="0">
              <a:solidFill>
                <a:srgbClr val="000000"/>
              </a:solidFill>
              <a:latin typeface="+mn-ea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200" b="1" err="1" smtClean="0">
                <a:solidFill>
                  <a:srgbClr val="000000"/>
                </a:solidFill>
                <a:latin typeface="+mn-ea"/>
              </a:rPr>
              <a:t>산화율</a:t>
            </a:r>
            <a:r>
              <a:rPr lang="en-US" altLang="ko-KR" sz="1200" b="1" smtClean="0">
                <a:solidFill>
                  <a:srgbClr val="000000"/>
                </a:solidFill>
                <a:latin typeface="+mn-ea"/>
              </a:rPr>
              <a:t>(OX)</a:t>
            </a:r>
            <a:br>
              <a:rPr lang="en-US" altLang="ko-KR" sz="1200" b="1" smtClean="0">
                <a:solidFill>
                  <a:srgbClr val="000000"/>
                </a:solidFill>
                <a:latin typeface="+mn-ea"/>
              </a:rPr>
            </a:br>
            <a:endParaRPr lang="en-US" altLang="ko-KR" sz="1200" i="1" smtClean="0"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1200" smtClean="0">
              <a:solidFill>
                <a:srgbClr val="000000"/>
              </a:solidFill>
              <a:latin typeface="+mn-ea"/>
            </a:endParaRPr>
          </a:p>
        </p:txBody>
      </p:sp>
      <p:graphicFrame>
        <p:nvGraphicFramePr>
          <p:cNvPr id="11" name="Group 255"/>
          <p:cNvGraphicFramePr>
            <a:graphicFrameLocks noGrp="1"/>
          </p:cNvGraphicFramePr>
          <p:nvPr/>
        </p:nvGraphicFramePr>
        <p:xfrm>
          <a:off x="2051720" y="1916832"/>
          <a:ext cx="2952000" cy="1891284"/>
        </p:xfrm>
        <a:graphic>
          <a:graphicData uri="http://schemas.openxmlformats.org/drawingml/2006/table">
            <a:tbl>
              <a:tblPr/>
              <a:tblGrid>
                <a:gridCol w="2088000"/>
                <a:gridCol w="864000"/>
              </a:tblGrid>
              <a:tr h="1617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매립시설 유형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MCF </a:t>
                      </a:r>
                      <a:r>
                        <a:rPr lang="ko-KR" altLang="en-US" sz="1000" b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기본값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관리형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매립지 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혐기성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1.0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관리형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매립지 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준호기성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0.5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비관리형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매립지 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90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매립고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5m 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0.8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비관리형 매립지 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매립고 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5m 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미만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0.4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기타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0.6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Group 255"/>
          <p:cNvGraphicFramePr>
            <a:graphicFrameLocks noGrp="1"/>
          </p:cNvGraphicFramePr>
          <p:nvPr/>
        </p:nvGraphicFramePr>
        <p:xfrm>
          <a:off x="2051720" y="4509120"/>
          <a:ext cx="2952000" cy="960882"/>
        </p:xfrm>
        <a:graphic>
          <a:graphicData uri="http://schemas.openxmlformats.org/drawingml/2006/table">
            <a:tbl>
              <a:tblPr/>
              <a:tblGrid>
                <a:gridCol w="2088000"/>
                <a:gridCol w="864000"/>
              </a:tblGrid>
              <a:tr h="1617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매립시설 유형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OX</a:t>
                      </a:r>
                      <a:endParaRPr lang="ko-KR" altLang="en-US" sz="100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토양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퇴비 등으로 복토되는 매립지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0.1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기타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Text Box 34"/>
          <p:cNvSpPr txBox="1">
            <a:spLocks noChangeArrowheads="1"/>
          </p:cNvSpPr>
          <p:nvPr/>
        </p:nvSpPr>
        <p:spPr bwMode="auto">
          <a:xfrm>
            <a:off x="5220072" y="1002500"/>
            <a:ext cx="4321175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200" b="1" smtClean="0">
                <a:solidFill>
                  <a:srgbClr val="000000"/>
                </a:solidFill>
                <a:latin typeface="+mn-ea"/>
              </a:rPr>
              <a:t>메탄 </a:t>
            </a:r>
            <a:r>
              <a:rPr lang="ko-KR" altLang="en-US" sz="1200" b="1" err="1" smtClean="0">
                <a:solidFill>
                  <a:srgbClr val="000000"/>
                </a:solidFill>
                <a:latin typeface="+mn-ea"/>
              </a:rPr>
              <a:t>부피비</a:t>
            </a:r>
            <a:r>
              <a:rPr lang="en-US" altLang="ko-KR" sz="1200" b="1" smtClean="0">
                <a:solidFill>
                  <a:srgbClr val="000000"/>
                </a:solidFill>
                <a:latin typeface="+mn-ea"/>
              </a:rPr>
              <a:t>(F)</a:t>
            </a:r>
            <a:br>
              <a:rPr lang="en-US" altLang="ko-KR" sz="1200" b="1" smtClean="0">
                <a:solidFill>
                  <a:srgbClr val="000000"/>
                </a:solidFill>
                <a:latin typeface="+mn-ea"/>
              </a:rPr>
            </a:br>
            <a:r>
              <a:rPr lang="en-US" altLang="ko-KR" sz="1200" smtClean="0">
                <a:solidFill>
                  <a:srgbClr val="000000"/>
                </a:solidFill>
                <a:latin typeface="+mn-ea"/>
              </a:rPr>
              <a:t>: IPCC </a:t>
            </a:r>
            <a:r>
              <a:rPr lang="ko-KR" altLang="en-US" sz="1200" smtClean="0">
                <a:solidFill>
                  <a:srgbClr val="000000"/>
                </a:solidFill>
                <a:latin typeface="+mn-ea"/>
              </a:rPr>
              <a:t>가이드라인 기본값인 </a:t>
            </a:r>
            <a:r>
              <a:rPr lang="en-US" altLang="ko-KR" sz="1200" smtClean="0">
                <a:solidFill>
                  <a:srgbClr val="000000"/>
                </a:solidFill>
                <a:latin typeface="+mn-ea"/>
              </a:rPr>
              <a:t>0.5</a:t>
            </a:r>
            <a:r>
              <a:rPr lang="ko-KR" altLang="en-US" sz="1200" smtClean="0">
                <a:solidFill>
                  <a:srgbClr val="000000"/>
                </a:solidFill>
                <a:latin typeface="+mn-ea"/>
              </a:rPr>
              <a:t>를 적용</a:t>
            </a:r>
            <a:endParaRPr lang="en-US" altLang="ko-KR" sz="1200" smtClean="0">
              <a:solidFill>
                <a:srgbClr val="000000"/>
              </a:solidFill>
              <a:latin typeface="+mn-ea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1200" smtClean="0">
              <a:solidFill>
                <a:srgbClr val="000000"/>
              </a:solidFill>
              <a:latin typeface="+mn-ea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200" b="1" smtClean="0">
                <a:solidFill>
                  <a:srgbClr val="000000"/>
                </a:solidFill>
                <a:latin typeface="+mn-ea"/>
              </a:rPr>
              <a:t>메탄 발생 속도상수</a:t>
            </a:r>
            <a:endParaRPr lang="en-US" altLang="ko-KR" sz="1200" i="1" smtClean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14" name="Group 255"/>
          <p:cNvGraphicFramePr>
            <a:graphicFrameLocks noGrp="1"/>
          </p:cNvGraphicFramePr>
          <p:nvPr/>
        </p:nvGraphicFramePr>
        <p:xfrm>
          <a:off x="5472464" y="1904012"/>
          <a:ext cx="3276000" cy="2029044"/>
        </p:xfrm>
        <a:graphic>
          <a:graphicData uri="http://schemas.openxmlformats.org/drawingml/2006/table">
            <a:tbl>
              <a:tblPr/>
              <a:tblGrid>
                <a:gridCol w="607920"/>
                <a:gridCol w="2161482"/>
                <a:gridCol w="506598"/>
              </a:tblGrid>
              <a:tr h="1617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120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분해속도</a:t>
                      </a:r>
                    </a:p>
                  </a:txBody>
                  <a:tcPr marL="17907" marR="17907" marT="17907" marB="17907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120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폐기물 성상</a:t>
                      </a:r>
                    </a:p>
                  </a:txBody>
                  <a:tcPr marL="17907" marR="17907" marT="17907" marB="17907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120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k</a:t>
                      </a:r>
                      <a:endParaRPr lang="ko-KR" altLang="en-US" sz="1000" b="1" kern="120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7907" marR="17907" marT="17907" marB="17907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</a:tr>
              <a:tr h="32400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느림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종이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직물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섬유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0.06</a:t>
                      </a:r>
                      <a:endParaRPr lang="en-US" sz="9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24000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목재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짚</a:t>
                      </a:r>
                    </a:p>
                  </a:txBody>
                  <a:tcPr marL="17907" marR="17907" marT="17907" marB="17907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0.03</a:t>
                      </a:r>
                      <a:endParaRPr lang="en-US" sz="9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보통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종이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직물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섬유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), 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목재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짚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음식물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endParaRPr lang="en-US" altLang="ko-KR" sz="90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슬러지를</a:t>
                      </a:r>
                      <a:r>
                        <a:rPr lang="ko-KR" altLang="en-US" sz="9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제외한 폐기물 성상</a:t>
                      </a:r>
                    </a:p>
                  </a:txBody>
                  <a:tcPr marL="17907" marR="17907" marT="17907" marB="17907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0.10</a:t>
                      </a:r>
                      <a:endParaRPr lang="en-US" sz="9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빠름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음식물</a:t>
                      </a: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90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슬러지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0.185</a:t>
                      </a:r>
                      <a:endParaRPr lang="en-US" sz="9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2400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혼합폐기물</a:t>
                      </a:r>
                      <a:r>
                        <a:rPr lang="en-US" altLang="ko-KR" sz="9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(bulk)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0.09</a:t>
                      </a:r>
                      <a:endParaRPr lang="en-US" sz="9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Group 255"/>
          <p:cNvGraphicFramePr>
            <a:graphicFrameLocks noGrp="1"/>
          </p:cNvGraphicFramePr>
          <p:nvPr/>
        </p:nvGraphicFramePr>
        <p:xfrm>
          <a:off x="5508472" y="4503644"/>
          <a:ext cx="3312000" cy="1112268"/>
        </p:xfrm>
        <a:graphic>
          <a:graphicData uri="http://schemas.openxmlformats.org/drawingml/2006/table">
            <a:tbl>
              <a:tblPr/>
              <a:tblGrid>
                <a:gridCol w="828000"/>
                <a:gridCol w="828000"/>
                <a:gridCol w="828000"/>
                <a:gridCol w="828000"/>
              </a:tblGrid>
              <a:tr h="166905">
                <a:tc gridSpan="4"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</a:rPr>
                        <a:t>생활폐기물</a:t>
                      </a:r>
                    </a:p>
                  </a:txBody>
                  <a:tcPr marL="54000" marR="54000" marT="46800" marB="4680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</a:tr>
              <a:tr h="166905">
                <a:tc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</a:rPr>
                        <a:t>폐기물 성상</a:t>
                      </a:r>
                    </a:p>
                  </a:txBody>
                  <a:tcPr marL="54000" marR="54000" marT="46800" marB="4680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</a:rPr>
                        <a:t>DOC 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</a:rPr>
                        <a:t>기본값</a:t>
                      </a:r>
                    </a:p>
                  </a:txBody>
                  <a:tcPr marL="54000" marR="54000" marT="46800" marB="4680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</a:rPr>
                        <a:t>폐기물 성상</a:t>
                      </a:r>
                    </a:p>
                  </a:txBody>
                  <a:tcPr marL="54000" marR="54000" marT="46800" marB="4680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</a:rPr>
                        <a:t>DOC 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</a:rPr>
                        <a:t>기본값</a:t>
                      </a:r>
                    </a:p>
                  </a:txBody>
                  <a:tcPr marL="54000" marR="54000" marT="46800" marB="4680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</a:tr>
              <a:tr h="1571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종이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판지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0.40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고무 및 가죽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0.39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571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목재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0.43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유리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0.00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7" name="직사각형 16"/>
          <p:cNvSpPr/>
          <p:nvPr/>
        </p:nvSpPr>
        <p:spPr>
          <a:xfrm>
            <a:off x="5468322" y="4221088"/>
            <a:ext cx="26052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4625" lvl="0" indent="-174625" fontAlgn="base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200"/>
              <a:buFont typeface="Wingdings" pitchFamily="2" charset="2"/>
              <a:buChar char="§"/>
            </a:pPr>
            <a:r>
              <a:rPr kumimoji="1" lang="ko-KR" altLang="en-US" sz="1200" b="1" err="1" smtClean="0"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분해가능한</a:t>
            </a:r>
            <a:r>
              <a:rPr kumimoji="1" lang="ko-KR" altLang="en-US" sz="1200" b="1" smtClean="0"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 유기탄소 비율</a:t>
            </a:r>
            <a:r>
              <a:rPr kumimoji="1" lang="en-US" altLang="ko-KR" sz="1200" b="1" smtClean="0"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(DOC)</a:t>
            </a:r>
            <a:endParaRPr kumimoji="1" lang="ko-KR" altLang="en-US" sz="1200" b="1" smtClean="0"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19" name="제목 1"/>
          <p:cNvSpPr>
            <a:spLocks noGrp="1"/>
          </p:cNvSpPr>
          <p:nvPr>
            <p:ph type="title"/>
          </p:nvPr>
        </p:nvSpPr>
        <p:spPr>
          <a:xfrm>
            <a:off x="290286" y="116632"/>
            <a:ext cx="7162035" cy="504056"/>
          </a:xfrm>
        </p:spPr>
        <p:txBody>
          <a:bodyPr/>
          <a:lstStyle/>
          <a:p>
            <a:r>
              <a:rPr lang="en-US" altLang="ko-KR" b="1" smtClean="0"/>
              <a:t>Ⅴ. </a:t>
            </a:r>
            <a:r>
              <a:rPr lang="ko-KR" altLang="en-US" smtClean="0"/>
              <a:t>실습과제</a:t>
            </a:r>
            <a:r>
              <a:rPr lang="en-US" altLang="ko-KR" smtClean="0"/>
              <a:t>(1)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smtClean="0"/>
              <a:t>Ⅴ. </a:t>
            </a:r>
            <a:r>
              <a:rPr lang="ko-KR" altLang="en-US" smtClean="0"/>
              <a:t>실습과제</a:t>
            </a:r>
            <a:r>
              <a:rPr lang="en-US" altLang="ko-KR" smtClean="0"/>
              <a:t>(1)</a:t>
            </a:r>
            <a:endParaRPr lang="ko-KR" altLang="en-US"/>
          </a:p>
        </p:txBody>
      </p:sp>
      <p:sp>
        <p:nvSpPr>
          <p:cNvPr id="23" name="슬라이드 번호 개체 틀 4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 bwMode="auto">
          <a:xfrm>
            <a:off x="251520" y="2204864"/>
            <a:ext cx="8512175" cy="3901536"/>
          </a:xfrm>
          <a:prstGeom prst="roundRect">
            <a:avLst>
              <a:gd name="adj" fmla="val 1491"/>
            </a:avLst>
          </a:prstGeom>
          <a:solidFill>
            <a:srgbClr val="FFFFFF"/>
          </a:solidFill>
          <a:ln w="28575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0" marR="0" lvl="0" indent="0" algn="ctr" defTabSz="7620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50000"/>
              <a:buFontTx/>
              <a:buNone/>
              <a:tabLst>
                <a:tab pos="1733550" algn="l"/>
                <a:tab pos="2498725" algn="l"/>
              </a:tabLst>
              <a:defRPr/>
            </a:pPr>
            <a:endParaRPr kumimoji="0" lang="ko-KR" altLang="en-US" sz="1400" b="1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5" name="Picture 7" descr="바닥"/>
          <p:cNvPicPr>
            <a:picLocks noChangeAspect="1" noChangeArrowheads="1"/>
          </p:cNvPicPr>
          <p:nvPr/>
        </p:nvPicPr>
        <p:blipFill>
          <a:blip r:embed="rId3" cstate="print"/>
          <a:srcRect l="13142" r="13142"/>
          <a:stretch>
            <a:fillRect/>
          </a:stretch>
        </p:blipFill>
        <p:spPr bwMode="auto">
          <a:xfrm>
            <a:off x="273037" y="4771441"/>
            <a:ext cx="8508121" cy="1335107"/>
          </a:xfrm>
          <a:prstGeom prst="rect">
            <a:avLst/>
          </a:prstGeom>
          <a:noFill/>
        </p:spPr>
      </p:pic>
      <p:sp>
        <p:nvSpPr>
          <p:cNvPr id="26" name="직사각형 25"/>
          <p:cNvSpPr/>
          <p:nvPr/>
        </p:nvSpPr>
        <p:spPr>
          <a:xfrm>
            <a:off x="369473" y="2682416"/>
            <a:ext cx="8412379" cy="342398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서울매립지 온실가스 배출량</a:t>
            </a:r>
            <a:r>
              <a:rPr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(2011</a:t>
            </a:r>
            <a:r>
              <a:rPr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defRPr/>
            </a:pPr>
            <a:endParaRPr lang="en-US" altLang="ko-KR" sz="1200" b="1" ker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defRPr/>
            </a:pPr>
            <a:endParaRPr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defRPr/>
            </a:pPr>
            <a:endParaRPr lang="ko-KR" altLang="en-US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7" name="그룹 6"/>
          <p:cNvGrpSpPr>
            <a:grpSpLocks/>
          </p:cNvGrpSpPr>
          <p:nvPr/>
        </p:nvGrpSpPr>
        <p:grpSpPr bwMode="auto">
          <a:xfrm>
            <a:off x="251520" y="2276302"/>
            <a:ext cx="8529638" cy="439737"/>
            <a:chOff x="254000" y="1000108"/>
            <a:chExt cx="8529782" cy="440534"/>
          </a:xfrm>
        </p:grpSpPr>
        <p:sp>
          <p:nvSpPr>
            <p:cNvPr id="28" name="모서리가 둥근 직사각형 27"/>
            <p:cNvSpPr/>
            <p:nvPr/>
          </p:nvSpPr>
          <p:spPr>
            <a:xfrm>
              <a:off x="254000" y="1071674"/>
              <a:ext cx="8529782" cy="300582"/>
            </a:xfrm>
            <a:prstGeom prst="roundRect">
              <a:avLst>
                <a:gd name="adj" fmla="val 0"/>
              </a:avLst>
            </a:prstGeom>
            <a:gradFill>
              <a:gsLst>
                <a:gs pos="0">
                  <a:srgbClr val="374C89"/>
                </a:gs>
                <a:gs pos="60000">
                  <a:srgbClr val="37527D"/>
                </a:gs>
                <a:gs pos="91000">
                  <a:sysClr val="window" lastClr="FFFFFF"/>
                </a:gs>
              </a:gsLst>
              <a:lin ang="0" scaled="0"/>
            </a:gradFill>
            <a:ln w="19050" cap="flat" cmpd="sng" algn="ctr">
              <a:noFill/>
              <a:prstDash val="solid"/>
            </a:ln>
            <a:effectLst/>
          </p:spPr>
          <p:txBody>
            <a:bodyPr lIns="468000" anchor="ctr"/>
            <a:lstStyle/>
            <a:p>
              <a:pPr lvl="0" latinLnBrk="0">
                <a:defRPr/>
              </a:pPr>
              <a:r>
                <a:rPr lang="ko-KR" altLang="en-US" sz="1400" b="1" kern="0" smtClean="0">
                  <a:solidFill>
                    <a:sysClr val="window" lastClr="FFFFFF"/>
                  </a:solidFill>
                  <a:latin typeface="맑은 고딕"/>
                  <a:ea typeface="맑은 고딕"/>
                </a:rPr>
                <a:t>실습과제 풀이</a:t>
              </a:r>
            </a:p>
          </p:txBody>
        </p:sp>
        <p:sp>
          <p:nvSpPr>
            <p:cNvPr id="29" name="자유형 28"/>
            <p:cNvSpPr/>
            <p:nvPr/>
          </p:nvSpPr>
          <p:spPr>
            <a:xfrm>
              <a:off x="254000" y="1000108"/>
              <a:ext cx="96840" cy="73157"/>
            </a:xfrm>
            <a:custGeom>
              <a:avLst/>
              <a:gdLst>
                <a:gd name="connsiteX0" fmla="*/ 6350 w 88900"/>
                <a:gd name="connsiteY0" fmla="*/ 0 h 76200"/>
                <a:gd name="connsiteX1" fmla="*/ 88900 w 88900"/>
                <a:gd name="connsiteY1" fmla="*/ 76200 h 76200"/>
                <a:gd name="connsiteX2" fmla="*/ 0 w 88900"/>
                <a:gd name="connsiteY2" fmla="*/ 69850 h 76200"/>
                <a:gd name="connsiteX3" fmla="*/ 6350 w 88900"/>
                <a:gd name="connsiteY3" fmla="*/ 0 h 76200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33368 w 122268"/>
                <a:gd name="connsiteY2" fmla="*/ 79392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16029 w 138297"/>
                <a:gd name="connsiteY0" fmla="*/ 0 h 85742"/>
                <a:gd name="connsiteX1" fmla="*/ 138297 w 138297"/>
                <a:gd name="connsiteY1" fmla="*/ 85742 h 85742"/>
                <a:gd name="connsiteX2" fmla="*/ 16029 w 138297"/>
                <a:gd name="connsiteY2" fmla="*/ 71438 h 85742"/>
                <a:gd name="connsiteX3" fmla="*/ 16029 w 138297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69067"/>
                <a:gd name="connsiteY0" fmla="*/ 0 h 73819"/>
                <a:gd name="connsiteX1" fmla="*/ 169067 w 169067"/>
                <a:gd name="connsiteY1" fmla="*/ 73819 h 73819"/>
                <a:gd name="connsiteX2" fmla="*/ 0 w 169067"/>
                <a:gd name="connsiteY2" fmla="*/ 71438 h 73819"/>
                <a:gd name="connsiteX3" fmla="*/ 0 w 169067"/>
                <a:gd name="connsiteY3" fmla="*/ 0 h 73819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629" h="73820">
                  <a:moveTo>
                    <a:pt x="0" y="0"/>
                  </a:moveTo>
                  <a:cubicBezTo>
                    <a:pt x="38435" y="47665"/>
                    <a:pt x="26098" y="42959"/>
                    <a:pt x="97629" y="73820"/>
                  </a:cubicBezTo>
                  <a:lnTo>
                    <a:pt x="0" y="71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C89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 flipV="1">
              <a:off x="254000" y="1367485"/>
              <a:ext cx="96840" cy="73157"/>
            </a:xfrm>
            <a:custGeom>
              <a:avLst/>
              <a:gdLst>
                <a:gd name="connsiteX0" fmla="*/ 6350 w 88900"/>
                <a:gd name="connsiteY0" fmla="*/ 0 h 76200"/>
                <a:gd name="connsiteX1" fmla="*/ 88900 w 88900"/>
                <a:gd name="connsiteY1" fmla="*/ 76200 h 76200"/>
                <a:gd name="connsiteX2" fmla="*/ 0 w 88900"/>
                <a:gd name="connsiteY2" fmla="*/ 69850 h 76200"/>
                <a:gd name="connsiteX3" fmla="*/ 6350 w 88900"/>
                <a:gd name="connsiteY3" fmla="*/ 0 h 76200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33368 w 122268"/>
                <a:gd name="connsiteY2" fmla="*/ 79392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16029 w 138297"/>
                <a:gd name="connsiteY0" fmla="*/ 0 h 85742"/>
                <a:gd name="connsiteX1" fmla="*/ 138297 w 138297"/>
                <a:gd name="connsiteY1" fmla="*/ 85742 h 85742"/>
                <a:gd name="connsiteX2" fmla="*/ 16029 w 138297"/>
                <a:gd name="connsiteY2" fmla="*/ 71438 h 85742"/>
                <a:gd name="connsiteX3" fmla="*/ 16029 w 138297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69067"/>
                <a:gd name="connsiteY0" fmla="*/ 0 h 73819"/>
                <a:gd name="connsiteX1" fmla="*/ 169067 w 169067"/>
                <a:gd name="connsiteY1" fmla="*/ 73819 h 73819"/>
                <a:gd name="connsiteX2" fmla="*/ 0 w 169067"/>
                <a:gd name="connsiteY2" fmla="*/ 71438 h 73819"/>
                <a:gd name="connsiteX3" fmla="*/ 0 w 169067"/>
                <a:gd name="connsiteY3" fmla="*/ 0 h 73819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629" h="73820">
                  <a:moveTo>
                    <a:pt x="0" y="0"/>
                  </a:moveTo>
                  <a:cubicBezTo>
                    <a:pt x="38435" y="47665"/>
                    <a:pt x="26098" y="42959"/>
                    <a:pt x="97629" y="73820"/>
                  </a:cubicBezTo>
                  <a:lnTo>
                    <a:pt x="0" y="71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C89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</p:grpSp>
      <p:pic>
        <p:nvPicPr>
          <p:cNvPr id="31" name="Picture 2" descr="블릿1"/>
          <p:cNvPicPr>
            <a:picLocks noChangeAspect="1" noChangeArrowheads="1"/>
          </p:cNvPicPr>
          <p:nvPr/>
        </p:nvPicPr>
        <p:blipFill>
          <a:blip r:embed="rId4" cstate="print">
            <a:lum bright="40000"/>
            <a:grayscl/>
          </a:blip>
          <a:srcRect l="27824" t="51411" r="67220" b="29614"/>
          <a:stretch>
            <a:fillRect/>
          </a:stretch>
        </p:blipFill>
        <p:spPr bwMode="auto">
          <a:xfrm>
            <a:off x="411858" y="2433464"/>
            <a:ext cx="165100" cy="155575"/>
          </a:xfrm>
          <a:prstGeom prst="rect">
            <a:avLst/>
          </a:prstGeom>
          <a:noFill/>
          <a:effectLst>
            <a:outerShdw dist="12700" dir="5400000" algn="ctr" rotWithShape="0">
              <a:srgbClr val="808080"/>
            </a:outerShdw>
          </a:effectLst>
        </p:spPr>
      </p:pic>
      <p:sp>
        <p:nvSpPr>
          <p:cNvPr id="33" name="AutoShape 15"/>
          <p:cNvSpPr>
            <a:spLocks noChangeArrowheads="1"/>
          </p:cNvSpPr>
          <p:nvPr/>
        </p:nvSpPr>
        <p:spPr bwMode="auto">
          <a:xfrm>
            <a:off x="250956" y="775589"/>
            <a:ext cx="941934" cy="1368000"/>
          </a:xfrm>
          <a:prstGeom prst="roundRect">
            <a:avLst>
              <a:gd name="adj" fmla="val 6667"/>
            </a:avLst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184150" indent="-184150" latinLnBrk="0">
              <a:defRPr/>
            </a:pPr>
            <a:endParaRPr lang="ko-KR" altLang="en-US" sz="1200" b="1" kern="0">
              <a:solidFill>
                <a:sysClr val="window" lastClr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4" name="Rectangle 17"/>
          <p:cNvSpPr>
            <a:spLocks noChangeArrowheads="1"/>
          </p:cNvSpPr>
          <p:nvPr/>
        </p:nvSpPr>
        <p:spPr bwMode="auto">
          <a:xfrm>
            <a:off x="1264774" y="775589"/>
            <a:ext cx="7560964" cy="1368000"/>
          </a:xfrm>
          <a:prstGeom prst="rect">
            <a:avLst/>
          </a:prstGeom>
          <a:solidFill>
            <a:srgbClr val="EAEAEA"/>
          </a:solidFill>
          <a:ln w="3175" algn="ctr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lIns="252000" anchor="ctr"/>
          <a:lstStyle/>
          <a:p>
            <a:pPr algn="ctr">
              <a:defRPr/>
            </a:pPr>
            <a:endParaRPr lang="ko-KR" altLang="ko-KR" b="1" kern="0">
              <a:solidFill>
                <a:sysClr val="windowText" lastClr="000000"/>
              </a:solidFill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35" name="Group 20"/>
          <p:cNvGrpSpPr>
            <a:grpSpLocks/>
          </p:cNvGrpSpPr>
          <p:nvPr/>
        </p:nvGrpSpPr>
        <p:grpSpPr bwMode="auto">
          <a:xfrm rot="-5400000">
            <a:off x="1193337" y="836265"/>
            <a:ext cx="104775" cy="393700"/>
            <a:chOff x="919" y="4440"/>
            <a:chExt cx="66" cy="248"/>
          </a:xfrm>
        </p:grpSpPr>
        <p:grpSp>
          <p:nvGrpSpPr>
            <p:cNvPr id="37" name="Group 21"/>
            <p:cNvGrpSpPr>
              <a:grpSpLocks/>
            </p:cNvGrpSpPr>
            <p:nvPr/>
          </p:nvGrpSpPr>
          <p:grpSpPr bwMode="auto">
            <a:xfrm>
              <a:off x="919" y="4440"/>
              <a:ext cx="66" cy="66"/>
              <a:chOff x="250" y="352"/>
              <a:chExt cx="136" cy="136"/>
            </a:xfrm>
          </p:grpSpPr>
          <p:sp>
            <p:nvSpPr>
              <p:cNvPr id="42" name="Oval 22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3" name="Oval 23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38" name="Group 24"/>
            <p:cNvGrpSpPr>
              <a:grpSpLocks/>
            </p:cNvGrpSpPr>
            <p:nvPr/>
          </p:nvGrpSpPr>
          <p:grpSpPr bwMode="auto">
            <a:xfrm>
              <a:off x="919" y="4622"/>
              <a:ext cx="66" cy="66"/>
              <a:chOff x="250" y="352"/>
              <a:chExt cx="136" cy="136"/>
            </a:xfrm>
          </p:grpSpPr>
          <p:sp>
            <p:nvSpPr>
              <p:cNvPr id="40" name="Oval 25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1" name="Oval 26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39" name="AutoShape 27"/>
            <p:cNvSpPr>
              <a:spLocks noChangeArrowheads="1"/>
            </p:cNvSpPr>
            <p:nvPr/>
          </p:nvSpPr>
          <p:spPr bwMode="auto">
            <a:xfrm rot="5400000">
              <a:off x="849" y="4547"/>
              <a:ext cx="208" cy="3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12700" algn="ctr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wrap="none" lIns="90000" tIns="46800" rIns="10800" bIns="46800" anchor="ctr"/>
            <a:lstStyle/>
            <a:p>
              <a:pPr latinLnBrk="0">
                <a:defRPr/>
              </a:pPr>
              <a:endParaRPr lang="ko-KR" altLang="en-US" b="1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44" name="Group 28"/>
          <p:cNvGrpSpPr>
            <a:grpSpLocks/>
          </p:cNvGrpSpPr>
          <p:nvPr/>
        </p:nvGrpSpPr>
        <p:grpSpPr bwMode="auto">
          <a:xfrm rot="-5400000">
            <a:off x="1193337" y="1637953"/>
            <a:ext cx="104775" cy="393700"/>
            <a:chOff x="919" y="4440"/>
            <a:chExt cx="66" cy="248"/>
          </a:xfrm>
        </p:grpSpPr>
        <p:grpSp>
          <p:nvGrpSpPr>
            <p:cNvPr id="45" name="Group 29"/>
            <p:cNvGrpSpPr>
              <a:grpSpLocks/>
            </p:cNvGrpSpPr>
            <p:nvPr/>
          </p:nvGrpSpPr>
          <p:grpSpPr bwMode="auto">
            <a:xfrm>
              <a:off x="919" y="4440"/>
              <a:ext cx="66" cy="66"/>
              <a:chOff x="250" y="352"/>
              <a:chExt cx="136" cy="136"/>
            </a:xfrm>
          </p:grpSpPr>
          <p:sp>
            <p:nvSpPr>
              <p:cNvPr id="50" name="Oval 30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1" name="Oval 31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46" name="Group 32"/>
            <p:cNvGrpSpPr>
              <a:grpSpLocks/>
            </p:cNvGrpSpPr>
            <p:nvPr/>
          </p:nvGrpSpPr>
          <p:grpSpPr bwMode="auto">
            <a:xfrm>
              <a:off x="919" y="4622"/>
              <a:ext cx="66" cy="66"/>
              <a:chOff x="250" y="352"/>
              <a:chExt cx="136" cy="136"/>
            </a:xfrm>
          </p:grpSpPr>
          <p:sp>
            <p:nvSpPr>
              <p:cNvPr id="48" name="Oval 33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9" name="Oval 34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47" name="AutoShape 35"/>
            <p:cNvSpPr>
              <a:spLocks noChangeArrowheads="1"/>
            </p:cNvSpPr>
            <p:nvPr/>
          </p:nvSpPr>
          <p:spPr bwMode="auto">
            <a:xfrm rot="5400000">
              <a:off x="849" y="4547"/>
              <a:ext cx="208" cy="3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12700" algn="ctr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wrap="none" lIns="90000" tIns="46800" rIns="10800" bIns="46800" anchor="ctr"/>
            <a:lstStyle/>
            <a:p>
              <a:pPr latinLnBrk="0">
                <a:defRPr/>
              </a:pPr>
              <a:endParaRPr lang="ko-KR" altLang="en-US" b="1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2" name="TextBox 220"/>
          <p:cNvSpPr txBox="1">
            <a:spLocks noChangeArrowheads="1"/>
          </p:cNvSpPr>
          <p:nvPr/>
        </p:nvSpPr>
        <p:spPr bwMode="auto">
          <a:xfrm>
            <a:off x="1517188" y="764704"/>
            <a:ext cx="723654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52425" indent="-342900" defTabSz="955675" latinLnBrk="0">
              <a:lnSpc>
                <a:spcPct val="150000"/>
              </a:lnSpc>
              <a:spcBef>
                <a:spcPts val="500"/>
              </a:spcBef>
              <a:buClr>
                <a:srgbClr val="597DB7"/>
              </a:buClr>
            </a:pPr>
            <a:r>
              <a:rPr lang="en-US" altLang="ko-KR" sz="1400" b="1" dirty="0" smtClean="0">
                <a:solidFill>
                  <a:prstClr val="black"/>
                </a:solidFill>
              </a:rPr>
              <a:t>1.   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서울시는 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2009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년 </a:t>
            </a:r>
            <a:r>
              <a:rPr lang="ko-KR" altLang="en-US" sz="1400" b="1" dirty="0" err="1">
                <a:solidFill>
                  <a:prstClr val="black"/>
                </a:solidFill>
              </a:rPr>
              <a:t>부터</a:t>
            </a:r>
            <a:r>
              <a:rPr lang="ko-KR" altLang="en-US" sz="1400" b="1" dirty="0">
                <a:solidFill>
                  <a:prstClr val="black"/>
                </a:solidFill>
              </a:rPr>
              <a:t> 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토양 </a:t>
            </a:r>
            <a:r>
              <a:rPr lang="ko-KR" altLang="en-US" sz="1400" b="1" dirty="0" err="1" smtClean="0">
                <a:solidFill>
                  <a:prstClr val="black"/>
                </a:solidFill>
              </a:rPr>
              <a:t>복토식의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 </a:t>
            </a:r>
            <a:r>
              <a:rPr lang="ko-KR" altLang="en-US" sz="1400" b="1" dirty="0" err="1" smtClean="0">
                <a:solidFill>
                  <a:prstClr val="black"/>
                </a:solidFill>
              </a:rPr>
              <a:t>관리형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 매립지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(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혐기성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)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를 운영하고 있다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.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 생활폐기물을 매년 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100ton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씩 매립하고 있으며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, 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매립 폐기물의 성상은 종이가 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30%, 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목재가 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40%, 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고무가 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30%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를 차지하고 있다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. 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메탄 </a:t>
            </a:r>
            <a:r>
              <a:rPr lang="ko-KR" altLang="en-US" sz="1400" b="1" dirty="0" err="1" smtClean="0">
                <a:solidFill>
                  <a:prstClr val="black"/>
                </a:solidFill>
              </a:rPr>
              <a:t>회수량은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 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2011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년에 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1ton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을 회수하여 활용하였다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. 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서울 매립지의 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2011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년 온실가스 배출량을 구하여라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.</a:t>
            </a:r>
            <a:endParaRPr lang="en-US" altLang="ko-KR" sz="1400" b="1" spc="-150" dirty="0" smtClean="0">
              <a:solidFill>
                <a:prstClr val="black"/>
              </a:solidFill>
            </a:endParaRPr>
          </a:p>
        </p:txBody>
      </p:sp>
      <p:sp>
        <p:nvSpPr>
          <p:cNvPr id="53" name="직사각형 221"/>
          <p:cNvSpPr>
            <a:spLocks noChangeArrowheads="1"/>
          </p:cNvSpPr>
          <p:nvPr/>
        </p:nvSpPr>
        <p:spPr bwMode="auto">
          <a:xfrm>
            <a:off x="328794" y="1188473"/>
            <a:ext cx="7264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588" algn="ctr" latinLnBrk="0">
              <a:defRPr/>
            </a:pPr>
            <a:r>
              <a:rPr lang="ko-KR" altLang="en-US" sz="1400" b="1" kern="0" smtClean="0">
                <a:solidFill>
                  <a:srgbClr val="FFFFFF"/>
                </a:solidFill>
              </a:rPr>
              <a:t>실습</a:t>
            </a:r>
            <a:endParaRPr lang="en-US" altLang="ko-KR" sz="1400" b="1" kern="0">
              <a:solidFill>
                <a:srgbClr val="FFFFFF"/>
              </a:solidFill>
            </a:endParaRPr>
          </a:p>
          <a:p>
            <a:pPr marL="1588" algn="ctr" latinLnBrk="0">
              <a:defRPr/>
            </a:pPr>
            <a:r>
              <a:rPr lang="ko-KR" altLang="en-US" sz="1400" b="1" kern="0" smtClean="0">
                <a:solidFill>
                  <a:srgbClr val="FFFFFF"/>
                </a:solidFill>
              </a:rPr>
              <a:t>과제</a:t>
            </a:r>
            <a:endParaRPr lang="ko-KR" altLang="en-US" sz="1400" b="1" kern="0">
              <a:solidFill>
                <a:srgbClr val="FFFFFF"/>
              </a:solidFill>
            </a:endParaRPr>
          </a:p>
        </p:txBody>
      </p:sp>
      <p:sp>
        <p:nvSpPr>
          <p:cNvPr id="54" name="Text Box 34"/>
          <p:cNvSpPr txBox="1">
            <a:spLocks noChangeArrowheads="1"/>
          </p:cNvSpPr>
          <p:nvPr/>
        </p:nvSpPr>
        <p:spPr bwMode="auto">
          <a:xfrm>
            <a:off x="323528" y="2996952"/>
            <a:ext cx="4176000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r>
              <a:rPr lang="en-US" altLang="ko-KR" sz="1200" b="1" i="1" dirty="0" smtClean="0"/>
              <a:t>DDOCmd</a:t>
            </a:r>
            <a:r>
              <a:rPr lang="en-US" altLang="ko-KR" sz="1200" b="1" i="1" baseline="-25000" dirty="0" smtClean="0"/>
              <a:t>2009</a:t>
            </a:r>
            <a:r>
              <a:rPr lang="en-US" altLang="ko-KR" sz="1200" b="1" i="1" dirty="0" smtClean="0"/>
              <a:t> = W</a:t>
            </a:r>
            <a:r>
              <a:rPr lang="en-US" altLang="ko-KR" sz="1200" b="1" i="1" baseline="-25000" dirty="0" smtClean="0"/>
              <a:t>T-1</a:t>
            </a:r>
            <a:r>
              <a:rPr lang="en-US" altLang="ko-KR" sz="1200" b="1" i="1" dirty="0" smtClean="0"/>
              <a:t> X DOC X </a:t>
            </a:r>
            <a:r>
              <a:rPr lang="en-US" altLang="ko-KR" sz="1200" b="1" i="1" dirty="0" err="1" smtClean="0"/>
              <a:t>DOC</a:t>
            </a:r>
            <a:r>
              <a:rPr lang="en-US" altLang="ko-KR" sz="1200" b="1" i="1" baseline="-25000" dirty="0" err="1" smtClean="0"/>
              <a:t>f</a:t>
            </a:r>
            <a:r>
              <a:rPr lang="en-US" altLang="ko-KR" sz="1200" b="1" i="1" dirty="0" smtClean="0"/>
              <a:t> X MCF</a:t>
            </a:r>
          </a:p>
          <a:p>
            <a:pPr marL="180975" lvl="1" indent="-180975" defTabSz="955675" latinLnBrk="0">
              <a:buClr>
                <a:srgbClr val="597DB7"/>
              </a:buClr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-&gt; </a:t>
            </a:r>
            <a:r>
              <a:rPr lang="ko-KR" altLang="en-US" sz="120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혐기분해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가능한 유기탄소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 </a:t>
            </a:r>
            <a:b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종이 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100ton X 30% X 0.40 X 0.5 X 1.0 = 6.0 ton </a:t>
            </a:r>
            <a:b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목재 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100ton X 40% X 0.43 X 0.5 X 1.0 = 8.6 ton</a:t>
            </a:r>
            <a:b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고무 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100ton X 30% X 0.39 X 0.5 X 1.0 = 5.9 ton</a:t>
            </a:r>
          </a:p>
        </p:txBody>
      </p:sp>
      <p:sp>
        <p:nvSpPr>
          <p:cNvPr id="55" name="Text Box 34"/>
          <p:cNvSpPr txBox="1">
            <a:spLocks noChangeArrowheads="1"/>
          </p:cNvSpPr>
          <p:nvPr/>
        </p:nvSpPr>
        <p:spPr bwMode="auto">
          <a:xfrm>
            <a:off x="4500456" y="2996952"/>
            <a:ext cx="4176000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r>
              <a:rPr lang="en-US" altLang="ko-KR" sz="1200" b="1" i="1" dirty="0" smtClean="0"/>
              <a:t>DDOCmd</a:t>
            </a:r>
            <a:r>
              <a:rPr lang="en-US" altLang="ko-KR" sz="1200" b="1" i="1" baseline="-25000" dirty="0" smtClean="0"/>
              <a:t>2010</a:t>
            </a:r>
            <a:r>
              <a:rPr lang="en-US" altLang="ko-KR" sz="1200" b="1" i="1" dirty="0" smtClean="0"/>
              <a:t> = W</a:t>
            </a:r>
            <a:r>
              <a:rPr lang="en-US" altLang="ko-KR" sz="1200" b="1" i="1" baseline="-25000" dirty="0" smtClean="0"/>
              <a:t>T-1</a:t>
            </a:r>
            <a:r>
              <a:rPr lang="en-US" altLang="ko-KR" sz="1200" b="1" i="1" dirty="0" smtClean="0"/>
              <a:t> X DOC X </a:t>
            </a:r>
            <a:r>
              <a:rPr lang="en-US" altLang="ko-KR" sz="1200" b="1" i="1" dirty="0" err="1" smtClean="0"/>
              <a:t>DOC</a:t>
            </a:r>
            <a:r>
              <a:rPr lang="en-US" altLang="ko-KR" sz="1200" b="1" i="1" baseline="-25000" dirty="0" err="1" smtClean="0"/>
              <a:t>f</a:t>
            </a:r>
            <a:r>
              <a:rPr lang="en-US" altLang="ko-KR" sz="1200" b="1" i="1" dirty="0" smtClean="0"/>
              <a:t> X MCF</a:t>
            </a:r>
          </a:p>
          <a:p>
            <a:pPr marL="180975" lvl="1" indent="-180975" defTabSz="955675" latinLnBrk="0">
              <a:buClr>
                <a:srgbClr val="597DB7"/>
              </a:buClr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-&gt; </a:t>
            </a:r>
            <a:r>
              <a:rPr lang="ko-KR" altLang="en-US" sz="120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혐기분해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가능한 유기탄소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 </a:t>
            </a:r>
            <a:b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종이 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100ton X 30% X 0.40 X 0.5 X 1.0 = 6.0 ton </a:t>
            </a:r>
            <a:b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목재 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100ton X 40% X 0.43 X 0.5 X 1.0 = 8.6 ton</a:t>
            </a:r>
            <a:b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고무 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100ton X 30% X 0.39 X 0.5 X 1.0 = 5.9 ton</a:t>
            </a:r>
          </a:p>
        </p:txBody>
      </p:sp>
      <p:sp>
        <p:nvSpPr>
          <p:cNvPr id="56" name="Text Box 34"/>
          <p:cNvSpPr txBox="1">
            <a:spLocks noChangeArrowheads="1"/>
          </p:cNvSpPr>
          <p:nvPr/>
        </p:nvSpPr>
        <p:spPr bwMode="auto">
          <a:xfrm>
            <a:off x="323528" y="4005064"/>
            <a:ext cx="4184576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r>
              <a:rPr lang="en-US" altLang="ko-KR" sz="1200" b="1" i="1" dirty="0" smtClean="0"/>
              <a:t>DDOCma</a:t>
            </a:r>
            <a:r>
              <a:rPr lang="en-US" altLang="ko-KR" sz="1200" b="1" i="1" baseline="-25000" dirty="0" smtClean="0"/>
              <a:t>T-1</a:t>
            </a:r>
            <a:r>
              <a:rPr lang="en-US" altLang="ko-KR" sz="1200" b="1" i="1" dirty="0" smtClean="0"/>
              <a:t> = DDOCmd</a:t>
            </a:r>
            <a:r>
              <a:rPr lang="en-US" altLang="ko-KR" sz="1200" b="1" i="1" baseline="-25000" dirty="0" smtClean="0"/>
              <a:t>T-1</a:t>
            </a:r>
            <a:r>
              <a:rPr lang="en-US" altLang="ko-KR" sz="1200" b="1" i="1" dirty="0" smtClean="0"/>
              <a:t> + (DDOCma</a:t>
            </a:r>
            <a:r>
              <a:rPr lang="en-US" altLang="ko-KR" sz="1200" b="1" i="1" baseline="-25000" dirty="0" smtClean="0"/>
              <a:t>T-2</a:t>
            </a:r>
            <a:r>
              <a:rPr lang="en-US" altLang="ko-KR" sz="1200" i="1" dirty="0" smtClean="0"/>
              <a:t> 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X </a:t>
            </a:r>
            <a:r>
              <a:rPr lang="en-US" altLang="ko-KR" sz="1200" b="1" i="1" dirty="0" smtClean="0">
                <a:solidFill>
                  <a:srgbClr val="000000"/>
                </a:solidFill>
              </a:rPr>
              <a:t>e </a:t>
            </a:r>
            <a:r>
              <a:rPr lang="en-US" altLang="ko-KR" sz="1200" b="1" i="1" baseline="30000" dirty="0" smtClean="0">
                <a:solidFill>
                  <a:srgbClr val="000000"/>
                </a:solidFill>
              </a:rPr>
              <a:t>– k</a:t>
            </a:r>
            <a:r>
              <a:rPr lang="en-US" altLang="ko-KR" sz="1200" b="1" i="1" dirty="0" smtClean="0"/>
              <a:t>)</a:t>
            </a:r>
          </a:p>
          <a:p>
            <a:pPr marL="180975" lvl="1" indent="-180975" defTabSz="955675" latinLnBrk="0">
              <a:buClr>
                <a:srgbClr val="597DB7"/>
              </a:buClr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-&gt; 2010</a:t>
            </a:r>
            <a:r>
              <a:rPr lang="ko-KR" altLang="en-US" sz="1200" dirty="0" smtClean="0"/>
              <a:t>년까지 누적된 유기탄소 </a:t>
            </a:r>
            <a:r>
              <a:rPr lang="en-US" altLang="ko-KR" sz="1200" dirty="0" smtClean="0"/>
              <a:t/>
            </a:r>
            <a:br>
              <a:rPr lang="en-US" altLang="ko-KR" sz="1200" dirty="0" smtClean="0"/>
            </a:br>
            <a:r>
              <a:rPr lang="ko-KR" altLang="en-US" sz="1200" dirty="0" smtClean="0"/>
              <a:t>종이</a:t>
            </a:r>
            <a:r>
              <a:rPr lang="en-US" altLang="ko-KR" sz="1200" dirty="0" smtClean="0"/>
              <a:t>: 6.0ton + (6.0ton x e^- 0.06) = 11.65 ton</a:t>
            </a:r>
            <a:br>
              <a:rPr lang="en-US" altLang="ko-KR" sz="1200" dirty="0" smtClean="0"/>
            </a:br>
            <a:r>
              <a:rPr lang="ko-KR" altLang="en-US" sz="1200" dirty="0" smtClean="0"/>
              <a:t>목재</a:t>
            </a:r>
            <a:r>
              <a:rPr lang="en-US" altLang="ko-KR" sz="1200" dirty="0" smtClean="0"/>
              <a:t>: 8.6ton + (8.6ton x e^- 0.03) = 16.94 ton</a:t>
            </a:r>
            <a:br>
              <a:rPr lang="en-US" altLang="ko-KR" sz="1200" dirty="0" smtClean="0"/>
            </a:br>
            <a:r>
              <a:rPr lang="ko-KR" altLang="en-US" sz="1200" dirty="0" smtClean="0"/>
              <a:t>고</a:t>
            </a:r>
            <a:r>
              <a:rPr lang="ko-KR" altLang="en-US" sz="1200" dirty="0"/>
              <a:t>무</a:t>
            </a:r>
            <a:r>
              <a:rPr lang="en-US" altLang="ko-KR" sz="1200" dirty="0" smtClean="0"/>
              <a:t>: 5.9ton + (5.9ton x e^- 0.10) = 11.14 ton</a:t>
            </a: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12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Text Box 34"/>
          <p:cNvSpPr txBox="1">
            <a:spLocks noChangeArrowheads="1"/>
          </p:cNvSpPr>
          <p:nvPr/>
        </p:nvSpPr>
        <p:spPr bwMode="auto">
          <a:xfrm>
            <a:off x="4500456" y="4005064"/>
            <a:ext cx="3813650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r>
              <a:rPr lang="en-US" altLang="ko-KR" sz="1200" b="1" i="1" dirty="0" err="1" smtClean="0"/>
              <a:t>DDOCm,decomp</a:t>
            </a:r>
            <a:r>
              <a:rPr lang="en-US" altLang="ko-KR" sz="1200" b="1" i="1" baseline="-25000" dirty="0" err="1" smtClean="0"/>
              <a:t>T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= </a:t>
            </a:r>
            <a:r>
              <a:rPr lang="en-US" altLang="ko-KR" sz="1200" b="1" i="1" dirty="0" smtClean="0"/>
              <a:t>DDOCma</a:t>
            </a:r>
            <a:r>
              <a:rPr lang="en-US" altLang="ko-KR" sz="1200" b="1" i="1" baseline="-25000" dirty="0" smtClean="0"/>
              <a:t>T-1</a:t>
            </a:r>
            <a:r>
              <a:rPr lang="en-US" altLang="ko-KR" sz="1200" i="1" dirty="0" smtClean="0"/>
              <a:t> 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X (1 – 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/>
                <a:ea typeface="맑은 고딕"/>
              </a:rPr>
              <a:t>e </a:t>
            </a:r>
            <a:r>
              <a:rPr lang="en-US" altLang="ko-KR" sz="1200" b="1" i="1" baseline="30000" dirty="0" smtClean="0">
                <a:solidFill>
                  <a:srgbClr val="000000"/>
                </a:solidFill>
                <a:latin typeface="맑은 고딕"/>
                <a:ea typeface="맑은 고딕"/>
              </a:rPr>
              <a:t>– k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/>
                <a:ea typeface="맑은 고딕"/>
              </a:rPr>
              <a:t>)</a:t>
            </a:r>
          </a:p>
          <a:p>
            <a:pPr marL="180975" lvl="1" indent="-180975" defTabSz="955675" latinLnBrk="0">
              <a:buClr>
                <a:srgbClr val="597DB7"/>
              </a:buClr>
            </a:pPr>
            <a:r>
              <a:rPr lang="en-US" altLang="ko-KR" sz="1200" dirty="0">
                <a:solidFill>
                  <a:srgbClr val="000000"/>
                </a:solidFill>
                <a:latin typeface="맑은 고딕"/>
                <a:ea typeface="맑은 고딕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/>
                <a:ea typeface="맑은 고딕"/>
              </a:rPr>
              <a:t>-&gt; 2011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/>
                <a:ea typeface="맑은 고딕"/>
              </a:rPr>
              <a:t>년도에 </a:t>
            </a:r>
            <a:r>
              <a:rPr lang="ko-KR" altLang="en-US" sz="1200" dirty="0" err="1" smtClean="0">
                <a:solidFill>
                  <a:srgbClr val="000000"/>
                </a:solidFill>
                <a:latin typeface="맑은 고딕"/>
                <a:ea typeface="맑은 고딕"/>
              </a:rPr>
              <a:t>혐기적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/>
                <a:ea typeface="맑은 고딕"/>
              </a:rPr>
              <a:t> 분해된 </a:t>
            </a:r>
            <a:r>
              <a:rPr lang="ko-KR" altLang="en-US" sz="1200" dirty="0" err="1" smtClean="0">
                <a:solidFill>
                  <a:srgbClr val="000000"/>
                </a:solidFill>
                <a:latin typeface="맑은 고딕"/>
                <a:ea typeface="맑은 고딕"/>
              </a:rPr>
              <a:t>유기탄소량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/>
                <a:ea typeface="맑은 고딕"/>
              </a:rPr>
              <a:t/>
            </a:r>
            <a:br>
              <a:rPr lang="en-US" altLang="ko-KR" sz="1200" dirty="0" smtClean="0">
                <a:solidFill>
                  <a:srgbClr val="000000"/>
                </a:solidFill>
                <a:latin typeface="맑은 고딕"/>
                <a:ea typeface="맑은 고딕"/>
              </a:rPr>
            </a:br>
            <a:r>
              <a:rPr lang="ko-KR" altLang="en-US" sz="1200" dirty="0" smtClean="0"/>
              <a:t>종이</a:t>
            </a:r>
            <a:r>
              <a:rPr lang="en-US" altLang="ko-KR" sz="1200" dirty="0" smtClean="0"/>
              <a:t>: 11.65ton x (1 - e^- 0.06) = 0.68 ton</a:t>
            </a:r>
            <a:br>
              <a:rPr lang="en-US" altLang="ko-KR" sz="1200" dirty="0" smtClean="0"/>
            </a:br>
            <a:r>
              <a:rPr lang="ko-KR" altLang="en-US" sz="1200" dirty="0" smtClean="0"/>
              <a:t>목재</a:t>
            </a:r>
            <a:r>
              <a:rPr lang="en-US" altLang="ko-KR" sz="1200" dirty="0" smtClean="0"/>
              <a:t>: 15.37ton x (1 - e^- 0.03) = 0.50 ton</a:t>
            </a:r>
            <a:br>
              <a:rPr lang="en-US" altLang="ko-KR" sz="1200" dirty="0" smtClean="0"/>
            </a:br>
            <a:r>
              <a:rPr lang="ko-KR" altLang="en-US" sz="1200" dirty="0" smtClean="0"/>
              <a:t>고무</a:t>
            </a:r>
            <a:r>
              <a:rPr lang="en-US" altLang="ko-KR" sz="1200" dirty="0" smtClean="0"/>
              <a:t>: 12.29ton x (1 - e^- 0.10) = 1.06 ton</a:t>
            </a:r>
            <a:endParaRPr lang="en-US" altLang="ko-KR" sz="12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Text Box 34"/>
          <p:cNvSpPr txBox="1">
            <a:spLocks noChangeArrowheads="1"/>
          </p:cNvSpPr>
          <p:nvPr/>
        </p:nvSpPr>
        <p:spPr bwMode="auto">
          <a:xfrm>
            <a:off x="323528" y="5085184"/>
            <a:ext cx="828092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r>
              <a:rPr lang="en-US" altLang="ko-KR" sz="1200" b="1" i="1" dirty="0" smtClean="0"/>
              <a:t>CH</a:t>
            </a:r>
            <a:r>
              <a:rPr lang="en-US" altLang="ko-KR" sz="1200" b="1" i="1" baseline="-25000" dirty="0" smtClean="0"/>
              <a:t>4</a:t>
            </a:r>
            <a:r>
              <a:rPr lang="en-US" altLang="ko-KR" sz="1200" b="1" i="1" dirty="0" smtClean="0"/>
              <a:t>generated</a:t>
            </a:r>
            <a:r>
              <a:rPr lang="en-US" altLang="ko-KR" sz="1200" b="1" i="1" baseline="-25000" dirty="0" smtClean="0"/>
              <a:t>x,T </a:t>
            </a:r>
            <a:r>
              <a:rPr lang="ko-KR" altLang="en-US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= </a:t>
            </a:r>
            <a:r>
              <a:rPr lang="en-US" altLang="ko-KR" sz="1200" b="1" i="1" dirty="0" err="1" smtClean="0"/>
              <a:t>DDOCm,decomp</a:t>
            </a:r>
            <a:r>
              <a:rPr lang="en-US" altLang="ko-KR" sz="1200" b="1" i="1" baseline="-25000" dirty="0" err="1" smtClean="0"/>
              <a:t>T</a:t>
            </a:r>
            <a:r>
              <a:rPr lang="en-US" altLang="ko-KR" sz="1200" dirty="0" smtClean="0"/>
              <a:t> </a:t>
            </a:r>
            <a:r>
              <a:rPr lang="ko-KR" altLang="en-US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X  F X</a:t>
            </a:r>
            <a:b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</a:br>
            <a:endParaRPr lang="en-US" altLang="ko-KR" sz="4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-&gt; 2011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년도 발생 가능한 최대 메탄배출량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(0.68 + 0.50 + 1.06)ton X  0.5 X 16 CH</a:t>
            </a:r>
            <a:r>
              <a:rPr lang="en-US" altLang="ko-KR" sz="120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/12 C= 1.49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923928" y="5013176"/>
            <a:ext cx="360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i="1" smtClean="0"/>
              <a:t>16</a:t>
            </a:r>
          </a:p>
          <a:p>
            <a:pPr algn="ctr"/>
            <a:r>
              <a:rPr lang="en-US" altLang="ko-KR" sz="1100" b="1" i="1" smtClean="0"/>
              <a:t>12</a:t>
            </a:r>
          </a:p>
        </p:txBody>
      </p:sp>
      <p:cxnSp>
        <p:nvCxnSpPr>
          <p:cNvPr id="60" name="직선 연결선 59"/>
          <p:cNvCxnSpPr>
            <a:stCxn id="59" idx="1"/>
            <a:endCxn id="59" idx="3"/>
          </p:cNvCxnSpPr>
          <p:nvPr/>
        </p:nvCxnSpPr>
        <p:spPr>
          <a:xfrm rot="10800000" flipH="1">
            <a:off x="3923928" y="5228620"/>
            <a:ext cx="36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 Box 34"/>
          <p:cNvSpPr txBox="1">
            <a:spLocks noChangeArrowheads="1"/>
          </p:cNvSpPr>
          <p:nvPr/>
        </p:nvSpPr>
        <p:spPr bwMode="auto">
          <a:xfrm>
            <a:off x="323528" y="5589240"/>
            <a:ext cx="5205385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r>
              <a:rPr lang="en-US" altLang="ko-KR" sz="1200" b="1" i="1" dirty="0" smtClean="0"/>
              <a:t>CH</a:t>
            </a:r>
            <a:r>
              <a:rPr lang="en-US" altLang="ko-KR" sz="1200" b="1" i="1" baseline="-25000" dirty="0" smtClean="0"/>
              <a:t>4</a:t>
            </a:r>
            <a:r>
              <a:rPr lang="en-US" altLang="ko-KR" sz="1200" b="1" i="1" dirty="0" smtClean="0"/>
              <a:t>Emissions</a:t>
            </a:r>
            <a:r>
              <a:rPr lang="en-US" altLang="ko-KR" sz="1200" b="1" i="1" baseline="-25000" dirty="0" smtClean="0"/>
              <a:t>T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= [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/>
                <a:ea typeface="맑은 고딕"/>
              </a:rPr>
              <a:t>∑</a:t>
            </a:r>
            <a:r>
              <a:rPr lang="en-US" altLang="ko-KR" sz="1200" b="1" baseline="-25000" dirty="0" smtClean="0">
                <a:solidFill>
                  <a:srgbClr val="000000"/>
                </a:solidFill>
                <a:latin typeface="맑은 고딕"/>
                <a:ea typeface="맑은 고딕"/>
              </a:rPr>
              <a:t>x</a:t>
            </a:r>
            <a:r>
              <a:rPr lang="en-US" altLang="ko-KR" sz="1200" b="1" i="1" dirty="0" smtClean="0"/>
              <a:t> CH</a:t>
            </a:r>
            <a:r>
              <a:rPr lang="en-US" altLang="ko-KR" sz="1200" b="1" i="1" baseline="-25000" dirty="0" smtClean="0"/>
              <a:t>4</a:t>
            </a:r>
            <a:r>
              <a:rPr lang="en-US" altLang="ko-KR" sz="1200" b="1" i="1" dirty="0" smtClean="0"/>
              <a:t>generated</a:t>
            </a:r>
            <a:r>
              <a:rPr lang="en-US" altLang="ko-KR" sz="1200" b="1" i="1" baseline="-25000" dirty="0" smtClean="0"/>
              <a:t>x,T</a:t>
            </a:r>
            <a:r>
              <a:rPr lang="en-US" altLang="ko-KR" sz="1200" b="1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- RT] X (1 – OX)</a:t>
            </a:r>
            <a:r>
              <a:rPr lang="en-US" sz="1200" b="1" i="1" dirty="0" smtClean="0"/>
              <a:t> 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X </a:t>
            </a:r>
            <a:r>
              <a:rPr lang="en-US" sz="1200" b="1" i="1" dirty="0" err="1" smtClean="0"/>
              <a:t>F</a:t>
            </a:r>
            <a:r>
              <a:rPr lang="en-US" sz="1200" b="1" i="1" baseline="-25000" dirty="0" err="1" smtClean="0"/>
              <a:t>eq,j</a:t>
            </a:r>
            <a:r>
              <a:rPr lang="en-US" sz="1200" dirty="0" smtClean="0"/>
              <a:t> </a:t>
            </a:r>
            <a:endParaRPr lang="en-US" sz="1200" dirty="0"/>
          </a:p>
          <a:p>
            <a:pPr marL="180975" lvl="1" indent="-180975" defTabSz="955675" latinLnBrk="0">
              <a:buClr>
                <a:srgbClr val="597DB7"/>
              </a:buClr>
            </a:pPr>
            <a:r>
              <a:rPr lang="en-US" sz="1200" dirty="0" smtClean="0"/>
              <a:t> -&gt; (1.49ton – 1ton) X (1 – 0.1) X 21 = 9.27 tCO2eq	</a:t>
            </a: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직사각형 80"/>
          <p:cNvSpPr/>
          <p:nvPr/>
        </p:nvSpPr>
        <p:spPr>
          <a:xfrm>
            <a:off x="5868144" y="2897619"/>
            <a:ext cx="3004712" cy="180020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smtClean="0"/>
              <a:t>Ⅴ. </a:t>
            </a:r>
            <a:r>
              <a:rPr lang="ko-KR" altLang="en-US" smtClean="0"/>
              <a:t>실습과제</a:t>
            </a:r>
            <a:r>
              <a:rPr lang="en-US" altLang="ko-KR" smtClean="0"/>
              <a:t>(2)</a:t>
            </a:r>
            <a:endParaRPr lang="ko-KR" altLang="en-US"/>
          </a:p>
        </p:txBody>
      </p:sp>
      <p:sp>
        <p:nvSpPr>
          <p:cNvPr id="23" name="슬라이드 번호 개체 틀 4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480795" y="3029204"/>
            <a:ext cx="8412379" cy="342398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endParaRPr lang="ko-KR" altLang="en-US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0760" y="3617699"/>
            <a:ext cx="2965207" cy="1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5" name="Group 255"/>
          <p:cNvGraphicFramePr>
            <a:graphicFrameLocks noGrp="1"/>
          </p:cNvGraphicFramePr>
          <p:nvPr/>
        </p:nvGraphicFramePr>
        <p:xfrm>
          <a:off x="5927272" y="3004796"/>
          <a:ext cx="2884745" cy="620713"/>
        </p:xfrm>
        <a:graphic>
          <a:graphicData uri="http://schemas.openxmlformats.org/drawingml/2006/table">
            <a:tbl>
              <a:tblPr/>
              <a:tblGrid>
                <a:gridCol w="558074"/>
                <a:gridCol w="775557"/>
                <a:gridCol w="775557"/>
                <a:gridCol w="775557"/>
              </a:tblGrid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구분</a:t>
                      </a:r>
                      <a:endParaRPr kumimoji="1" 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itchFamily="50" charset="-127"/>
                      </a:endParaRPr>
                    </a:p>
                  </a:txBody>
                  <a:tcPr marL="54000" marR="54000" marT="46800" marB="4680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CO</a:t>
                      </a:r>
                      <a:r>
                        <a:rPr kumimoji="1" lang="en-US" altLang="ko-KR" sz="1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2</a:t>
                      </a:r>
                      <a:endParaRPr kumimoji="1" lang="ko-KR" altLang="ko-KR" sz="18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itchFamily="50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CH</a:t>
                      </a:r>
                      <a:r>
                        <a:rPr kumimoji="1" lang="en-US" altLang="ko-KR" sz="1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4</a:t>
                      </a:r>
                      <a:endParaRPr kumimoji="1" lang="ko-KR" altLang="ko-KR" sz="18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itchFamily="50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N</a:t>
                      </a:r>
                      <a:r>
                        <a:rPr kumimoji="1" lang="en-US" altLang="ko-KR" sz="1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2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O</a:t>
                      </a:r>
                      <a:endParaRPr kumimoji="1" lang="ko-KR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itchFamily="50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</a:tr>
              <a:tr h="350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산정</a:t>
                      </a:r>
                      <a:endParaRPr kumimoji="1" lang="en-US" altLang="ko-K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방법론</a:t>
                      </a:r>
                      <a:endParaRPr kumimoji="1" 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itchFamily="50" charset="-127"/>
                      </a:endParaRPr>
                    </a:p>
                  </a:txBody>
                  <a:tcPr marL="17907" marR="17907" marT="17907" marB="17907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-</a:t>
                      </a:r>
                      <a:endParaRPr kumimoji="1" lang="ko-KR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itchFamily="50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Tier 1</a:t>
                      </a:r>
                      <a:endParaRPr kumimoji="1" lang="ko-KR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itchFamily="50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굴림" pitchFamily="50" charset="-127"/>
                        </a:rPr>
                        <a:t>Tier 1</a:t>
                      </a:r>
                      <a:endParaRPr kumimoji="1" lang="ko-KR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굴림" pitchFamily="50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2" name="직사각형 81"/>
          <p:cNvSpPr/>
          <p:nvPr/>
        </p:nvSpPr>
        <p:spPr>
          <a:xfrm>
            <a:off x="7144664" y="6176337"/>
            <a:ext cx="17347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4625" lvl="0" indent="-174625" fontAlgn="base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200"/>
              <a:buFont typeface="Wingdings" pitchFamily="2" charset="2"/>
              <a:buChar char="§"/>
            </a:pPr>
            <a:r>
              <a:rPr kumimoji="1" lang="ko-KR" altLang="en-US" sz="1200" b="1" smtClean="0"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자연로그</a:t>
            </a:r>
            <a:r>
              <a:rPr kumimoji="1" lang="en-US" altLang="ko-KR" sz="1200" b="1" smtClean="0">
                <a:latin typeface="맑은 고딕" pitchFamily="50" charset="-127"/>
                <a:ea typeface="맑은 고딕" pitchFamily="50" charset="-127"/>
                <a:cs typeface="굴림" pitchFamily="50" charset="-127"/>
              </a:rPr>
              <a:t>(e)= 2.718</a:t>
            </a:r>
            <a:endParaRPr kumimoji="1" lang="ko-KR" altLang="en-US" sz="1200" b="1" smtClean="0"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graphicFrame>
        <p:nvGraphicFramePr>
          <p:cNvPr id="30" name="Group 255"/>
          <p:cNvGraphicFramePr>
            <a:graphicFrameLocks noGrp="1"/>
          </p:cNvGraphicFramePr>
          <p:nvPr/>
        </p:nvGraphicFramePr>
        <p:xfrm>
          <a:off x="5868144" y="4769828"/>
          <a:ext cx="2924570" cy="1323468"/>
        </p:xfrm>
        <a:graphic>
          <a:graphicData uri="http://schemas.openxmlformats.org/drawingml/2006/table">
            <a:tbl>
              <a:tblPr/>
              <a:tblGrid>
                <a:gridCol w="584914"/>
                <a:gridCol w="584914"/>
                <a:gridCol w="584914"/>
                <a:gridCol w="584914"/>
                <a:gridCol w="584914"/>
              </a:tblGrid>
              <a:tr h="240257">
                <a:tc rowSpan="2"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</a:rPr>
                        <a:t>생물</a:t>
                      </a: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556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</a:rPr>
                        <a:t>학적 처리</a:t>
                      </a: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556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</a:rPr>
                        <a:t>유형</a:t>
                      </a:r>
                    </a:p>
                  </a:txBody>
                  <a:tcPr marL="54000" marR="54000" marT="46800" marB="4680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</a:rPr>
                        <a:t>CH</a:t>
                      </a:r>
                      <a:r>
                        <a:rPr kumimoji="1" lang="en-US" altLang="ko-KR" sz="1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kumimoji="1" lang="ko-KR" altLang="en-US" sz="1000" b="1" i="0" u="none" strike="noStrike" cap="none" normalizeH="0" baseline="-2500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46800" marB="4680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endParaRPr kumimoji="1" lang="ko-KR" altLang="en-US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</a:rPr>
                        <a:t>N</a:t>
                      </a:r>
                      <a:r>
                        <a:rPr kumimoji="1" lang="en-US" altLang="ko-KR" sz="1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</a:rPr>
                        <a:t>O</a:t>
                      </a:r>
                      <a:endParaRPr kumimoji="1" lang="ko-KR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46800" marB="46800" anchor="ctr" horzOverflow="overflow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endParaRPr kumimoji="1" lang="ko-KR" altLang="en-US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</a:tr>
              <a:tr h="288826">
                <a:tc vMerge="1"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endParaRPr kumimoji="1" lang="ko-KR" altLang="en-US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</a:rPr>
                        <a:t>건량</a:t>
                      </a: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556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</a:rPr>
                        <a:t>기준</a:t>
                      </a:r>
                    </a:p>
                  </a:txBody>
                  <a:tcPr marL="54000" marR="54000" marT="46800" marB="4680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</a:rPr>
                        <a:t>습량</a:t>
                      </a: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556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</a:rPr>
                        <a:t>기준</a:t>
                      </a:r>
                    </a:p>
                  </a:txBody>
                  <a:tcPr marL="54000" marR="54000" marT="46800" marB="4680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</a:rPr>
                        <a:t>건량</a:t>
                      </a: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556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</a:rPr>
                        <a:t>기준</a:t>
                      </a:r>
                    </a:p>
                  </a:txBody>
                  <a:tcPr marL="54000" marR="54000" marT="46800" marB="4680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</a:rPr>
                        <a:t>습량</a:t>
                      </a:r>
                      <a:endParaRPr kumimoji="1" lang="en-US" altLang="ko-K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556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</a:rPr>
                        <a:t>기준</a:t>
                      </a:r>
                    </a:p>
                  </a:txBody>
                  <a:tcPr marL="54000" marR="54000" marT="46800" marB="4680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</a:tr>
              <a:tr h="3101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퇴비화</a:t>
                      </a:r>
                      <a:endParaRPr lang="ko-KR" altLang="en-US" sz="5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</a:t>
                      </a:r>
                      <a:endParaRPr lang="en-US" sz="5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</a:t>
                      </a:r>
                      <a:endParaRPr lang="en-US" sz="5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0.6</a:t>
                      </a:r>
                      <a:endParaRPr lang="en-US" sz="5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0.3</a:t>
                      </a:r>
                      <a:endParaRPr lang="en-US" sz="5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01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혐기성 </a:t>
                      </a:r>
                      <a:endParaRPr lang="en-US" altLang="ko-KR" sz="90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소화</a:t>
                      </a:r>
                      <a:endParaRPr lang="ko-KR" altLang="en-US" sz="5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endParaRPr lang="en-US" sz="5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en-US" sz="5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en-US" sz="5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en-US" sz="5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2" name="AutoShape 15"/>
          <p:cNvSpPr>
            <a:spLocks noChangeArrowheads="1"/>
          </p:cNvSpPr>
          <p:nvPr/>
        </p:nvSpPr>
        <p:spPr bwMode="auto">
          <a:xfrm>
            <a:off x="250956" y="775588"/>
            <a:ext cx="941934" cy="2077348"/>
          </a:xfrm>
          <a:prstGeom prst="roundRect">
            <a:avLst>
              <a:gd name="adj" fmla="val 6667"/>
            </a:avLst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184150" indent="-184150" latinLnBrk="0">
              <a:defRPr/>
            </a:pPr>
            <a:endParaRPr lang="ko-KR" altLang="en-US" sz="1200" b="1" kern="0">
              <a:solidFill>
                <a:sysClr val="window" lastClr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3" name="Rectangle 17"/>
          <p:cNvSpPr>
            <a:spLocks noChangeArrowheads="1"/>
          </p:cNvSpPr>
          <p:nvPr/>
        </p:nvSpPr>
        <p:spPr bwMode="auto">
          <a:xfrm>
            <a:off x="1264774" y="775588"/>
            <a:ext cx="7560964" cy="2077348"/>
          </a:xfrm>
          <a:prstGeom prst="rect">
            <a:avLst/>
          </a:prstGeom>
          <a:solidFill>
            <a:srgbClr val="EAEAEA"/>
          </a:solidFill>
          <a:ln w="3175" algn="ctr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lIns="252000" anchor="ctr"/>
          <a:lstStyle/>
          <a:p>
            <a:pPr algn="ctr">
              <a:defRPr/>
            </a:pPr>
            <a:endParaRPr lang="ko-KR" altLang="ko-KR" b="1" kern="0">
              <a:solidFill>
                <a:sysClr val="windowText" lastClr="000000"/>
              </a:solidFill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34" name="Group 20"/>
          <p:cNvGrpSpPr>
            <a:grpSpLocks/>
          </p:cNvGrpSpPr>
          <p:nvPr/>
        </p:nvGrpSpPr>
        <p:grpSpPr bwMode="auto">
          <a:xfrm rot="-5400000">
            <a:off x="1193337" y="1153938"/>
            <a:ext cx="104775" cy="393700"/>
            <a:chOff x="919" y="4440"/>
            <a:chExt cx="66" cy="248"/>
          </a:xfrm>
        </p:grpSpPr>
        <p:grpSp>
          <p:nvGrpSpPr>
            <p:cNvPr id="35" name="Group 21"/>
            <p:cNvGrpSpPr>
              <a:grpSpLocks/>
            </p:cNvGrpSpPr>
            <p:nvPr/>
          </p:nvGrpSpPr>
          <p:grpSpPr bwMode="auto">
            <a:xfrm>
              <a:off x="919" y="4440"/>
              <a:ext cx="66" cy="66"/>
              <a:chOff x="250" y="352"/>
              <a:chExt cx="136" cy="136"/>
            </a:xfrm>
          </p:grpSpPr>
          <p:sp>
            <p:nvSpPr>
              <p:cNvPr id="40" name="Oval 22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1" name="Oval 23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36" name="Group 24"/>
            <p:cNvGrpSpPr>
              <a:grpSpLocks/>
            </p:cNvGrpSpPr>
            <p:nvPr/>
          </p:nvGrpSpPr>
          <p:grpSpPr bwMode="auto">
            <a:xfrm>
              <a:off x="919" y="4622"/>
              <a:ext cx="66" cy="66"/>
              <a:chOff x="250" y="352"/>
              <a:chExt cx="136" cy="136"/>
            </a:xfrm>
          </p:grpSpPr>
          <p:sp>
            <p:nvSpPr>
              <p:cNvPr id="38" name="Oval 25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9" name="Oval 26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37" name="AutoShape 27"/>
            <p:cNvSpPr>
              <a:spLocks noChangeArrowheads="1"/>
            </p:cNvSpPr>
            <p:nvPr/>
          </p:nvSpPr>
          <p:spPr bwMode="auto">
            <a:xfrm rot="5400000">
              <a:off x="849" y="4547"/>
              <a:ext cx="208" cy="3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12700" algn="ctr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wrap="none" lIns="90000" tIns="46800" rIns="10800" bIns="46800" anchor="ctr"/>
            <a:lstStyle/>
            <a:p>
              <a:pPr latinLnBrk="0">
                <a:defRPr/>
              </a:pPr>
              <a:endParaRPr lang="ko-KR" altLang="en-US" b="1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42" name="Group 28"/>
          <p:cNvGrpSpPr>
            <a:grpSpLocks/>
          </p:cNvGrpSpPr>
          <p:nvPr/>
        </p:nvGrpSpPr>
        <p:grpSpPr bwMode="auto">
          <a:xfrm rot="-5400000">
            <a:off x="1193337" y="1955626"/>
            <a:ext cx="104775" cy="393700"/>
            <a:chOff x="919" y="4440"/>
            <a:chExt cx="66" cy="248"/>
          </a:xfrm>
        </p:grpSpPr>
        <p:grpSp>
          <p:nvGrpSpPr>
            <p:cNvPr id="43" name="Group 29"/>
            <p:cNvGrpSpPr>
              <a:grpSpLocks/>
            </p:cNvGrpSpPr>
            <p:nvPr/>
          </p:nvGrpSpPr>
          <p:grpSpPr bwMode="auto">
            <a:xfrm>
              <a:off x="919" y="4440"/>
              <a:ext cx="66" cy="66"/>
              <a:chOff x="250" y="352"/>
              <a:chExt cx="136" cy="136"/>
            </a:xfrm>
          </p:grpSpPr>
          <p:sp>
            <p:nvSpPr>
              <p:cNvPr id="48" name="Oval 30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9" name="Oval 31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44" name="Group 32"/>
            <p:cNvGrpSpPr>
              <a:grpSpLocks/>
            </p:cNvGrpSpPr>
            <p:nvPr/>
          </p:nvGrpSpPr>
          <p:grpSpPr bwMode="auto">
            <a:xfrm>
              <a:off x="919" y="4622"/>
              <a:ext cx="66" cy="66"/>
              <a:chOff x="250" y="352"/>
              <a:chExt cx="136" cy="136"/>
            </a:xfrm>
          </p:grpSpPr>
          <p:sp>
            <p:nvSpPr>
              <p:cNvPr id="46" name="Oval 33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7" name="Oval 34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45" name="AutoShape 35"/>
            <p:cNvSpPr>
              <a:spLocks noChangeArrowheads="1"/>
            </p:cNvSpPr>
            <p:nvPr/>
          </p:nvSpPr>
          <p:spPr bwMode="auto">
            <a:xfrm rot="5400000">
              <a:off x="849" y="4547"/>
              <a:ext cx="208" cy="3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12700" algn="ctr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wrap="none" lIns="90000" tIns="46800" rIns="10800" bIns="46800" anchor="ctr"/>
            <a:lstStyle/>
            <a:p>
              <a:pPr latinLnBrk="0">
                <a:defRPr/>
              </a:pPr>
              <a:endParaRPr lang="ko-KR" altLang="en-US" b="1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0" name="TextBox 220"/>
          <p:cNvSpPr txBox="1">
            <a:spLocks noChangeArrowheads="1"/>
          </p:cNvSpPr>
          <p:nvPr/>
        </p:nvSpPr>
        <p:spPr bwMode="auto">
          <a:xfrm>
            <a:off x="1517188" y="692696"/>
            <a:ext cx="7236542" cy="2095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52425" indent="-342900" defTabSz="955675" latinLnBrk="0">
              <a:lnSpc>
                <a:spcPct val="150000"/>
              </a:lnSpc>
              <a:spcBef>
                <a:spcPts val="500"/>
              </a:spcBef>
              <a:buClr>
                <a:srgbClr val="597DB7"/>
              </a:buClr>
            </a:pPr>
            <a:r>
              <a:rPr lang="en-US" altLang="ko-KR" sz="1400" b="1" smtClean="0">
                <a:solidFill>
                  <a:prstClr val="black"/>
                </a:solidFill>
              </a:rPr>
              <a:t>2-1.   </a:t>
            </a:r>
            <a:r>
              <a:rPr lang="ko-KR" altLang="en-US" sz="1400" b="1" smtClean="0">
                <a:solidFill>
                  <a:prstClr val="black"/>
                </a:solidFill>
              </a:rPr>
              <a:t>경기도는 돼지 농가의 축산 폐기물을 수집하여 처리하고 있다</a:t>
            </a:r>
            <a:r>
              <a:rPr lang="en-US" altLang="ko-KR" sz="1400" b="1" smtClean="0">
                <a:solidFill>
                  <a:prstClr val="black"/>
                </a:solidFill>
              </a:rPr>
              <a:t>. </a:t>
            </a:r>
            <a:r>
              <a:rPr lang="ko-KR" altLang="en-US" sz="1400" b="1" smtClean="0">
                <a:solidFill>
                  <a:prstClr val="black"/>
                </a:solidFill>
              </a:rPr>
              <a:t>해당 처리 시설은 </a:t>
            </a:r>
            <a:r>
              <a:rPr lang="en-US" altLang="ko-KR" sz="1400" b="1" smtClean="0">
                <a:solidFill>
                  <a:prstClr val="black"/>
                </a:solidFill>
              </a:rPr>
              <a:t>2011</a:t>
            </a:r>
            <a:r>
              <a:rPr lang="ko-KR" altLang="en-US" sz="1400" b="1" smtClean="0">
                <a:solidFill>
                  <a:prstClr val="black"/>
                </a:solidFill>
              </a:rPr>
              <a:t>년 한해 동안 </a:t>
            </a:r>
            <a:r>
              <a:rPr lang="en-US" altLang="ko-KR" sz="1400" b="1" smtClean="0">
                <a:solidFill>
                  <a:prstClr val="black"/>
                </a:solidFill>
              </a:rPr>
              <a:t>1,000 ton(</a:t>
            </a:r>
            <a:r>
              <a:rPr lang="ko-KR" altLang="en-US" sz="1400" b="1" smtClean="0">
                <a:solidFill>
                  <a:prstClr val="black"/>
                </a:solidFill>
              </a:rPr>
              <a:t>건량 기준 </a:t>
            </a:r>
            <a:r>
              <a:rPr lang="en-US" altLang="ko-KR" sz="1400" b="1" smtClean="0">
                <a:solidFill>
                  <a:prstClr val="black"/>
                </a:solidFill>
              </a:rPr>
              <a:t>900ton)</a:t>
            </a:r>
            <a:r>
              <a:rPr lang="ko-KR" altLang="en-US" sz="1400" b="1" smtClean="0">
                <a:solidFill>
                  <a:prstClr val="black"/>
                </a:solidFill>
              </a:rPr>
              <a:t>의 고형 폐기물을</a:t>
            </a:r>
            <a:r>
              <a:rPr lang="en-US" altLang="ko-KR" sz="1400" b="1">
                <a:solidFill>
                  <a:prstClr val="black"/>
                </a:solidFill>
              </a:rPr>
              <a:t> </a:t>
            </a:r>
            <a:r>
              <a:rPr lang="ko-KR" altLang="en-US" sz="1400" b="1" smtClean="0">
                <a:solidFill>
                  <a:prstClr val="black"/>
                </a:solidFill>
              </a:rPr>
              <a:t>퇴비화 처리 하였다</a:t>
            </a:r>
            <a:r>
              <a:rPr lang="en-US" altLang="ko-KR" sz="1400" b="1" smtClean="0">
                <a:solidFill>
                  <a:prstClr val="black"/>
                </a:solidFill>
              </a:rPr>
              <a:t>.</a:t>
            </a:r>
            <a:r>
              <a:rPr lang="ko-KR" altLang="en-US" sz="1400" b="1" smtClean="0">
                <a:solidFill>
                  <a:prstClr val="black"/>
                </a:solidFill>
              </a:rPr>
              <a:t> 또한 해당시설의 메탄 회수 시설을 조회해본 결과 </a:t>
            </a:r>
            <a:r>
              <a:rPr lang="en-US" altLang="ko-KR" sz="1400" b="1" smtClean="0">
                <a:solidFill>
                  <a:prstClr val="black"/>
                </a:solidFill>
              </a:rPr>
              <a:t>3 </a:t>
            </a:r>
            <a:r>
              <a:rPr lang="ko-KR" altLang="en-US" sz="1400" b="1" smtClean="0">
                <a:solidFill>
                  <a:prstClr val="black"/>
                </a:solidFill>
              </a:rPr>
              <a:t>톤의 메탄을 회수 하였을 때 </a:t>
            </a:r>
            <a:r>
              <a:rPr lang="en-US" altLang="ko-KR" sz="1400" b="1" smtClean="0">
                <a:solidFill>
                  <a:prstClr val="black"/>
                </a:solidFill>
              </a:rPr>
              <a:t>2011</a:t>
            </a:r>
            <a:r>
              <a:rPr lang="ko-KR" altLang="en-US" sz="1400" b="1" smtClean="0">
                <a:solidFill>
                  <a:prstClr val="black"/>
                </a:solidFill>
              </a:rPr>
              <a:t>년 온실가스 배출량을 구하여라</a:t>
            </a:r>
            <a:r>
              <a:rPr lang="en-US" altLang="ko-KR" sz="1400" b="1" smtClean="0">
                <a:solidFill>
                  <a:prstClr val="black"/>
                </a:solidFill>
              </a:rPr>
              <a:t>.</a:t>
            </a:r>
          </a:p>
          <a:p>
            <a:pPr marL="352425" indent="-342900" defTabSz="955675" latinLnBrk="0">
              <a:lnSpc>
                <a:spcPct val="150000"/>
              </a:lnSpc>
              <a:spcBef>
                <a:spcPts val="500"/>
              </a:spcBef>
              <a:buClr>
                <a:srgbClr val="597DB7"/>
              </a:buClr>
            </a:pPr>
            <a:r>
              <a:rPr lang="en-US" altLang="ko-KR" sz="1400" b="1" spc="-150" smtClean="0">
                <a:solidFill>
                  <a:prstClr val="black"/>
                </a:solidFill>
              </a:rPr>
              <a:t>2-2.     </a:t>
            </a:r>
            <a:r>
              <a:rPr lang="ko-KR" altLang="en-US" sz="1400" b="1" spc="-150" smtClean="0">
                <a:solidFill>
                  <a:prstClr val="black"/>
                </a:solidFill>
              </a:rPr>
              <a:t>경기도 축산폐기물 처리시설에서 메탄 </a:t>
            </a:r>
            <a:r>
              <a:rPr lang="ko-KR" altLang="en-US" sz="1400" b="1" spc="-150" err="1" smtClean="0">
                <a:solidFill>
                  <a:prstClr val="black"/>
                </a:solidFill>
              </a:rPr>
              <a:t>회수량이</a:t>
            </a:r>
            <a:r>
              <a:rPr lang="ko-KR" altLang="en-US" sz="1400" b="1" spc="-150" smtClean="0">
                <a:solidFill>
                  <a:prstClr val="black"/>
                </a:solidFill>
              </a:rPr>
              <a:t> 기존 </a:t>
            </a:r>
            <a:r>
              <a:rPr lang="en-US" altLang="ko-KR" sz="1400" b="1" spc="-150" smtClean="0">
                <a:solidFill>
                  <a:prstClr val="black"/>
                </a:solidFill>
              </a:rPr>
              <a:t>3</a:t>
            </a:r>
            <a:r>
              <a:rPr lang="ko-KR" altLang="en-US" sz="1400" b="1" spc="-150" smtClean="0">
                <a:solidFill>
                  <a:prstClr val="black"/>
                </a:solidFill>
              </a:rPr>
              <a:t>톤에서 </a:t>
            </a:r>
            <a:r>
              <a:rPr lang="en-US" altLang="ko-KR" sz="1400" b="1" spc="-150" smtClean="0">
                <a:solidFill>
                  <a:prstClr val="black"/>
                </a:solidFill>
              </a:rPr>
              <a:t>7</a:t>
            </a:r>
            <a:r>
              <a:rPr lang="ko-KR" altLang="en-US" sz="1400" b="1" spc="-150" smtClean="0">
                <a:solidFill>
                  <a:prstClr val="black"/>
                </a:solidFill>
              </a:rPr>
              <a:t>톤으로 증가하는 경우의 온실가스 배출량을 구하여라</a:t>
            </a:r>
            <a:r>
              <a:rPr lang="en-US" altLang="ko-KR" sz="1400" b="1" spc="-150" smtClean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51" name="직사각형 221"/>
          <p:cNvSpPr>
            <a:spLocks noChangeArrowheads="1"/>
          </p:cNvSpPr>
          <p:nvPr/>
        </p:nvSpPr>
        <p:spPr bwMode="auto">
          <a:xfrm>
            <a:off x="328794" y="1465620"/>
            <a:ext cx="7264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588" algn="ctr" latinLnBrk="0">
              <a:defRPr/>
            </a:pPr>
            <a:r>
              <a:rPr lang="ko-KR" altLang="en-US" sz="1400" b="1" kern="0" smtClean="0">
                <a:solidFill>
                  <a:srgbClr val="FFFFFF"/>
                </a:solidFill>
              </a:rPr>
              <a:t>실습</a:t>
            </a:r>
            <a:endParaRPr lang="en-US" altLang="ko-KR" sz="1400" b="1" kern="0">
              <a:solidFill>
                <a:srgbClr val="FFFFFF"/>
              </a:solidFill>
            </a:endParaRPr>
          </a:p>
          <a:p>
            <a:pPr marL="1588" algn="ctr" latinLnBrk="0">
              <a:defRPr/>
            </a:pPr>
            <a:r>
              <a:rPr lang="ko-KR" altLang="en-US" sz="1400" b="1" kern="0" smtClean="0">
                <a:solidFill>
                  <a:srgbClr val="FFFFFF"/>
                </a:solidFill>
              </a:rPr>
              <a:t>과제</a:t>
            </a:r>
            <a:endParaRPr lang="ko-KR" altLang="en-US" sz="1400" b="1" kern="0">
              <a:solidFill>
                <a:srgbClr val="FFFFFF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996953"/>
            <a:ext cx="5400600" cy="308502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smtClean="0"/>
              <a:t>Ⅴ. </a:t>
            </a:r>
            <a:r>
              <a:rPr lang="ko-KR" altLang="en-US" smtClean="0"/>
              <a:t>실습과제</a:t>
            </a:r>
            <a:r>
              <a:rPr lang="en-US" altLang="ko-KR" smtClean="0"/>
              <a:t>(2)</a:t>
            </a:r>
            <a:endParaRPr lang="ko-KR" altLang="en-US"/>
          </a:p>
        </p:txBody>
      </p:sp>
      <p:sp>
        <p:nvSpPr>
          <p:cNvPr id="23" name="슬라이드 번호 개체 틀 4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utoShape 15"/>
          <p:cNvSpPr>
            <a:spLocks noChangeArrowheads="1"/>
          </p:cNvSpPr>
          <p:nvPr/>
        </p:nvSpPr>
        <p:spPr bwMode="auto">
          <a:xfrm>
            <a:off x="250956" y="775588"/>
            <a:ext cx="941934" cy="2077348"/>
          </a:xfrm>
          <a:prstGeom prst="roundRect">
            <a:avLst>
              <a:gd name="adj" fmla="val 6667"/>
            </a:avLst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184150" indent="-184150" latinLnBrk="0">
              <a:defRPr/>
            </a:pPr>
            <a:endParaRPr lang="ko-KR" altLang="en-US" sz="1200" b="1" kern="0">
              <a:solidFill>
                <a:sysClr val="window" lastClr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Rectangle 17"/>
          <p:cNvSpPr>
            <a:spLocks noChangeArrowheads="1"/>
          </p:cNvSpPr>
          <p:nvPr/>
        </p:nvSpPr>
        <p:spPr bwMode="auto">
          <a:xfrm>
            <a:off x="1264774" y="775588"/>
            <a:ext cx="7560964" cy="2077348"/>
          </a:xfrm>
          <a:prstGeom prst="rect">
            <a:avLst/>
          </a:prstGeom>
          <a:solidFill>
            <a:srgbClr val="EAEAEA"/>
          </a:solidFill>
          <a:ln w="3175" algn="ctr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lIns="252000" anchor="ctr"/>
          <a:lstStyle/>
          <a:p>
            <a:pPr algn="ctr">
              <a:defRPr/>
            </a:pPr>
            <a:endParaRPr lang="ko-KR" altLang="ko-KR" b="1" kern="0">
              <a:solidFill>
                <a:sysClr val="windowText" lastClr="000000"/>
              </a:solidFill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5" name="Group 20"/>
          <p:cNvGrpSpPr>
            <a:grpSpLocks/>
          </p:cNvGrpSpPr>
          <p:nvPr/>
        </p:nvGrpSpPr>
        <p:grpSpPr bwMode="auto">
          <a:xfrm rot="-5400000">
            <a:off x="1193337" y="1153938"/>
            <a:ext cx="104775" cy="393700"/>
            <a:chOff x="919" y="4440"/>
            <a:chExt cx="66" cy="248"/>
          </a:xfrm>
        </p:grpSpPr>
        <p:grpSp>
          <p:nvGrpSpPr>
            <p:cNvPr id="6" name="Group 21"/>
            <p:cNvGrpSpPr>
              <a:grpSpLocks/>
            </p:cNvGrpSpPr>
            <p:nvPr/>
          </p:nvGrpSpPr>
          <p:grpSpPr bwMode="auto">
            <a:xfrm>
              <a:off x="919" y="4440"/>
              <a:ext cx="66" cy="66"/>
              <a:chOff x="250" y="352"/>
              <a:chExt cx="136" cy="136"/>
            </a:xfrm>
          </p:grpSpPr>
          <p:sp>
            <p:nvSpPr>
              <p:cNvPr id="11" name="Oval 22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Oval 23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7" name="Group 24"/>
            <p:cNvGrpSpPr>
              <a:grpSpLocks/>
            </p:cNvGrpSpPr>
            <p:nvPr/>
          </p:nvGrpSpPr>
          <p:grpSpPr bwMode="auto">
            <a:xfrm>
              <a:off x="919" y="4622"/>
              <a:ext cx="66" cy="66"/>
              <a:chOff x="250" y="352"/>
              <a:chExt cx="136" cy="136"/>
            </a:xfrm>
          </p:grpSpPr>
          <p:sp>
            <p:nvSpPr>
              <p:cNvPr id="9" name="Oval 25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" name="Oval 26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8" name="AutoShape 27"/>
            <p:cNvSpPr>
              <a:spLocks noChangeArrowheads="1"/>
            </p:cNvSpPr>
            <p:nvPr/>
          </p:nvSpPr>
          <p:spPr bwMode="auto">
            <a:xfrm rot="5400000">
              <a:off x="849" y="4547"/>
              <a:ext cx="208" cy="3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12700" algn="ctr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wrap="none" lIns="90000" tIns="46800" rIns="10800" bIns="46800" anchor="ctr"/>
            <a:lstStyle/>
            <a:p>
              <a:pPr latinLnBrk="0">
                <a:defRPr/>
              </a:pPr>
              <a:endParaRPr lang="ko-KR" altLang="en-US" b="1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3" name="Group 28"/>
          <p:cNvGrpSpPr>
            <a:grpSpLocks/>
          </p:cNvGrpSpPr>
          <p:nvPr/>
        </p:nvGrpSpPr>
        <p:grpSpPr bwMode="auto">
          <a:xfrm rot="-5400000">
            <a:off x="1193337" y="1955626"/>
            <a:ext cx="104775" cy="393700"/>
            <a:chOff x="919" y="4440"/>
            <a:chExt cx="66" cy="248"/>
          </a:xfrm>
        </p:grpSpPr>
        <p:grpSp>
          <p:nvGrpSpPr>
            <p:cNvPr id="14" name="Group 29"/>
            <p:cNvGrpSpPr>
              <a:grpSpLocks/>
            </p:cNvGrpSpPr>
            <p:nvPr/>
          </p:nvGrpSpPr>
          <p:grpSpPr bwMode="auto">
            <a:xfrm>
              <a:off x="919" y="4440"/>
              <a:ext cx="66" cy="66"/>
              <a:chOff x="250" y="352"/>
              <a:chExt cx="136" cy="136"/>
            </a:xfrm>
          </p:grpSpPr>
          <p:sp>
            <p:nvSpPr>
              <p:cNvPr id="19" name="Oval 30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" name="Oval 31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5" name="Group 32"/>
            <p:cNvGrpSpPr>
              <a:grpSpLocks/>
            </p:cNvGrpSpPr>
            <p:nvPr/>
          </p:nvGrpSpPr>
          <p:grpSpPr bwMode="auto">
            <a:xfrm>
              <a:off x="919" y="4622"/>
              <a:ext cx="66" cy="66"/>
              <a:chOff x="250" y="352"/>
              <a:chExt cx="136" cy="136"/>
            </a:xfrm>
          </p:grpSpPr>
          <p:sp>
            <p:nvSpPr>
              <p:cNvPr id="17" name="Oval 33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" name="Oval 34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16" name="AutoShape 35"/>
            <p:cNvSpPr>
              <a:spLocks noChangeArrowheads="1"/>
            </p:cNvSpPr>
            <p:nvPr/>
          </p:nvSpPr>
          <p:spPr bwMode="auto">
            <a:xfrm rot="5400000">
              <a:off x="849" y="4547"/>
              <a:ext cx="208" cy="3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12700" algn="ctr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wrap="none" lIns="90000" tIns="46800" rIns="10800" bIns="46800" anchor="ctr"/>
            <a:lstStyle/>
            <a:p>
              <a:pPr latinLnBrk="0">
                <a:defRPr/>
              </a:pPr>
              <a:endParaRPr lang="ko-KR" altLang="en-US" b="1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1" name="TextBox 220"/>
          <p:cNvSpPr txBox="1">
            <a:spLocks noChangeArrowheads="1"/>
          </p:cNvSpPr>
          <p:nvPr/>
        </p:nvSpPr>
        <p:spPr bwMode="auto">
          <a:xfrm>
            <a:off x="1517188" y="692696"/>
            <a:ext cx="7236542" cy="2095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52425" indent="-342900" defTabSz="955675" latinLnBrk="0">
              <a:lnSpc>
                <a:spcPct val="150000"/>
              </a:lnSpc>
              <a:spcBef>
                <a:spcPts val="500"/>
              </a:spcBef>
              <a:buClr>
                <a:srgbClr val="597DB7"/>
              </a:buClr>
            </a:pPr>
            <a:r>
              <a:rPr lang="en-US" altLang="ko-KR" sz="1400" b="1" smtClean="0">
                <a:solidFill>
                  <a:prstClr val="black"/>
                </a:solidFill>
              </a:rPr>
              <a:t>2-1.   </a:t>
            </a:r>
            <a:r>
              <a:rPr lang="ko-KR" altLang="en-US" sz="1400" b="1" smtClean="0">
                <a:solidFill>
                  <a:prstClr val="black"/>
                </a:solidFill>
              </a:rPr>
              <a:t>경기도는 돼지 농가의 축산 폐기물을 수집하여 처리하고 있다</a:t>
            </a:r>
            <a:r>
              <a:rPr lang="en-US" altLang="ko-KR" sz="1400" b="1" smtClean="0">
                <a:solidFill>
                  <a:prstClr val="black"/>
                </a:solidFill>
              </a:rPr>
              <a:t>. </a:t>
            </a:r>
            <a:r>
              <a:rPr lang="ko-KR" altLang="en-US" sz="1400" b="1" smtClean="0">
                <a:solidFill>
                  <a:prstClr val="black"/>
                </a:solidFill>
              </a:rPr>
              <a:t>해당 처리 시설은 </a:t>
            </a:r>
            <a:r>
              <a:rPr lang="en-US" altLang="ko-KR" sz="1400" b="1" smtClean="0">
                <a:solidFill>
                  <a:prstClr val="black"/>
                </a:solidFill>
              </a:rPr>
              <a:t>2011</a:t>
            </a:r>
            <a:r>
              <a:rPr lang="ko-KR" altLang="en-US" sz="1400" b="1" smtClean="0">
                <a:solidFill>
                  <a:prstClr val="black"/>
                </a:solidFill>
              </a:rPr>
              <a:t>년 한해 동안 </a:t>
            </a:r>
            <a:r>
              <a:rPr lang="en-US" altLang="ko-KR" sz="1400" b="1" smtClean="0">
                <a:solidFill>
                  <a:prstClr val="black"/>
                </a:solidFill>
              </a:rPr>
              <a:t>1,000 ton(</a:t>
            </a:r>
            <a:r>
              <a:rPr lang="ko-KR" altLang="en-US" sz="1400" b="1" smtClean="0">
                <a:solidFill>
                  <a:prstClr val="black"/>
                </a:solidFill>
              </a:rPr>
              <a:t>건량 기준 </a:t>
            </a:r>
            <a:r>
              <a:rPr lang="en-US" altLang="ko-KR" sz="1400" b="1" smtClean="0">
                <a:solidFill>
                  <a:prstClr val="black"/>
                </a:solidFill>
              </a:rPr>
              <a:t>900ton)</a:t>
            </a:r>
            <a:r>
              <a:rPr lang="ko-KR" altLang="en-US" sz="1400" b="1" smtClean="0">
                <a:solidFill>
                  <a:prstClr val="black"/>
                </a:solidFill>
              </a:rPr>
              <a:t>의 고형 폐기물을</a:t>
            </a:r>
            <a:r>
              <a:rPr lang="en-US" altLang="ko-KR" sz="1400" b="1">
                <a:solidFill>
                  <a:prstClr val="black"/>
                </a:solidFill>
              </a:rPr>
              <a:t> </a:t>
            </a:r>
            <a:r>
              <a:rPr lang="ko-KR" altLang="en-US" sz="1400" b="1" smtClean="0">
                <a:solidFill>
                  <a:prstClr val="black"/>
                </a:solidFill>
              </a:rPr>
              <a:t>퇴비화 처리 하였다</a:t>
            </a:r>
            <a:r>
              <a:rPr lang="en-US" altLang="ko-KR" sz="1400" b="1" smtClean="0">
                <a:solidFill>
                  <a:prstClr val="black"/>
                </a:solidFill>
              </a:rPr>
              <a:t>.</a:t>
            </a:r>
            <a:r>
              <a:rPr lang="ko-KR" altLang="en-US" sz="1400" b="1" smtClean="0">
                <a:solidFill>
                  <a:prstClr val="black"/>
                </a:solidFill>
              </a:rPr>
              <a:t> 또한 해당시설의 메탄 회수 시설을 조회해본 결과 </a:t>
            </a:r>
            <a:r>
              <a:rPr lang="en-US" altLang="ko-KR" sz="1400" b="1" smtClean="0">
                <a:solidFill>
                  <a:prstClr val="black"/>
                </a:solidFill>
              </a:rPr>
              <a:t>3 </a:t>
            </a:r>
            <a:r>
              <a:rPr lang="ko-KR" altLang="en-US" sz="1400" b="1" smtClean="0">
                <a:solidFill>
                  <a:prstClr val="black"/>
                </a:solidFill>
              </a:rPr>
              <a:t>톤의 메탄을 회수 하였을 때 </a:t>
            </a:r>
            <a:r>
              <a:rPr lang="en-US" altLang="ko-KR" sz="1400" b="1" smtClean="0">
                <a:solidFill>
                  <a:prstClr val="black"/>
                </a:solidFill>
              </a:rPr>
              <a:t>2011</a:t>
            </a:r>
            <a:r>
              <a:rPr lang="ko-KR" altLang="en-US" sz="1400" b="1" smtClean="0">
                <a:solidFill>
                  <a:prstClr val="black"/>
                </a:solidFill>
              </a:rPr>
              <a:t>년 온실가스 배출량을 구하여라</a:t>
            </a:r>
            <a:r>
              <a:rPr lang="en-US" altLang="ko-KR" sz="1400" b="1" smtClean="0">
                <a:solidFill>
                  <a:prstClr val="black"/>
                </a:solidFill>
              </a:rPr>
              <a:t>.</a:t>
            </a:r>
          </a:p>
          <a:p>
            <a:pPr marL="352425" indent="-342900" defTabSz="955675" latinLnBrk="0">
              <a:lnSpc>
                <a:spcPct val="150000"/>
              </a:lnSpc>
              <a:spcBef>
                <a:spcPts val="500"/>
              </a:spcBef>
              <a:buClr>
                <a:srgbClr val="597DB7"/>
              </a:buClr>
            </a:pPr>
            <a:r>
              <a:rPr lang="en-US" altLang="ko-KR" sz="1400" b="1" spc="-150" smtClean="0">
                <a:solidFill>
                  <a:prstClr val="black"/>
                </a:solidFill>
              </a:rPr>
              <a:t>2-2.     </a:t>
            </a:r>
            <a:r>
              <a:rPr lang="ko-KR" altLang="en-US" sz="1400" b="1" spc="-150" smtClean="0">
                <a:solidFill>
                  <a:prstClr val="black"/>
                </a:solidFill>
              </a:rPr>
              <a:t>경기도 축산폐기물 처리시설에서 메탄 </a:t>
            </a:r>
            <a:r>
              <a:rPr lang="ko-KR" altLang="en-US" sz="1400" b="1" spc="-150" err="1" smtClean="0">
                <a:solidFill>
                  <a:prstClr val="black"/>
                </a:solidFill>
              </a:rPr>
              <a:t>회수량이</a:t>
            </a:r>
            <a:r>
              <a:rPr lang="ko-KR" altLang="en-US" sz="1400" b="1" spc="-150" smtClean="0">
                <a:solidFill>
                  <a:prstClr val="black"/>
                </a:solidFill>
              </a:rPr>
              <a:t> 기존 </a:t>
            </a:r>
            <a:r>
              <a:rPr lang="en-US" altLang="ko-KR" sz="1400" b="1" spc="-150" smtClean="0">
                <a:solidFill>
                  <a:prstClr val="black"/>
                </a:solidFill>
              </a:rPr>
              <a:t>3</a:t>
            </a:r>
            <a:r>
              <a:rPr lang="ko-KR" altLang="en-US" sz="1400" b="1" spc="-150" smtClean="0">
                <a:solidFill>
                  <a:prstClr val="black"/>
                </a:solidFill>
              </a:rPr>
              <a:t>톤에서 </a:t>
            </a:r>
            <a:r>
              <a:rPr lang="en-US" altLang="ko-KR" sz="1400" b="1" spc="-150" smtClean="0">
                <a:solidFill>
                  <a:prstClr val="black"/>
                </a:solidFill>
              </a:rPr>
              <a:t>7</a:t>
            </a:r>
            <a:r>
              <a:rPr lang="ko-KR" altLang="en-US" sz="1400" b="1" spc="-150" smtClean="0">
                <a:solidFill>
                  <a:prstClr val="black"/>
                </a:solidFill>
              </a:rPr>
              <a:t>톤으로 증가하는 경우의 온실가스 배출량을 구하여라</a:t>
            </a:r>
            <a:r>
              <a:rPr lang="en-US" altLang="ko-KR" sz="1400" b="1" spc="-150" smtClean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22" name="직사각형 221"/>
          <p:cNvSpPr>
            <a:spLocks noChangeArrowheads="1"/>
          </p:cNvSpPr>
          <p:nvPr/>
        </p:nvSpPr>
        <p:spPr bwMode="auto">
          <a:xfrm>
            <a:off x="328794" y="1465620"/>
            <a:ext cx="7264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588" algn="ctr" latinLnBrk="0">
              <a:defRPr/>
            </a:pPr>
            <a:r>
              <a:rPr lang="ko-KR" altLang="en-US" sz="1400" b="1" kern="0" smtClean="0">
                <a:solidFill>
                  <a:srgbClr val="FFFFFF"/>
                </a:solidFill>
              </a:rPr>
              <a:t>실습</a:t>
            </a:r>
            <a:endParaRPr lang="en-US" altLang="ko-KR" sz="1400" b="1" kern="0">
              <a:solidFill>
                <a:srgbClr val="FFFFFF"/>
              </a:solidFill>
            </a:endParaRPr>
          </a:p>
          <a:p>
            <a:pPr marL="1588" algn="ctr" latinLnBrk="0">
              <a:defRPr/>
            </a:pPr>
            <a:r>
              <a:rPr lang="ko-KR" altLang="en-US" sz="1400" b="1" kern="0" smtClean="0">
                <a:solidFill>
                  <a:srgbClr val="FFFFFF"/>
                </a:solidFill>
              </a:rPr>
              <a:t>과제</a:t>
            </a:r>
            <a:endParaRPr lang="ko-KR" altLang="en-US" sz="1400" b="1" kern="0">
              <a:solidFill>
                <a:srgbClr val="FFFFFF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480795" y="3605416"/>
            <a:ext cx="8412379" cy="291992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endParaRPr lang="ko-KR" altLang="en-US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모서리가 둥근 직사각형 30"/>
          <p:cNvSpPr/>
          <p:nvPr/>
        </p:nvSpPr>
        <p:spPr bwMode="auto">
          <a:xfrm>
            <a:off x="179512" y="2924944"/>
            <a:ext cx="8781158" cy="3640282"/>
          </a:xfrm>
          <a:prstGeom prst="roundRect">
            <a:avLst>
              <a:gd name="adj" fmla="val 1491"/>
            </a:avLst>
          </a:prstGeom>
          <a:solidFill>
            <a:srgbClr val="FFFFFF"/>
          </a:solidFill>
          <a:ln w="28575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0" marR="0" lvl="0" indent="0" algn="ctr" defTabSz="7620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50000"/>
              <a:buFontTx/>
              <a:buNone/>
              <a:tabLst>
                <a:tab pos="1733550" algn="l"/>
                <a:tab pos="2498725" algn="l"/>
              </a:tabLst>
              <a:defRPr/>
            </a:pPr>
            <a:endParaRPr kumimoji="0" lang="ko-KR" altLang="en-US" sz="1400" b="1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2" name="Picture 7" descr="바닥"/>
          <p:cNvPicPr>
            <a:picLocks noChangeAspect="1" noChangeArrowheads="1"/>
          </p:cNvPicPr>
          <p:nvPr/>
        </p:nvPicPr>
        <p:blipFill>
          <a:blip r:embed="rId3" cstate="print"/>
          <a:srcRect l="13142" r="13142"/>
          <a:stretch>
            <a:fillRect/>
          </a:stretch>
        </p:blipFill>
        <p:spPr bwMode="auto">
          <a:xfrm>
            <a:off x="384359" y="5301208"/>
            <a:ext cx="8508121" cy="1245706"/>
          </a:xfrm>
          <a:prstGeom prst="rect">
            <a:avLst/>
          </a:prstGeom>
          <a:noFill/>
        </p:spPr>
      </p:pic>
      <p:grpSp>
        <p:nvGrpSpPr>
          <p:cNvPr id="33" name="그룹 6"/>
          <p:cNvGrpSpPr>
            <a:grpSpLocks/>
          </p:cNvGrpSpPr>
          <p:nvPr/>
        </p:nvGrpSpPr>
        <p:grpSpPr bwMode="auto">
          <a:xfrm>
            <a:off x="362842" y="2996530"/>
            <a:ext cx="8529638" cy="410291"/>
            <a:chOff x="254000" y="1000108"/>
            <a:chExt cx="8529782" cy="440534"/>
          </a:xfrm>
        </p:grpSpPr>
        <p:sp>
          <p:nvSpPr>
            <p:cNvPr id="34" name="모서리가 둥근 직사각형 33"/>
            <p:cNvSpPr/>
            <p:nvPr/>
          </p:nvSpPr>
          <p:spPr>
            <a:xfrm>
              <a:off x="254000" y="1071674"/>
              <a:ext cx="8529782" cy="300582"/>
            </a:xfrm>
            <a:prstGeom prst="roundRect">
              <a:avLst>
                <a:gd name="adj" fmla="val 0"/>
              </a:avLst>
            </a:prstGeom>
            <a:gradFill>
              <a:gsLst>
                <a:gs pos="0">
                  <a:srgbClr val="374C89"/>
                </a:gs>
                <a:gs pos="60000">
                  <a:srgbClr val="37527D"/>
                </a:gs>
                <a:gs pos="91000">
                  <a:sysClr val="window" lastClr="FFFFFF"/>
                </a:gs>
              </a:gsLst>
              <a:lin ang="0" scaled="0"/>
            </a:gradFill>
            <a:ln w="19050" cap="flat" cmpd="sng" algn="ctr">
              <a:noFill/>
              <a:prstDash val="solid"/>
            </a:ln>
            <a:effectLst/>
          </p:spPr>
          <p:txBody>
            <a:bodyPr lIns="468000" anchor="ctr"/>
            <a:lstStyle/>
            <a:p>
              <a:pPr lvl="0" latinLnBrk="0">
                <a:defRPr/>
              </a:pPr>
              <a:r>
                <a:rPr lang="ko-KR" altLang="en-US" sz="1400" b="1" kern="0" smtClean="0">
                  <a:solidFill>
                    <a:sysClr val="window" lastClr="FFFFFF"/>
                  </a:solidFill>
                  <a:latin typeface="맑은 고딕"/>
                  <a:ea typeface="맑은 고딕"/>
                </a:rPr>
                <a:t>실습과제 풀이</a:t>
              </a:r>
            </a:p>
          </p:txBody>
        </p:sp>
        <p:sp>
          <p:nvSpPr>
            <p:cNvPr id="35" name="자유형 34"/>
            <p:cNvSpPr/>
            <p:nvPr/>
          </p:nvSpPr>
          <p:spPr>
            <a:xfrm>
              <a:off x="254000" y="1000108"/>
              <a:ext cx="96840" cy="73157"/>
            </a:xfrm>
            <a:custGeom>
              <a:avLst/>
              <a:gdLst>
                <a:gd name="connsiteX0" fmla="*/ 6350 w 88900"/>
                <a:gd name="connsiteY0" fmla="*/ 0 h 76200"/>
                <a:gd name="connsiteX1" fmla="*/ 88900 w 88900"/>
                <a:gd name="connsiteY1" fmla="*/ 76200 h 76200"/>
                <a:gd name="connsiteX2" fmla="*/ 0 w 88900"/>
                <a:gd name="connsiteY2" fmla="*/ 69850 h 76200"/>
                <a:gd name="connsiteX3" fmla="*/ 6350 w 88900"/>
                <a:gd name="connsiteY3" fmla="*/ 0 h 76200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33368 w 122268"/>
                <a:gd name="connsiteY2" fmla="*/ 79392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16029 w 138297"/>
                <a:gd name="connsiteY0" fmla="*/ 0 h 85742"/>
                <a:gd name="connsiteX1" fmla="*/ 138297 w 138297"/>
                <a:gd name="connsiteY1" fmla="*/ 85742 h 85742"/>
                <a:gd name="connsiteX2" fmla="*/ 16029 w 138297"/>
                <a:gd name="connsiteY2" fmla="*/ 71438 h 85742"/>
                <a:gd name="connsiteX3" fmla="*/ 16029 w 138297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69067"/>
                <a:gd name="connsiteY0" fmla="*/ 0 h 73819"/>
                <a:gd name="connsiteX1" fmla="*/ 169067 w 169067"/>
                <a:gd name="connsiteY1" fmla="*/ 73819 h 73819"/>
                <a:gd name="connsiteX2" fmla="*/ 0 w 169067"/>
                <a:gd name="connsiteY2" fmla="*/ 71438 h 73819"/>
                <a:gd name="connsiteX3" fmla="*/ 0 w 169067"/>
                <a:gd name="connsiteY3" fmla="*/ 0 h 73819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629" h="73820">
                  <a:moveTo>
                    <a:pt x="0" y="0"/>
                  </a:moveTo>
                  <a:cubicBezTo>
                    <a:pt x="38435" y="47665"/>
                    <a:pt x="26098" y="42959"/>
                    <a:pt x="97629" y="73820"/>
                  </a:cubicBezTo>
                  <a:lnTo>
                    <a:pt x="0" y="71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C89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6" name="자유형 35"/>
            <p:cNvSpPr/>
            <p:nvPr/>
          </p:nvSpPr>
          <p:spPr>
            <a:xfrm flipV="1">
              <a:off x="254000" y="1367485"/>
              <a:ext cx="96840" cy="73157"/>
            </a:xfrm>
            <a:custGeom>
              <a:avLst/>
              <a:gdLst>
                <a:gd name="connsiteX0" fmla="*/ 6350 w 88900"/>
                <a:gd name="connsiteY0" fmla="*/ 0 h 76200"/>
                <a:gd name="connsiteX1" fmla="*/ 88900 w 88900"/>
                <a:gd name="connsiteY1" fmla="*/ 76200 h 76200"/>
                <a:gd name="connsiteX2" fmla="*/ 0 w 88900"/>
                <a:gd name="connsiteY2" fmla="*/ 69850 h 76200"/>
                <a:gd name="connsiteX3" fmla="*/ 6350 w 88900"/>
                <a:gd name="connsiteY3" fmla="*/ 0 h 76200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33368 w 122268"/>
                <a:gd name="connsiteY2" fmla="*/ 79392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16029 w 138297"/>
                <a:gd name="connsiteY0" fmla="*/ 0 h 85742"/>
                <a:gd name="connsiteX1" fmla="*/ 138297 w 138297"/>
                <a:gd name="connsiteY1" fmla="*/ 85742 h 85742"/>
                <a:gd name="connsiteX2" fmla="*/ 16029 w 138297"/>
                <a:gd name="connsiteY2" fmla="*/ 71438 h 85742"/>
                <a:gd name="connsiteX3" fmla="*/ 16029 w 138297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69067"/>
                <a:gd name="connsiteY0" fmla="*/ 0 h 73819"/>
                <a:gd name="connsiteX1" fmla="*/ 169067 w 169067"/>
                <a:gd name="connsiteY1" fmla="*/ 73819 h 73819"/>
                <a:gd name="connsiteX2" fmla="*/ 0 w 169067"/>
                <a:gd name="connsiteY2" fmla="*/ 71438 h 73819"/>
                <a:gd name="connsiteX3" fmla="*/ 0 w 169067"/>
                <a:gd name="connsiteY3" fmla="*/ 0 h 73819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629" h="73820">
                  <a:moveTo>
                    <a:pt x="0" y="0"/>
                  </a:moveTo>
                  <a:cubicBezTo>
                    <a:pt x="38435" y="47665"/>
                    <a:pt x="26098" y="42959"/>
                    <a:pt x="97629" y="73820"/>
                  </a:cubicBezTo>
                  <a:lnTo>
                    <a:pt x="0" y="71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C89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</p:grpSp>
      <p:sp>
        <p:nvSpPr>
          <p:cNvPr id="37" name="직사각형 36"/>
          <p:cNvSpPr/>
          <p:nvPr/>
        </p:nvSpPr>
        <p:spPr>
          <a:xfrm>
            <a:off x="480795" y="3402644"/>
            <a:ext cx="4202527" cy="319470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경기도 축산폐기물 처리시설 온실가스 배출량</a:t>
            </a:r>
            <a:r>
              <a:rPr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(2011</a:t>
            </a:r>
            <a:r>
              <a:rPr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endParaRPr lang="en-US" altLang="ko-KR" sz="1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defRPr/>
            </a:pPr>
            <a:endParaRPr lang="en-US" altLang="ko-KR" sz="1200" b="1" ker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defRPr/>
            </a:pPr>
            <a:endParaRPr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defRPr/>
            </a:pPr>
            <a:endParaRPr lang="ko-KR" altLang="en-US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Text Box 34"/>
          <p:cNvSpPr txBox="1">
            <a:spLocks noChangeArrowheads="1"/>
          </p:cNvSpPr>
          <p:nvPr/>
        </p:nvSpPr>
        <p:spPr bwMode="auto">
          <a:xfrm>
            <a:off x="485355" y="3714853"/>
            <a:ext cx="4269975" cy="24929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r>
              <a:rPr lang="en-US" altLang="ko-KR" sz="1200" b="1" i="1" dirty="0" smtClean="0"/>
              <a:t>CH</a:t>
            </a:r>
            <a:r>
              <a:rPr lang="en-US" altLang="ko-KR" sz="1200" b="1" i="1" baseline="-25000" dirty="0" smtClean="0"/>
              <a:t>4</a:t>
            </a:r>
            <a:r>
              <a:rPr lang="en-US" altLang="ko-KR" sz="1200" b="1" i="1" dirty="0" smtClean="0"/>
              <a:t>Emissions</a:t>
            </a:r>
            <a:r>
              <a:rPr lang="en-US" altLang="ko-KR" sz="1200" b="1" i="1" baseline="-25000" dirty="0" smtClean="0"/>
              <a:t>T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= [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/>
                <a:ea typeface="맑은 고딕"/>
              </a:rPr>
              <a:t>∑</a:t>
            </a:r>
            <a:r>
              <a:rPr lang="en-US" altLang="ko-KR" sz="1200" b="1" baseline="-25000" dirty="0" err="1" smtClean="0">
                <a:solidFill>
                  <a:srgbClr val="000000"/>
                </a:solidFill>
                <a:latin typeface="맑은 고딕"/>
                <a:ea typeface="맑은 고딕"/>
              </a:rPr>
              <a:t>i</a:t>
            </a:r>
            <a:r>
              <a:rPr lang="en-US" altLang="ko-KR" sz="1200" b="1" i="1" dirty="0" smtClean="0"/>
              <a:t>(M</a:t>
            </a:r>
            <a:r>
              <a:rPr lang="en-US" altLang="ko-KR" sz="1200" b="1" i="1" baseline="-25000" dirty="0" smtClean="0"/>
              <a:t>i</a:t>
            </a:r>
            <a:r>
              <a:rPr lang="en-US" altLang="ko-KR" sz="1200" b="1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X EF) X 10</a:t>
            </a:r>
            <a:r>
              <a:rPr lang="en-US" altLang="ko-KR" sz="1200" b="1" i="1" baseline="30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-3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– R ]</a:t>
            </a:r>
            <a:r>
              <a:rPr lang="en-US" sz="1200" b="1" i="1" dirty="0" smtClean="0"/>
              <a:t> 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X </a:t>
            </a:r>
            <a:r>
              <a:rPr lang="en-US" sz="1200" b="1" i="1" dirty="0" err="1" smtClean="0"/>
              <a:t>F</a:t>
            </a:r>
            <a:r>
              <a:rPr lang="en-US" sz="1200" b="1" i="1" baseline="-25000" dirty="0" err="1" smtClean="0"/>
              <a:t>eq,j</a:t>
            </a:r>
            <a:r>
              <a:rPr lang="en-US" sz="1200" dirty="0" smtClean="0"/>
              <a:t> </a:t>
            </a:r>
            <a:endParaRPr lang="en-US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r>
              <a:rPr lang="en-US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-&gt;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메탄 발생에 의한 온실가스 배출량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 (900ton X 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10kgCH</a:t>
            </a:r>
            <a:r>
              <a:rPr lang="en-US" altLang="ko-KR" sz="120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/ton 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X 1tonCH</a:t>
            </a:r>
            <a:r>
              <a:rPr lang="en-US" altLang="ko-KR" sz="120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/1000kgCH</a:t>
            </a:r>
            <a:r>
              <a:rPr lang="en-US" altLang="ko-KR" sz="120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</a:p>
          <a:p>
            <a:pPr marL="180975" lvl="1" indent="-180975" defTabSz="955675" latinLnBrk="0">
              <a:buClr>
                <a:srgbClr val="597DB7"/>
              </a:buClr>
            </a:pP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 – 3ton) X 21 </a:t>
            </a:r>
          </a:p>
          <a:p>
            <a:pPr marL="180975" lvl="1" indent="-180975" defTabSz="955675" latinLnBrk="0">
              <a:buClr>
                <a:srgbClr val="597DB7"/>
              </a:buClr>
            </a:pP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 = 126 tCO2eq</a:t>
            </a: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r>
              <a:rPr lang="en-US" altLang="ko-KR" sz="1200" b="1" i="1" dirty="0" smtClean="0"/>
              <a:t> N</a:t>
            </a:r>
            <a:r>
              <a:rPr lang="en-US" altLang="ko-KR" sz="1200" b="1" i="1" baseline="-25000" dirty="0" smtClean="0"/>
              <a:t>2</a:t>
            </a:r>
            <a:r>
              <a:rPr lang="en-US" altLang="ko-KR" sz="1200" b="1" i="1" dirty="0" smtClean="0"/>
              <a:t>O Emissions =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∑</a:t>
            </a:r>
            <a:r>
              <a:rPr lang="en-US" altLang="ko-KR" sz="1200" b="1" baseline="-25000" dirty="0" err="1" smtClean="0">
                <a:solidFill>
                  <a:srgbClr val="000000"/>
                </a:solidFill>
              </a:rPr>
              <a:t>i</a:t>
            </a:r>
            <a:r>
              <a:rPr lang="en-US" altLang="ko-KR" sz="1200" b="1" i="1" dirty="0" smtClean="0"/>
              <a:t>(M</a:t>
            </a:r>
            <a:r>
              <a:rPr lang="en-US" altLang="ko-KR" sz="1200" b="1" i="1" baseline="-25000" dirty="0" smtClean="0"/>
              <a:t>i</a:t>
            </a:r>
            <a:r>
              <a:rPr lang="en-US" altLang="ko-KR" sz="1200" b="1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X EF) X 10</a:t>
            </a:r>
            <a:r>
              <a:rPr lang="en-US" altLang="ko-KR" sz="1200" b="1" i="1" baseline="30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-3</a:t>
            </a:r>
            <a:r>
              <a:rPr lang="en-US" sz="1200" b="1" i="1" dirty="0" smtClean="0"/>
              <a:t> 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X </a:t>
            </a:r>
            <a:r>
              <a:rPr lang="en-US" sz="1200" b="1" i="1" dirty="0" err="1" smtClean="0"/>
              <a:t>F</a:t>
            </a:r>
            <a:r>
              <a:rPr lang="en-US" sz="1200" b="1" i="1" baseline="-25000" dirty="0" err="1" smtClean="0"/>
              <a:t>eq,j</a:t>
            </a:r>
            <a:r>
              <a:rPr lang="en-US" sz="1200" dirty="0" smtClean="0"/>
              <a:t> </a:t>
            </a:r>
          </a:p>
          <a:p>
            <a:pPr marL="180975" lvl="1" indent="-180975" defTabSz="955675" latinLnBrk="0">
              <a:buClr>
                <a:srgbClr val="597DB7"/>
              </a:buClr>
            </a:pPr>
            <a:r>
              <a:rPr lang="en-US" altLang="ko-KR" sz="1200" dirty="0" smtClean="0"/>
              <a:t> -&gt; </a:t>
            </a:r>
            <a:r>
              <a:rPr lang="ko-KR" altLang="en-US" sz="1200" dirty="0" err="1" smtClean="0"/>
              <a:t>아산화질소에</a:t>
            </a:r>
            <a:r>
              <a:rPr lang="ko-KR" altLang="en-US" sz="1200" dirty="0" smtClean="0"/>
              <a:t> 의한 온실가스 배출량</a:t>
            </a:r>
            <a:r>
              <a:rPr lang="en-US" altLang="ko-KR" sz="1200" dirty="0" smtClean="0"/>
              <a:t/>
            </a:r>
            <a:br>
              <a:rPr lang="en-US" altLang="ko-KR" sz="1200" dirty="0" smtClean="0"/>
            </a:br>
            <a:r>
              <a:rPr lang="en-US" altLang="ko-KR" sz="1200" dirty="0" smtClean="0"/>
              <a:t>: 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(900ton X 0.6kgN</a:t>
            </a:r>
            <a:r>
              <a:rPr lang="en-US" altLang="ko-KR" sz="120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O/ton) X 1tonCH</a:t>
            </a:r>
            <a:r>
              <a:rPr lang="en-US" altLang="ko-KR" sz="120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/1000kgN</a:t>
            </a:r>
            <a:r>
              <a:rPr lang="en-US" altLang="ko-KR" sz="120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 </a:t>
            </a:r>
          </a:p>
          <a:p>
            <a:pPr marL="180975" lvl="1" indent="-180975" defTabSz="955675" latinLnBrk="0">
              <a:buClr>
                <a:srgbClr val="597DB7"/>
              </a:buClr>
            </a:pP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X 310 </a:t>
            </a:r>
          </a:p>
          <a:p>
            <a:pPr marL="180975" lvl="1" indent="-180975" defTabSz="955675" latinLnBrk="0">
              <a:buClr>
                <a:srgbClr val="597DB7"/>
              </a:buClr>
            </a:pP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= 167.4 tCO2eq</a:t>
            </a: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4611314" y="3402644"/>
            <a:ext cx="4202527" cy="319470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경기도 축산폐기물 처리시설의 메탄 </a:t>
            </a:r>
            <a:r>
              <a:rPr lang="ko-KR" altLang="en-US" sz="1200" b="1" kern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회수량이</a:t>
            </a:r>
            <a:r>
              <a:rPr lang="ko-KR" altLang="en-US" sz="1200" b="1" kern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증가한 경우의 온실가스 배출량</a:t>
            </a:r>
            <a:endParaRPr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endParaRPr lang="en-US" altLang="ko-KR" sz="1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defRPr/>
            </a:pPr>
            <a:endParaRPr lang="en-US" altLang="ko-KR" sz="1200" b="1" ker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defRPr/>
            </a:pPr>
            <a:endParaRPr lang="en-US" altLang="ko-KR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defRPr/>
            </a:pPr>
            <a:endParaRPr lang="ko-KR" altLang="en-US" sz="1200" b="1" kern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Text Box 34"/>
          <p:cNvSpPr txBox="1">
            <a:spLocks noChangeArrowheads="1"/>
          </p:cNvSpPr>
          <p:nvPr/>
        </p:nvSpPr>
        <p:spPr bwMode="auto">
          <a:xfrm>
            <a:off x="4597116" y="3907283"/>
            <a:ext cx="4499992" cy="28623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lvl="1" indent="-180975" defTabSz="955675" latinLnBrk="0">
              <a:buClr>
                <a:srgbClr val="597DB7"/>
              </a:buClr>
              <a:buFont typeface="Arial" pitchFamily="34" charset="0"/>
              <a:buChar char="•"/>
            </a:pPr>
            <a:r>
              <a:rPr lang="en-US" altLang="ko-KR" sz="1200" b="1" i="1" dirty="0" smtClean="0"/>
              <a:t>CH</a:t>
            </a:r>
            <a:r>
              <a:rPr lang="en-US" altLang="ko-KR" sz="1200" b="1" i="1" baseline="-25000" dirty="0" smtClean="0"/>
              <a:t>4</a:t>
            </a:r>
            <a:r>
              <a:rPr lang="en-US" altLang="ko-KR" sz="1200" b="1" i="1" dirty="0" smtClean="0"/>
              <a:t>Emissions</a:t>
            </a:r>
            <a:r>
              <a:rPr lang="en-US" altLang="ko-KR" sz="1200" b="1" i="1" baseline="-25000" dirty="0" smtClean="0"/>
              <a:t>T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2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: </a:t>
            </a:r>
            <a:r>
              <a:rPr lang="en-US" altLang="ko-KR" sz="1200" spc="-15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7ton / </a:t>
            </a:r>
            <a:r>
              <a:rPr lang="en-US" altLang="ko-KR" sz="1200" spc="-15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(900ton X 10kgCH</a:t>
            </a:r>
            <a:r>
              <a:rPr lang="en-US" altLang="ko-KR" sz="1200" spc="-15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sz="1200" spc="-15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/ton X </a:t>
            </a:r>
            <a:r>
              <a:rPr lang="en-US" altLang="ko-KR" sz="1200" spc="-15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1tonCH</a:t>
            </a:r>
            <a:r>
              <a:rPr lang="en-US" altLang="ko-KR" sz="1200" spc="-15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sz="1200" spc="-15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/1000kgCH</a:t>
            </a:r>
            <a:r>
              <a:rPr lang="en-US" altLang="ko-KR" sz="1200" spc="-15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sz="1200" spc="-15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 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&gt; 0.75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이므로</a:t>
            </a:r>
            <a:endParaRPr lang="en-US" altLang="ko-KR" sz="120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r>
              <a:rPr lang="en-US" altLang="ko-KR" sz="1200" baseline="-2500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7ton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X 1/0.75 X 21 = 196 tCO2eq</a:t>
            </a:r>
          </a:p>
          <a:p>
            <a:pPr marL="180975" lvl="1" indent="-180975" defTabSz="955675" latinLnBrk="0">
              <a:buClr>
                <a:srgbClr val="597DB7"/>
              </a:buClr>
              <a:buFont typeface="Arial" pitchFamily="34" charset="0"/>
              <a:buChar char="•"/>
            </a:pP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Arial" pitchFamily="34" charset="0"/>
              <a:buChar char="•"/>
            </a:pP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Text Box 34"/>
          <p:cNvSpPr txBox="1">
            <a:spLocks noChangeArrowheads="1"/>
          </p:cNvSpPr>
          <p:nvPr/>
        </p:nvSpPr>
        <p:spPr bwMode="auto">
          <a:xfrm>
            <a:off x="4572000" y="4451628"/>
            <a:ext cx="4269975" cy="17543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r>
              <a:rPr lang="en-US" altLang="ko-KR" sz="1200" b="1" i="1" dirty="0" smtClean="0"/>
              <a:t> N</a:t>
            </a:r>
            <a:r>
              <a:rPr lang="en-US" altLang="ko-KR" sz="1200" b="1" i="1" baseline="-25000" dirty="0" smtClean="0"/>
              <a:t>2</a:t>
            </a:r>
            <a:r>
              <a:rPr lang="en-US" altLang="ko-KR" sz="1200" b="1" i="1" dirty="0" smtClean="0"/>
              <a:t>O Emissions =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∑</a:t>
            </a:r>
            <a:r>
              <a:rPr lang="en-US" altLang="ko-KR" sz="1200" b="1" baseline="-25000" dirty="0" err="1" smtClean="0">
                <a:solidFill>
                  <a:srgbClr val="000000"/>
                </a:solidFill>
              </a:rPr>
              <a:t>i</a:t>
            </a:r>
            <a:r>
              <a:rPr lang="en-US" altLang="ko-KR" sz="1200" b="1" i="1" dirty="0" smtClean="0"/>
              <a:t>(M</a:t>
            </a:r>
            <a:r>
              <a:rPr lang="en-US" altLang="ko-KR" sz="1200" b="1" i="1" baseline="-25000" dirty="0" smtClean="0"/>
              <a:t>i</a:t>
            </a:r>
            <a:r>
              <a:rPr lang="en-US" altLang="ko-KR" sz="1200" b="1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X EF) X 10</a:t>
            </a:r>
            <a:r>
              <a:rPr lang="en-US" altLang="ko-KR" sz="1200" b="1" i="1" baseline="30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-3</a:t>
            </a:r>
            <a:r>
              <a:rPr lang="en-US" sz="1200" b="1" i="1" dirty="0" smtClean="0"/>
              <a:t> 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X </a:t>
            </a:r>
            <a:r>
              <a:rPr lang="en-US" sz="1200" b="1" i="1" dirty="0" err="1" smtClean="0"/>
              <a:t>F</a:t>
            </a:r>
            <a:r>
              <a:rPr lang="en-US" sz="1200" b="1" i="1" baseline="-25000" dirty="0" err="1" smtClean="0"/>
              <a:t>eq,j</a:t>
            </a:r>
            <a:r>
              <a:rPr lang="en-US" sz="1200" dirty="0" smtClean="0"/>
              <a:t> </a:t>
            </a:r>
          </a:p>
          <a:p>
            <a:pPr marL="180975" lvl="1" indent="-180975" defTabSz="955675" latinLnBrk="0">
              <a:buClr>
                <a:srgbClr val="597DB7"/>
              </a:buClr>
            </a:pPr>
            <a:r>
              <a:rPr lang="en-US" altLang="ko-KR" sz="1200" dirty="0" smtClean="0"/>
              <a:t> -&gt; </a:t>
            </a:r>
            <a:r>
              <a:rPr lang="ko-KR" altLang="en-US" sz="1200" dirty="0" err="1" smtClean="0"/>
              <a:t>아산화질소에</a:t>
            </a:r>
            <a:r>
              <a:rPr lang="ko-KR" altLang="en-US" sz="1200" dirty="0" smtClean="0"/>
              <a:t> 의한 온실가스 배출량</a:t>
            </a:r>
            <a:r>
              <a:rPr lang="en-US" altLang="ko-KR" sz="1200" dirty="0" smtClean="0"/>
              <a:t/>
            </a:r>
            <a:br>
              <a:rPr lang="en-US" altLang="ko-KR" sz="1200" dirty="0" smtClean="0"/>
            </a:br>
            <a:r>
              <a:rPr lang="en-US" altLang="ko-KR" sz="1200" dirty="0" smtClean="0"/>
              <a:t>: 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(900ton X 0.6kgN</a:t>
            </a:r>
            <a:r>
              <a:rPr lang="en-US" altLang="ko-KR" sz="120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O/ton) X 1tonCH</a:t>
            </a:r>
            <a:r>
              <a:rPr lang="en-US" altLang="ko-KR" sz="120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/1000kgN</a:t>
            </a:r>
            <a:r>
              <a:rPr lang="en-US" altLang="ko-KR" sz="120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 </a:t>
            </a:r>
          </a:p>
          <a:p>
            <a:pPr marL="180975" lvl="1" indent="-180975" defTabSz="955675" latinLnBrk="0">
              <a:buClr>
                <a:srgbClr val="597DB7"/>
              </a:buClr>
            </a:pP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X 310 </a:t>
            </a:r>
          </a:p>
          <a:p>
            <a:pPr marL="180975" lvl="1" indent="-180975" defTabSz="955675" latinLnBrk="0">
              <a:buClr>
                <a:srgbClr val="597DB7"/>
              </a:buClr>
            </a:pP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= 167.4 tCO2eq</a:t>
            </a: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4572000" y="3356992"/>
            <a:ext cx="0" cy="3168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smtClean="0"/>
              <a:t>Ⅴ. </a:t>
            </a:r>
            <a:r>
              <a:rPr lang="ko-KR" altLang="en-US" smtClean="0"/>
              <a:t>실습과제</a:t>
            </a:r>
            <a:r>
              <a:rPr lang="en-US" altLang="ko-KR" smtClean="0"/>
              <a:t>(3)</a:t>
            </a:r>
            <a:endParaRPr lang="ko-KR" altLang="en-US"/>
          </a:p>
        </p:txBody>
      </p:sp>
      <p:sp>
        <p:nvSpPr>
          <p:cNvPr id="23" name="슬라이드 번호 개체 틀 4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utoShape 15"/>
          <p:cNvSpPr>
            <a:spLocks noChangeArrowheads="1"/>
          </p:cNvSpPr>
          <p:nvPr/>
        </p:nvSpPr>
        <p:spPr bwMode="auto">
          <a:xfrm>
            <a:off x="317698" y="980728"/>
            <a:ext cx="2166938" cy="1368000"/>
          </a:xfrm>
          <a:prstGeom prst="roundRect">
            <a:avLst>
              <a:gd name="adj" fmla="val 6667"/>
            </a:avLst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184150" indent="-184150" latinLnBrk="0">
              <a:defRPr/>
            </a:pPr>
            <a:endParaRPr lang="ko-KR" altLang="en-US" sz="1200" b="1" kern="0">
              <a:solidFill>
                <a:sysClr val="window" lastClr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Rectangle 17"/>
          <p:cNvSpPr>
            <a:spLocks noChangeArrowheads="1"/>
          </p:cNvSpPr>
          <p:nvPr/>
        </p:nvSpPr>
        <p:spPr bwMode="auto">
          <a:xfrm>
            <a:off x="2565597" y="991614"/>
            <a:ext cx="6327577" cy="1368000"/>
          </a:xfrm>
          <a:prstGeom prst="rect">
            <a:avLst/>
          </a:prstGeom>
          <a:solidFill>
            <a:srgbClr val="EAEAEA"/>
          </a:solidFill>
          <a:ln w="3175" algn="ctr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lIns="252000" anchor="ctr"/>
          <a:lstStyle/>
          <a:p>
            <a:pPr algn="ctr">
              <a:defRPr/>
            </a:pPr>
            <a:endParaRPr lang="ko-KR" altLang="ko-KR" b="1" kern="0">
              <a:solidFill>
                <a:sysClr val="windowText" lastClr="000000"/>
              </a:solidFill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5" name="Group 20"/>
          <p:cNvGrpSpPr>
            <a:grpSpLocks/>
          </p:cNvGrpSpPr>
          <p:nvPr/>
        </p:nvGrpSpPr>
        <p:grpSpPr bwMode="auto">
          <a:xfrm rot="-5400000">
            <a:off x="2494160" y="1052290"/>
            <a:ext cx="104775" cy="393700"/>
            <a:chOff x="919" y="4440"/>
            <a:chExt cx="66" cy="248"/>
          </a:xfrm>
        </p:grpSpPr>
        <p:grpSp>
          <p:nvGrpSpPr>
            <p:cNvPr id="6" name="Group 21"/>
            <p:cNvGrpSpPr>
              <a:grpSpLocks/>
            </p:cNvGrpSpPr>
            <p:nvPr/>
          </p:nvGrpSpPr>
          <p:grpSpPr bwMode="auto">
            <a:xfrm>
              <a:off x="919" y="4440"/>
              <a:ext cx="66" cy="66"/>
              <a:chOff x="250" y="352"/>
              <a:chExt cx="136" cy="136"/>
            </a:xfrm>
          </p:grpSpPr>
          <p:sp>
            <p:nvSpPr>
              <p:cNvPr id="11" name="Oval 22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Oval 23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7" name="Group 24"/>
            <p:cNvGrpSpPr>
              <a:grpSpLocks/>
            </p:cNvGrpSpPr>
            <p:nvPr/>
          </p:nvGrpSpPr>
          <p:grpSpPr bwMode="auto">
            <a:xfrm>
              <a:off x="919" y="4622"/>
              <a:ext cx="66" cy="66"/>
              <a:chOff x="250" y="352"/>
              <a:chExt cx="136" cy="136"/>
            </a:xfrm>
          </p:grpSpPr>
          <p:sp>
            <p:nvSpPr>
              <p:cNvPr id="9" name="Oval 25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" name="Oval 26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8" name="AutoShape 27"/>
            <p:cNvSpPr>
              <a:spLocks noChangeArrowheads="1"/>
            </p:cNvSpPr>
            <p:nvPr/>
          </p:nvSpPr>
          <p:spPr bwMode="auto">
            <a:xfrm rot="5400000">
              <a:off x="849" y="4547"/>
              <a:ext cx="208" cy="3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12700" algn="ctr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wrap="none" lIns="90000" tIns="46800" rIns="10800" bIns="46800" anchor="ctr"/>
            <a:lstStyle/>
            <a:p>
              <a:pPr latinLnBrk="0">
                <a:defRPr/>
              </a:pPr>
              <a:endParaRPr lang="ko-KR" altLang="en-US" b="1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3" name="Group 28"/>
          <p:cNvGrpSpPr>
            <a:grpSpLocks/>
          </p:cNvGrpSpPr>
          <p:nvPr/>
        </p:nvGrpSpPr>
        <p:grpSpPr bwMode="auto">
          <a:xfrm rot="-5400000">
            <a:off x="2494160" y="1853978"/>
            <a:ext cx="104775" cy="393700"/>
            <a:chOff x="919" y="4440"/>
            <a:chExt cx="66" cy="248"/>
          </a:xfrm>
        </p:grpSpPr>
        <p:grpSp>
          <p:nvGrpSpPr>
            <p:cNvPr id="14" name="Group 29"/>
            <p:cNvGrpSpPr>
              <a:grpSpLocks/>
            </p:cNvGrpSpPr>
            <p:nvPr/>
          </p:nvGrpSpPr>
          <p:grpSpPr bwMode="auto">
            <a:xfrm>
              <a:off x="919" y="4440"/>
              <a:ext cx="66" cy="66"/>
              <a:chOff x="250" y="352"/>
              <a:chExt cx="136" cy="136"/>
            </a:xfrm>
          </p:grpSpPr>
          <p:sp>
            <p:nvSpPr>
              <p:cNvPr id="19" name="Oval 30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" name="Oval 31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5" name="Group 32"/>
            <p:cNvGrpSpPr>
              <a:grpSpLocks/>
            </p:cNvGrpSpPr>
            <p:nvPr/>
          </p:nvGrpSpPr>
          <p:grpSpPr bwMode="auto">
            <a:xfrm>
              <a:off x="919" y="4622"/>
              <a:ext cx="66" cy="66"/>
              <a:chOff x="250" y="352"/>
              <a:chExt cx="136" cy="136"/>
            </a:xfrm>
          </p:grpSpPr>
          <p:sp>
            <p:nvSpPr>
              <p:cNvPr id="17" name="Oval 33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" name="Oval 34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16" name="AutoShape 35"/>
            <p:cNvSpPr>
              <a:spLocks noChangeArrowheads="1"/>
            </p:cNvSpPr>
            <p:nvPr/>
          </p:nvSpPr>
          <p:spPr bwMode="auto">
            <a:xfrm rot="5400000">
              <a:off x="849" y="4547"/>
              <a:ext cx="208" cy="3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12700" algn="ctr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wrap="none" lIns="90000" tIns="46800" rIns="10800" bIns="46800" anchor="ctr"/>
            <a:lstStyle/>
            <a:p>
              <a:pPr latinLnBrk="0">
                <a:defRPr/>
              </a:pPr>
              <a:endParaRPr lang="ko-KR" altLang="en-US" b="1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1" name="TextBox 220"/>
          <p:cNvSpPr txBox="1">
            <a:spLocks noChangeArrowheads="1"/>
          </p:cNvSpPr>
          <p:nvPr/>
        </p:nvSpPr>
        <p:spPr bwMode="auto">
          <a:xfrm>
            <a:off x="2818011" y="980728"/>
            <a:ext cx="578643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52425" indent="-342900" defTabSz="955675" latinLnBrk="0">
              <a:lnSpc>
                <a:spcPct val="150000"/>
              </a:lnSpc>
              <a:spcBef>
                <a:spcPts val="500"/>
              </a:spcBef>
              <a:buClr>
                <a:srgbClr val="597DB7"/>
              </a:buClr>
            </a:pPr>
            <a:r>
              <a:rPr lang="en-US" altLang="ko-KR" sz="1400" b="1" dirty="0" smtClean="0">
                <a:solidFill>
                  <a:prstClr val="black"/>
                </a:solidFill>
              </a:rPr>
              <a:t>3.   </a:t>
            </a:r>
            <a:r>
              <a:rPr lang="ko-KR" altLang="en-US" sz="1400" b="1" spc="-150" dirty="0" smtClean="0">
                <a:solidFill>
                  <a:prstClr val="black"/>
                </a:solidFill>
              </a:rPr>
              <a:t>부평사업장은 </a:t>
            </a:r>
            <a:r>
              <a:rPr lang="en-US" altLang="ko-KR" sz="1400" b="1" spc="-150" dirty="0" smtClean="0">
                <a:solidFill>
                  <a:prstClr val="black"/>
                </a:solidFill>
              </a:rPr>
              <a:t>2010</a:t>
            </a:r>
            <a:r>
              <a:rPr lang="ko-KR" altLang="en-US" sz="1400" b="1" spc="-150" dirty="0" smtClean="0">
                <a:solidFill>
                  <a:prstClr val="black"/>
                </a:solidFill>
              </a:rPr>
              <a:t>년  평균 </a:t>
            </a:r>
            <a:r>
              <a:rPr lang="en-US" altLang="ko-KR" sz="1400" b="1" spc="-150" dirty="0" smtClean="0">
                <a:solidFill>
                  <a:prstClr val="black"/>
                </a:solidFill>
              </a:rPr>
              <a:t>100m3/day </a:t>
            </a:r>
            <a:r>
              <a:rPr lang="ko-KR" altLang="en-US" sz="1400" b="1" spc="-150" dirty="0" smtClean="0">
                <a:solidFill>
                  <a:prstClr val="black"/>
                </a:solidFill>
              </a:rPr>
              <a:t>의 하폐수를 </a:t>
            </a:r>
            <a:r>
              <a:rPr lang="ko-KR" altLang="en-US" sz="1400" b="1" spc="-150" dirty="0" err="1" smtClean="0">
                <a:solidFill>
                  <a:prstClr val="black"/>
                </a:solidFill>
              </a:rPr>
              <a:t>혐기성조를</a:t>
            </a:r>
            <a:r>
              <a:rPr lang="ko-KR" altLang="en-US" sz="1400" b="1" spc="-150" dirty="0" smtClean="0">
                <a:solidFill>
                  <a:prstClr val="black"/>
                </a:solidFill>
              </a:rPr>
              <a:t> 활용하여 처리하고 있으며 유입하수의 </a:t>
            </a:r>
            <a:r>
              <a:rPr lang="en-US" altLang="ko-KR" sz="1400" b="1" spc="-150" dirty="0" smtClean="0">
                <a:solidFill>
                  <a:prstClr val="black"/>
                </a:solidFill>
              </a:rPr>
              <a:t>BOD</a:t>
            </a:r>
            <a:r>
              <a:rPr lang="ko-KR" altLang="en-US" sz="1400" b="1" spc="-150" dirty="0" smtClean="0">
                <a:solidFill>
                  <a:prstClr val="black"/>
                </a:solidFill>
              </a:rPr>
              <a:t>는 </a:t>
            </a:r>
            <a:r>
              <a:rPr lang="en-US" altLang="ko-KR" sz="1400" b="1" spc="-150" dirty="0" smtClean="0">
                <a:solidFill>
                  <a:prstClr val="black"/>
                </a:solidFill>
              </a:rPr>
              <a:t>100g/m3, </a:t>
            </a:r>
            <a:r>
              <a:rPr lang="ko-KR" altLang="en-US" sz="1400" b="1" spc="-150" dirty="0" err="1" smtClean="0">
                <a:solidFill>
                  <a:prstClr val="black"/>
                </a:solidFill>
              </a:rPr>
              <a:t>방류수는</a:t>
            </a:r>
            <a:r>
              <a:rPr lang="ko-KR" altLang="en-US" sz="1400" b="1" spc="-150" dirty="0" smtClean="0">
                <a:solidFill>
                  <a:prstClr val="black"/>
                </a:solidFill>
              </a:rPr>
              <a:t> </a:t>
            </a:r>
            <a:r>
              <a:rPr lang="en-US" altLang="ko-KR" sz="1400" b="1" spc="-150" dirty="0" smtClean="0">
                <a:solidFill>
                  <a:prstClr val="black"/>
                </a:solidFill>
              </a:rPr>
              <a:t>0.5g/m3, </a:t>
            </a:r>
            <a:r>
              <a:rPr lang="ko-KR" altLang="en-US" sz="1400" b="1" spc="-150" dirty="0" smtClean="0">
                <a:solidFill>
                  <a:prstClr val="black"/>
                </a:solidFill>
              </a:rPr>
              <a:t>유입 </a:t>
            </a:r>
            <a:r>
              <a:rPr lang="en-US" altLang="ko-KR" sz="1400" b="1" spc="-150" dirty="0" smtClean="0">
                <a:solidFill>
                  <a:prstClr val="black"/>
                </a:solidFill>
              </a:rPr>
              <a:t>TN</a:t>
            </a:r>
            <a:r>
              <a:rPr lang="ko-KR" altLang="en-US" sz="1400" b="1" spc="-150" dirty="0" smtClean="0">
                <a:solidFill>
                  <a:prstClr val="black"/>
                </a:solidFill>
              </a:rPr>
              <a:t>은 </a:t>
            </a:r>
            <a:r>
              <a:rPr lang="en-US" altLang="ko-KR" sz="1400" b="1" spc="-150" dirty="0" smtClean="0">
                <a:solidFill>
                  <a:prstClr val="black"/>
                </a:solidFill>
              </a:rPr>
              <a:t>10g/m3, </a:t>
            </a:r>
            <a:r>
              <a:rPr lang="ko-KR" altLang="en-US" sz="1400" b="1" spc="-150" dirty="0" smtClean="0">
                <a:solidFill>
                  <a:prstClr val="black"/>
                </a:solidFill>
              </a:rPr>
              <a:t>유출 </a:t>
            </a:r>
            <a:r>
              <a:rPr lang="en-US" altLang="ko-KR" sz="1400" b="1" spc="-150" dirty="0" smtClean="0">
                <a:solidFill>
                  <a:prstClr val="black"/>
                </a:solidFill>
              </a:rPr>
              <a:t>TN</a:t>
            </a:r>
            <a:r>
              <a:rPr lang="ko-KR" altLang="en-US" sz="1400" b="1" spc="-150" dirty="0" smtClean="0">
                <a:solidFill>
                  <a:prstClr val="black"/>
                </a:solidFill>
              </a:rPr>
              <a:t>은 </a:t>
            </a:r>
            <a:r>
              <a:rPr lang="en-US" altLang="ko-KR" sz="1400" b="1" spc="-150" dirty="0" smtClean="0">
                <a:solidFill>
                  <a:prstClr val="black"/>
                </a:solidFill>
              </a:rPr>
              <a:t>0.1g/m3</a:t>
            </a:r>
            <a:r>
              <a:rPr lang="ko-KR" altLang="en-US" sz="1400" b="1" spc="-150" dirty="0" smtClean="0">
                <a:solidFill>
                  <a:prstClr val="black"/>
                </a:solidFill>
              </a:rPr>
              <a:t>이다</a:t>
            </a:r>
            <a:r>
              <a:rPr lang="en-US" altLang="ko-KR" sz="1400" b="1" spc="-150" dirty="0" smtClean="0">
                <a:solidFill>
                  <a:prstClr val="black"/>
                </a:solidFill>
              </a:rPr>
              <a:t>. </a:t>
            </a:r>
            <a:r>
              <a:rPr lang="ko-KR" altLang="en-US" sz="1400" b="1" spc="-150" dirty="0" smtClean="0">
                <a:solidFill>
                  <a:prstClr val="black"/>
                </a:solidFill>
              </a:rPr>
              <a:t>메탄 </a:t>
            </a:r>
            <a:r>
              <a:rPr lang="ko-KR" altLang="en-US" sz="1400" b="1" spc="-150" dirty="0" err="1" smtClean="0">
                <a:solidFill>
                  <a:prstClr val="black"/>
                </a:solidFill>
              </a:rPr>
              <a:t>회수량은</a:t>
            </a:r>
            <a:r>
              <a:rPr lang="ko-KR" altLang="en-US" sz="1400" b="1" spc="-150" dirty="0" smtClean="0">
                <a:solidFill>
                  <a:prstClr val="black"/>
                </a:solidFill>
              </a:rPr>
              <a:t> </a:t>
            </a:r>
            <a:r>
              <a:rPr lang="en-US" altLang="ko-KR" sz="1400" b="1" spc="-150" dirty="0" smtClean="0">
                <a:solidFill>
                  <a:prstClr val="black"/>
                </a:solidFill>
              </a:rPr>
              <a:t> </a:t>
            </a:r>
            <a:r>
              <a:rPr lang="ko-KR" altLang="en-US" sz="1400" b="1" spc="-150" dirty="0" smtClean="0">
                <a:solidFill>
                  <a:prstClr val="black"/>
                </a:solidFill>
              </a:rPr>
              <a:t>없다</a:t>
            </a:r>
            <a:r>
              <a:rPr lang="en-US" altLang="ko-KR" sz="1400" b="1" spc="-150" dirty="0" smtClean="0">
                <a:solidFill>
                  <a:prstClr val="black"/>
                </a:solidFill>
              </a:rPr>
              <a:t>. </a:t>
            </a:r>
            <a:r>
              <a:rPr lang="ko-KR" altLang="en-US" sz="1400" b="1" spc="-150" dirty="0" err="1" smtClean="0">
                <a:solidFill>
                  <a:prstClr val="black"/>
                </a:solidFill>
              </a:rPr>
              <a:t>하폐수처리에</a:t>
            </a:r>
            <a:r>
              <a:rPr lang="ko-KR" altLang="en-US" sz="1400" b="1" spc="-150" dirty="0" smtClean="0">
                <a:solidFill>
                  <a:prstClr val="black"/>
                </a:solidFill>
              </a:rPr>
              <a:t> 의한 </a:t>
            </a:r>
            <a:r>
              <a:rPr lang="en-US" altLang="ko-KR" sz="1400" b="1" spc="-150" dirty="0" smtClean="0">
                <a:solidFill>
                  <a:prstClr val="black"/>
                </a:solidFill>
              </a:rPr>
              <a:t>2010</a:t>
            </a:r>
            <a:r>
              <a:rPr lang="ko-KR" altLang="en-US" sz="1400" b="1" spc="-150" dirty="0" smtClean="0">
                <a:solidFill>
                  <a:prstClr val="black"/>
                </a:solidFill>
              </a:rPr>
              <a:t>년 연간 온실가스 배출량을 구하여라</a:t>
            </a:r>
            <a:r>
              <a:rPr lang="en-US" altLang="ko-KR" sz="1400" b="1" spc="-150" dirty="0" smtClean="0">
                <a:solidFill>
                  <a:prstClr val="black"/>
                </a:solidFill>
              </a:rPr>
              <a:t>.</a:t>
            </a:r>
            <a:r>
              <a:rPr lang="ko-KR" altLang="en-US" sz="1400" b="1" spc="-150" dirty="0" smtClean="0">
                <a:solidFill>
                  <a:prstClr val="black"/>
                </a:solidFill>
              </a:rPr>
              <a:t> </a:t>
            </a:r>
            <a:endParaRPr lang="en-US" altLang="ko-KR" sz="1400" b="1" spc="-150" dirty="0" smtClean="0">
              <a:solidFill>
                <a:prstClr val="black"/>
              </a:solidFill>
            </a:endParaRPr>
          </a:p>
        </p:txBody>
      </p:sp>
      <p:sp>
        <p:nvSpPr>
          <p:cNvPr id="22" name="직사각형 221"/>
          <p:cNvSpPr>
            <a:spLocks noChangeArrowheads="1"/>
          </p:cNvSpPr>
          <p:nvPr/>
        </p:nvSpPr>
        <p:spPr bwMode="auto">
          <a:xfrm>
            <a:off x="389136" y="1465039"/>
            <a:ext cx="20002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588" algn="ctr" latinLnBrk="0">
              <a:defRPr/>
            </a:pPr>
            <a:r>
              <a:rPr lang="ko-KR" altLang="en-US" sz="1400" b="1" kern="0" smtClean="0">
                <a:solidFill>
                  <a:srgbClr val="FFFFFF"/>
                </a:solidFill>
              </a:rPr>
              <a:t>실습과제</a:t>
            </a:r>
            <a:endParaRPr lang="ko-KR" altLang="en-US" sz="1400" b="1" kern="0">
              <a:solidFill>
                <a:srgbClr val="FFFFFF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 bwMode="auto">
          <a:xfrm>
            <a:off x="380999" y="2551652"/>
            <a:ext cx="8512175" cy="3901536"/>
          </a:xfrm>
          <a:prstGeom prst="roundRect">
            <a:avLst>
              <a:gd name="adj" fmla="val 1491"/>
            </a:avLst>
          </a:prstGeom>
          <a:solidFill>
            <a:srgbClr val="FFFFFF"/>
          </a:solidFill>
          <a:ln w="28575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0" marR="0" lvl="0" indent="0" algn="ctr" defTabSz="7620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50000"/>
              <a:buFontTx/>
              <a:buNone/>
              <a:tabLst>
                <a:tab pos="1733550" algn="l"/>
                <a:tab pos="2498725" algn="l"/>
              </a:tabLst>
              <a:defRPr/>
            </a:pPr>
            <a:endParaRPr kumimoji="0" lang="ko-KR" altLang="en-US" sz="1400" b="1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5" name="Picture 7" descr="바닥"/>
          <p:cNvPicPr>
            <a:picLocks noChangeAspect="1" noChangeArrowheads="1"/>
          </p:cNvPicPr>
          <p:nvPr/>
        </p:nvPicPr>
        <p:blipFill>
          <a:blip r:embed="rId3" cstate="print"/>
          <a:srcRect l="13142" r="13142"/>
          <a:stretch>
            <a:fillRect/>
          </a:stretch>
        </p:blipFill>
        <p:spPr bwMode="auto">
          <a:xfrm>
            <a:off x="384359" y="5118229"/>
            <a:ext cx="8508121" cy="1335107"/>
          </a:xfrm>
          <a:prstGeom prst="rect">
            <a:avLst/>
          </a:prstGeom>
          <a:noFill/>
        </p:spPr>
      </p:pic>
      <p:sp>
        <p:nvSpPr>
          <p:cNvPr id="26" name="직사각형 25"/>
          <p:cNvSpPr/>
          <p:nvPr/>
        </p:nvSpPr>
        <p:spPr>
          <a:xfrm>
            <a:off x="480795" y="3029204"/>
            <a:ext cx="8412379" cy="342398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부평사업장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(2010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조건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1: </a:t>
            </a:r>
            <a:r>
              <a:rPr lang="ko-KR" altLang="en-US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메탄회수량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메탄발생량 비율이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75%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넘는지 확인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        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메탄회수가 이루어지지 않으므로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Tier 1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식을 활용함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CH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2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[(100gBOD/m3 – 0.5gBOD/m3) X 1kg/1000g X 100m3/day X 365day/yr X 0.01532kgCH4/</a:t>
            </a:r>
            <a:r>
              <a:rPr lang="en-US" altLang="ko-KR" sz="1200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kgBOD</a:t>
            </a:r>
            <a:r>
              <a:rPr lang="en-US" altLang="ko-KR" sz="12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] X 21 </a:t>
            </a: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defRPr/>
            </a:pPr>
            <a:r>
              <a:rPr lang="en-US" altLang="ko-KR" sz="12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      X 10^-3 </a:t>
            </a: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defRPr/>
            </a:pPr>
            <a:r>
              <a:rPr lang="en-US" altLang="ko-KR" sz="12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      = 1.1684 tCO2eq/yr</a:t>
            </a: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N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O:</a:t>
            </a:r>
            <a:r>
              <a:rPr lang="en-US" altLang="ko-KR" sz="12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kern="0" spc="-3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[(10g/m3 – 0.1g/m3) X </a:t>
            </a:r>
            <a:r>
              <a:rPr lang="en-US" altLang="ko-KR" sz="12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1kg/1000g</a:t>
            </a:r>
            <a:r>
              <a:rPr lang="en-US" altLang="ko-KR" sz="1200" kern="0" spc="-3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100m3/day X 365day/yr X 0.005kgN</a:t>
            </a:r>
            <a:r>
              <a:rPr lang="en-US" altLang="ko-KR" sz="1200" kern="0" spc="-3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kern="0" spc="-3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O-N/</a:t>
            </a:r>
            <a:r>
              <a:rPr lang="en-US" altLang="ko-KR" sz="1200" kern="0" spc="-3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kgN</a:t>
            </a:r>
            <a:r>
              <a:rPr lang="en-US" altLang="ko-KR" sz="1200" kern="0" spc="-3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X44 N</a:t>
            </a:r>
            <a:r>
              <a:rPr lang="en-US" altLang="ko-KR" sz="1200" kern="0" spc="-3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kern="0" spc="-3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O/28 N</a:t>
            </a:r>
            <a:r>
              <a:rPr lang="en-US" altLang="ko-KR" sz="1200" kern="0" spc="-3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kern="0" spc="-3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O-N] </a:t>
            </a: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defRPr/>
            </a:pPr>
            <a:r>
              <a:rPr lang="en-US" altLang="ko-KR" sz="1200" kern="0" spc="-3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       X 310 X 10^-3</a:t>
            </a: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defRPr/>
            </a:pPr>
            <a:r>
              <a:rPr lang="en-US" altLang="ko-KR" sz="12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      = 0.8801 tCO2eq/yr</a:t>
            </a: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endParaRPr lang="ko-KR" altLang="en-US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7" name="그룹 6"/>
          <p:cNvGrpSpPr>
            <a:grpSpLocks/>
          </p:cNvGrpSpPr>
          <p:nvPr/>
        </p:nvGrpSpPr>
        <p:grpSpPr bwMode="auto">
          <a:xfrm>
            <a:off x="362842" y="2623090"/>
            <a:ext cx="8529638" cy="439737"/>
            <a:chOff x="254000" y="1000108"/>
            <a:chExt cx="8529782" cy="440534"/>
          </a:xfrm>
        </p:grpSpPr>
        <p:sp>
          <p:nvSpPr>
            <p:cNvPr id="28" name="모서리가 둥근 직사각형 27"/>
            <p:cNvSpPr/>
            <p:nvPr/>
          </p:nvSpPr>
          <p:spPr>
            <a:xfrm>
              <a:off x="254000" y="1071674"/>
              <a:ext cx="8529782" cy="300582"/>
            </a:xfrm>
            <a:prstGeom prst="roundRect">
              <a:avLst>
                <a:gd name="adj" fmla="val 0"/>
              </a:avLst>
            </a:prstGeom>
            <a:gradFill>
              <a:gsLst>
                <a:gs pos="0">
                  <a:srgbClr val="374C89"/>
                </a:gs>
                <a:gs pos="60000">
                  <a:srgbClr val="37527D"/>
                </a:gs>
                <a:gs pos="91000">
                  <a:sysClr val="window" lastClr="FFFFFF"/>
                </a:gs>
              </a:gsLst>
              <a:lin ang="0" scaled="0"/>
            </a:gradFill>
            <a:ln w="19050" cap="flat" cmpd="sng" algn="ctr">
              <a:noFill/>
              <a:prstDash val="solid"/>
            </a:ln>
            <a:effectLst/>
          </p:spPr>
          <p:txBody>
            <a:bodyPr lIns="468000" anchor="ctr"/>
            <a:lstStyle/>
            <a:p>
              <a:pPr lvl="0" latinLnBrk="0">
                <a:defRPr/>
              </a:pPr>
              <a:r>
                <a:rPr lang="ko-KR" altLang="en-US" sz="1400" b="1" kern="0" smtClean="0">
                  <a:solidFill>
                    <a:sysClr val="window" lastClr="FFFFFF"/>
                  </a:solidFill>
                  <a:latin typeface="맑은 고딕"/>
                  <a:ea typeface="맑은 고딕"/>
                </a:rPr>
                <a:t>실습과제 풀이</a:t>
              </a:r>
            </a:p>
          </p:txBody>
        </p:sp>
        <p:sp>
          <p:nvSpPr>
            <p:cNvPr id="29" name="자유형 28"/>
            <p:cNvSpPr/>
            <p:nvPr/>
          </p:nvSpPr>
          <p:spPr>
            <a:xfrm>
              <a:off x="254000" y="1000108"/>
              <a:ext cx="96840" cy="73157"/>
            </a:xfrm>
            <a:custGeom>
              <a:avLst/>
              <a:gdLst>
                <a:gd name="connsiteX0" fmla="*/ 6350 w 88900"/>
                <a:gd name="connsiteY0" fmla="*/ 0 h 76200"/>
                <a:gd name="connsiteX1" fmla="*/ 88900 w 88900"/>
                <a:gd name="connsiteY1" fmla="*/ 76200 h 76200"/>
                <a:gd name="connsiteX2" fmla="*/ 0 w 88900"/>
                <a:gd name="connsiteY2" fmla="*/ 69850 h 76200"/>
                <a:gd name="connsiteX3" fmla="*/ 6350 w 88900"/>
                <a:gd name="connsiteY3" fmla="*/ 0 h 76200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33368 w 122268"/>
                <a:gd name="connsiteY2" fmla="*/ 79392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16029 w 138297"/>
                <a:gd name="connsiteY0" fmla="*/ 0 h 85742"/>
                <a:gd name="connsiteX1" fmla="*/ 138297 w 138297"/>
                <a:gd name="connsiteY1" fmla="*/ 85742 h 85742"/>
                <a:gd name="connsiteX2" fmla="*/ 16029 w 138297"/>
                <a:gd name="connsiteY2" fmla="*/ 71438 h 85742"/>
                <a:gd name="connsiteX3" fmla="*/ 16029 w 138297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69067"/>
                <a:gd name="connsiteY0" fmla="*/ 0 h 73819"/>
                <a:gd name="connsiteX1" fmla="*/ 169067 w 169067"/>
                <a:gd name="connsiteY1" fmla="*/ 73819 h 73819"/>
                <a:gd name="connsiteX2" fmla="*/ 0 w 169067"/>
                <a:gd name="connsiteY2" fmla="*/ 71438 h 73819"/>
                <a:gd name="connsiteX3" fmla="*/ 0 w 169067"/>
                <a:gd name="connsiteY3" fmla="*/ 0 h 73819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629" h="73820">
                  <a:moveTo>
                    <a:pt x="0" y="0"/>
                  </a:moveTo>
                  <a:cubicBezTo>
                    <a:pt x="38435" y="47665"/>
                    <a:pt x="26098" y="42959"/>
                    <a:pt x="97629" y="73820"/>
                  </a:cubicBezTo>
                  <a:lnTo>
                    <a:pt x="0" y="71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C89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 flipV="1">
              <a:off x="254000" y="1367485"/>
              <a:ext cx="96840" cy="73157"/>
            </a:xfrm>
            <a:custGeom>
              <a:avLst/>
              <a:gdLst>
                <a:gd name="connsiteX0" fmla="*/ 6350 w 88900"/>
                <a:gd name="connsiteY0" fmla="*/ 0 h 76200"/>
                <a:gd name="connsiteX1" fmla="*/ 88900 w 88900"/>
                <a:gd name="connsiteY1" fmla="*/ 76200 h 76200"/>
                <a:gd name="connsiteX2" fmla="*/ 0 w 88900"/>
                <a:gd name="connsiteY2" fmla="*/ 69850 h 76200"/>
                <a:gd name="connsiteX3" fmla="*/ 6350 w 88900"/>
                <a:gd name="connsiteY3" fmla="*/ 0 h 76200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33368 w 122268"/>
                <a:gd name="connsiteY2" fmla="*/ 79392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16029 w 138297"/>
                <a:gd name="connsiteY0" fmla="*/ 0 h 85742"/>
                <a:gd name="connsiteX1" fmla="*/ 138297 w 138297"/>
                <a:gd name="connsiteY1" fmla="*/ 85742 h 85742"/>
                <a:gd name="connsiteX2" fmla="*/ 16029 w 138297"/>
                <a:gd name="connsiteY2" fmla="*/ 71438 h 85742"/>
                <a:gd name="connsiteX3" fmla="*/ 16029 w 138297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69067"/>
                <a:gd name="connsiteY0" fmla="*/ 0 h 73819"/>
                <a:gd name="connsiteX1" fmla="*/ 169067 w 169067"/>
                <a:gd name="connsiteY1" fmla="*/ 73819 h 73819"/>
                <a:gd name="connsiteX2" fmla="*/ 0 w 169067"/>
                <a:gd name="connsiteY2" fmla="*/ 71438 h 73819"/>
                <a:gd name="connsiteX3" fmla="*/ 0 w 169067"/>
                <a:gd name="connsiteY3" fmla="*/ 0 h 73819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629" h="73820">
                  <a:moveTo>
                    <a:pt x="0" y="0"/>
                  </a:moveTo>
                  <a:cubicBezTo>
                    <a:pt x="38435" y="47665"/>
                    <a:pt x="26098" y="42959"/>
                    <a:pt x="97629" y="73820"/>
                  </a:cubicBezTo>
                  <a:lnTo>
                    <a:pt x="0" y="71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C89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</p:grpSp>
      <p:pic>
        <p:nvPicPr>
          <p:cNvPr id="31" name="Picture 2" descr="블릿1"/>
          <p:cNvPicPr>
            <a:picLocks noChangeAspect="1" noChangeArrowheads="1"/>
          </p:cNvPicPr>
          <p:nvPr/>
        </p:nvPicPr>
        <p:blipFill>
          <a:blip r:embed="rId4" cstate="print">
            <a:lum bright="40000"/>
            <a:grayscl/>
          </a:blip>
          <a:srcRect l="27824" t="51411" r="67220" b="29614"/>
          <a:stretch>
            <a:fillRect/>
          </a:stretch>
        </p:blipFill>
        <p:spPr bwMode="auto">
          <a:xfrm>
            <a:off x="523180" y="2780252"/>
            <a:ext cx="165100" cy="155575"/>
          </a:xfrm>
          <a:prstGeom prst="rect">
            <a:avLst/>
          </a:prstGeom>
          <a:noFill/>
          <a:effectLst>
            <a:outerShdw dist="12700" dir="5400000" algn="ctr" rotWithShape="0">
              <a:srgbClr val="808080"/>
            </a:outerShdw>
          </a:effectLst>
        </p:spPr>
      </p:pic>
      <p:graphicFrame>
        <p:nvGraphicFramePr>
          <p:cNvPr id="36" name="Group 255"/>
          <p:cNvGraphicFramePr>
            <a:graphicFrameLocks noGrp="1"/>
          </p:cNvGraphicFramePr>
          <p:nvPr/>
        </p:nvGraphicFramePr>
        <p:xfrm>
          <a:off x="5868144" y="5661248"/>
          <a:ext cx="2880320" cy="650748"/>
        </p:xfrm>
        <a:graphic>
          <a:graphicData uri="http://schemas.openxmlformats.org/drawingml/2006/table">
            <a:tbl>
              <a:tblPr/>
              <a:tblGrid>
                <a:gridCol w="1440160"/>
                <a:gridCol w="1440160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CH4</a:t>
                      </a:r>
                      <a:r>
                        <a:rPr lang="en-US" altLang="ko-KR" sz="1000" b="1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1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배출계수</a:t>
                      </a:r>
                      <a:endParaRPr lang="en-US" altLang="ko-KR" sz="10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N2O </a:t>
                      </a:r>
                      <a:r>
                        <a:rPr lang="ko-KR" altLang="en-US" sz="1000" b="1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배출계수</a:t>
                      </a:r>
                      <a:endParaRPr lang="ko-KR" altLang="en-US" sz="1000" b="1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0.01532 kgCH4/kgBOD</a:t>
                      </a:r>
                    </a:p>
                  </a:txBody>
                  <a:tcPr marL="17907" marR="17907" marT="17907" marB="17907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0.005 kgN2O-N/</a:t>
                      </a:r>
                      <a:r>
                        <a:rPr lang="en-US" sz="9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kgN</a:t>
                      </a:r>
                      <a:endParaRPr lang="en-US" sz="9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7907" marR="17907" marT="17907" marB="17907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Ⅴ. </a:t>
            </a:r>
            <a:r>
              <a:rPr lang="ko-KR" altLang="en-US" dirty="0" smtClean="0"/>
              <a:t>실습과제</a:t>
            </a:r>
            <a:r>
              <a:rPr lang="en-US" altLang="ko-KR" dirty="0" smtClean="0"/>
              <a:t>(4)</a:t>
            </a:r>
            <a:endParaRPr lang="ko-KR" altLang="en-US" dirty="0"/>
          </a:p>
        </p:txBody>
      </p:sp>
      <p:sp>
        <p:nvSpPr>
          <p:cNvPr id="23" name="슬라이드 번호 개체 틀 43"/>
          <p:cNvSpPr>
            <a:spLocks noGrp="1"/>
          </p:cNvSpPr>
          <p:nvPr>
            <p:ph type="sldNum" sz="quarter" idx="11"/>
          </p:nvPr>
        </p:nvSpPr>
        <p:spPr>
          <a:xfrm>
            <a:off x="1105557" y="6529260"/>
            <a:ext cx="2133600" cy="365125"/>
          </a:xfrm>
        </p:spPr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utoShape 15"/>
          <p:cNvSpPr>
            <a:spLocks noChangeArrowheads="1"/>
          </p:cNvSpPr>
          <p:nvPr/>
        </p:nvSpPr>
        <p:spPr bwMode="auto">
          <a:xfrm>
            <a:off x="317698" y="980728"/>
            <a:ext cx="2166938" cy="1368000"/>
          </a:xfrm>
          <a:prstGeom prst="roundRect">
            <a:avLst>
              <a:gd name="adj" fmla="val 6667"/>
            </a:avLst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184150" indent="-184150" latinLnBrk="0">
              <a:defRPr/>
            </a:pPr>
            <a:endParaRPr lang="ko-KR" altLang="en-US" sz="1200" b="1" kern="0">
              <a:solidFill>
                <a:sysClr val="window" lastClr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Rectangle 17"/>
          <p:cNvSpPr>
            <a:spLocks noChangeArrowheads="1"/>
          </p:cNvSpPr>
          <p:nvPr/>
        </p:nvSpPr>
        <p:spPr bwMode="auto">
          <a:xfrm>
            <a:off x="2565597" y="991614"/>
            <a:ext cx="6327577" cy="1368000"/>
          </a:xfrm>
          <a:prstGeom prst="rect">
            <a:avLst/>
          </a:prstGeom>
          <a:solidFill>
            <a:srgbClr val="EAEAEA"/>
          </a:solidFill>
          <a:ln w="3175" algn="ctr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lIns="252000" anchor="ctr"/>
          <a:lstStyle/>
          <a:p>
            <a:pPr algn="ctr">
              <a:defRPr/>
            </a:pPr>
            <a:endParaRPr lang="ko-KR" altLang="ko-KR" b="1" kern="0">
              <a:solidFill>
                <a:sysClr val="windowText" lastClr="000000"/>
              </a:solidFill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5" name="Group 20"/>
          <p:cNvGrpSpPr>
            <a:grpSpLocks/>
          </p:cNvGrpSpPr>
          <p:nvPr/>
        </p:nvGrpSpPr>
        <p:grpSpPr bwMode="auto">
          <a:xfrm rot="-5400000">
            <a:off x="2494160" y="1052290"/>
            <a:ext cx="104775" cy="393700"/>
            <a:chOff x="919" y="4440"/>
            <a:chExt cx="66" cy="248"/>
          </a:xfrm>
        </p:grpSpPr>
        <p:grpSp>
          <p:nvGrpSpPr>
            <p:cNvPr id="6" name="Group 21"/>
            <p:cNvGrpSpPr>
              <a:grpSpLocks/>
            </p:cNvGrpSpPr>
            <p:nvPr/>
          </p:nvGrpSpPr>
          <p:grpSpPr bwMode="auto">
            <a:xfrm>
              <a:off x="919" y="4440"/>
              <a:ext cx="66" cy="66"/>
              <a:chOff x="250" y="352"/>
              <a:chExt cx="136" cy="136"/>
            </a:xfrm>
          </p:grpSpPr>
          <p:sp>
            <p:nvSpPr>
              <p:cNvPr id="11" name="Oval 22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Oval 23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7" name="Group 24"/>
            <p:cNvGrpSpPr>
              <a:grpSpLocks/>
            </p:cNvGrpSpPr>
            <p:nvPr/>
          </p:nvGrpSpPr>
          <p:grpSpPr bwMode="auto">
            <a:xfrm>
              <a:off x="919" y="4622"/>
              <a:ext cx="66" cy="66"/>
              <a:chOff x="250" y="352"/>
              <a:chExt cx="136" cy="136"/>
            </a:xfrm>
          </p:grpSpPr>
          <p:sp>
            <p:nvSpPr>
              <p:cNvPr id="9" name="Oval 25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" name="Oval 26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8" name="AutoShape 27"/>
            <p:cNvSpPr>
              <a:spLocks noChangeArrowheads="1"/>
            </p:cNvSpPr>
            <p:nvPr/>
          </p:nvSpPr>
          <p:spPr bwMode="auto">
            <a:xfrm rot="5400000">
              <a:off x="849" y="4547"/>
              <a:ext cx="208" cy="3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12700" algn="ctr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wrap="none" lIns="90000" tIns="46800" rIns="10800" bIns="46800" anchor="ctr"/>
            <a:lstStyle/>
            <a:p>
              <a:pPr latinLnBrk="0">
                <a:defRPr/>
              </a:pPr>
              <a:endParaRPr lang="ko-KR" altLang="en-US" b="1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3" name="Group 28"/>
          <p:cNvGrpSpPr>
            <a:grpSpLocks/>
          </p:cNvGrpSpPr>
          <p:nvPr/>
        </p:nvGrpSpPr>
        <p:grpSpPr bwMode="auto">
          <a:xfrm rot="-5400000">
            <a:off x="2494160" y="1853978"/>
            <a:ext cx="104775" cy="393700"/>
            <a:chOff x="919" y="4440"/>
            <a:chExt cx="66" cy="248"/>
          </a:xfrm>
        </p:grpSpPr>
        <p:grpSp>
          <p:nvGrpSpPr>
            <p:cNvPr id="14" name="Group 29"/>
            <p:cNvGrpSpPr>
              <a:grpSpLocks/>
            </p:cNvGrpSpPr>
            <p:nvPr/>
          </p:nvGrpSpPr>
          <p:grpSpPr bwMode="auto">
            <a:xfrm>
              <a:off x="919" y="4440"/>
              <a:ext cx="66" cy="66"/>
              <a:chOff x="250" y="352"/>
              <a:chExt cx="136" cy="136"/>
            </a:xfrm>
          </p:grpSpPr>
          <p:sp>
            <p:nvSpPr>
              <p:cNvPr id="19" name="Oval 30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" name="Oval 31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5" name="Group 32"/>
            <p:cNvGrpSpPr>
              <a:grpSpLocks/>
            </p:cNvGrpSpPr>
            <p:nvPr/>
          </p:nvGrpSpPr>
          <p:grpSpPr bwMode="auto">
            <a:xfrm>
              <a:off x="919" y="4622"/>
              <a:ext cx="66" cy="66"/>
              <a:chOff x="250" y="352"/>
              <a:chExt cx="136" cy="136"/>
            </a:xfrm>
          </p:grpSpPr>
          <p:sp>
            <p:nvSpPr>
              <p:cNvPr id="17" name="Oval 33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" name="Oval 34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16" name="AutoShape 35"/>
            <p:cNvSpPr>
              <a:spLocks noChangeArrowheads="1"/>
            </p:cNvSpPr>
            <p:nvPr/>
          </p:nvSpPr>
          <p:spPr bwMode="auto">
            <a:xfrm rot="5400000">
              <a:off x="849" y="4547"/>
              <a:ext cx="208" cy="3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12700" algn="ctr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wrap="none" lIns="90000" tIns="46800" rIns="10800" bIns="46800" anchor="ctr"/>
            <a:lstStyle/>
            <a:p>
              <a:pPr latinLnBrk="0">
                <a:defRPr/>
              </a:pPr>
              <a:endParaRPr lang="ko-KR" altLang="en-US" b="1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1" name="TextBox 220"/>
          <p:cNvSpPr txBox="1">
            <a:spLocks noChangeArrowheads="1"/>
          </p:cNvSpPr>
          <p:nvPr/>
        </p:nvSpPr>
        <p:spPr bwMode="auto">
          <a:xfrm>
            <a:off x="2818011" y="980728"/>
            <a:ext cx="614647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52425" indent="-342900" defTabSz="955675" latinLnBrk="0">
              <a:lnSpc>
                <a:spcPct val="150000"/>
              </a:lnSpc>
              <a:spcBef>
                <a:spcPts val="500"/>
              </a:spcBef>
              <a:buClr>
                <a:srgbClr val="597DB7"/>
              </a:buClr>
            </a:pPr>
            <a:r>
              <a:rPr lang="en-US" altLang="ko-KR" sz="1400" b="1" dirty="0" smtClean="0">
                <a:solidFill>
                  <a:prstClr val="black"/>
                </a:solidFill>
              </a:rPr>
              <a:t>4.   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대학페이퍼는 종이를 생산하는 사업장으로 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2011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년 </a:t>
            </a:r>
            <a:r>
              <a:rPr lang="ko-KR" altLang="en-US" sz="1400" b="1" dirty="0" err="1" smtClean="0">
                <a:solidFill>
                  <a:prstClr val="black"/>
                </a:solidFill>
              </a:rPr>
              <a:t>폐종이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 및 판자 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100ton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을 소각하여 처리하고 있다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. 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폐기물 소각로는 연속투입 방식의 고정상 </a:t>
            </a:r>
            <a:r>
              <a:rPr lang="ko-KR" altLang="en-US" sz="1400" b="1" dirty="0" err="1" smtClean="0">
                <a:solidFill>
                  <a:prstClr val="black"/>
                </a:solidFill>
              </a:rPr>
              <a:t>연소로로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 구성이 되어 있다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. 2011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년의 </a:t>
            </a:r>
            <a:r>
              <a:rPr lang="ko-KR" altLang="en-US" sz="1400" b="1" spc="-150" dirty="0" smtClean="0">
                <a:solidFill>
                  <a:prstClr val="black"/>
                </a:solidFill>
              </a:rPr>
              <a:t>온실가스 배출량을 구하여라</a:t>
            </a:r>
            <a:r>
              <a:rPr lang="en-US" altLang="ko-KR" sz="1400" b="1" spc="-150" dirty="0" smtClean="0">
                <a:solidFill>
                  <a:prstClr val="black"/>
                </a:solidFill>
              </a:rPr>
              <a:t>.</a:t>
            </a:r>
            <a:r>
              <a:rPr lang="ko-KR" altLang="en-US" sz="1400" b="1" spc="-150" dirty="0" smtClean="0">
                <a:solidFill>
                  <a:prstClr val="black"/>
                </a:solidFill>
              </a:rPr>
              <a:t> </a:t>
            </a:r>
            <a:endParaRPr lang="en-US" altLang="ko-KR" sz="1400" b="1" spc="-150" dirty="0" smtClean="0">
              <a:solidFill>
                <a:prstClr val="black"/>
              </a:solidFill>
            </a:endParaRPr>
          </a:p>
        </p:txBody>
      </p:sp>
      <p:sp>
        <p:nvSpPr>
          <p:cNvPr id="22" name="직사각형 221"/>
          <p:cNvSpPr>
            <a:spLocks noChangeArrowheads="1"/>
          </p:cNvSpPr>
          <p:nvPr/>
        </p:nvSpPr>
        <p:spPr bwMode="auto">
          <a:xfrm>
            <a:off x="389136" y="1465039"/>
            <a:ext cx="20002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588" algn="ctr" latinLnBrk="0">
              <a:defRPr/>
            </a:pPr>
            <a:r>
              <a:rPr lang="ko-KR" altLang="en-US" sz="1400" b="1" kern="0" smtClean="0">
                <a:solidFill>
                  <a:srgbClr val="FFFFFF"/>
                </a:solidFill>
              </a:rPr>
              <a:t>실습과제</a:t>
            </a:r>
            <a:endParaRPr lang="ko-KR" altLang="en-US" sz="1400" b="1" kern="0">
              <a:solidFill>
                <a:srgbClr val="FFFFFF"/>
              </a:solidFill>
            </a:endParaRPr>
          </a:p>
        </p:txBody>
      </p:sp>
      <p:sp>
        <p:nvSpPr>
          <p:cNvPr id="42" name="슬라이드 번호 개체 틀 43"/>
          <p:cNvSpPr txBox="1">
            <a:spLocks/>
          </p:cNvSpPr>
          <p:nvPr/>
        </p:nvSpPr>
        <p:spPr>
          <a:xfrm>
            <a:off x="1105557" y="65292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DAD74-52B2-4281-BE02-DC878556A7A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" name="직사각형 14"/>
          <p:cNvSpPr/>
          <p:nvPr/>
        </p:nvSpPr>
        <p:spPr>
          <a:xfrm>
            <a:off x="314350" y="2425700"/>
            <a:ext cx="8578130" cy="4027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4625" lvl="0" indent="-174625" fontAlgn="base">
              <a:spcBef>
                <a:spcPct val="0"/>
              </a:spcBef>
              <a:spcAft>
                <a:spcPct val="0"/>
              </a:spcAft>
              <a:buClr>
                <a:srgbClr val="597DB7"/>
              </a:buClr>
              <a:buSzPts val="1200"/>
              <a:buFont typeface="Wingdings" pitchFamily="2" charset="2"/>
              <a:buChar char="§"/>
            </a:pPr>
            <a:endParaRPr kumimoji="1" lang="ko-KR" altLang="en-US" sz="1200" b="1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45" name="Text Box 34"/>
          <p:cNvSpPr txBox="1">
            <a:spLocks noChangeArrowheads="1"/>
          </p:cNvSpPr>
          <p:nvPr/>
        </p:nvSpPr>
        <p:spPr bwMode="auto">
          <a:xfrm>
            <a:off x="374032" y="2492896"/>
            <a:ext cx="4989361" cy="25853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l"/>
            </a:pPr>
            <a:r>
              <a:rPr lang="ko-KR" altLang="en-US" sz="1200" b="1" dirty="0" smtClean="0"/>
              <a:t>고상폐기물</a:t>
            </a:r>
            <a:endParaRPr lang="en-US" altLang="ko-KR" sz="1200" b="1" dirty="0" smtClean="0"/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l"/>
            </a:pPr>
            <a:endParaRPr lang="en-US" altLang="ko-KR" sz="900" b="1" dirty="0" smtClean="0"/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r>
              <a:rPr lang="en-US" altLang="ko-KR" sz="1200" b="1" i="1" dirty="0" smtClean="0"/>
              <a:t>CO</a:t>
            </a:r>
            <a:r>
              <a:rPr lang="en-US" altLang="ko-KR" sz="1200" b="1" i="1" baseline="-25000" dirty="0" smtClean="0"/>
              <a:t>2</a:t>
            </a:r>
            <a:r>
              <a:rPr lang="ko-KR" altLang="en-US" sz="1200" b="1" i="1" dirty="0" smtClean="0"/>
              <a:t> </a:t>
            </a:r>
            <a:r>
              <a:rPr lang="en-US" altLang="ko-KR" sz="1200" b="1" i="1" dirty="0" smtClean="0"/>
              <a:t>Emissions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= 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/>
                <a:ea typeface="맑은 고딕"/>
              </a:rPr>
              <a:t>∑</a:t>
            </a:r>
            <a:r>
              <a:rPr lang="en-US" altLang="ko-KR" sz="1200" b="1" baseline="-25000" dirty="0" err="1" smtClean="0">
                <a:solidFill>
                  <a:srgbClr val="000000"/>
                </a:solidFill>
                <a:latin typeface="맑은 고딕"/>
                <a:ea typeface="맑은 고딕"/>
              </a:rPr>
              <a:t>i</a:t>
            </a:r>
            <a:r>
              <a:rPr lang="en-US" altLang="ko-KR" sz="1200" b="1" i="1" dirty="0" smtClean="0"/>
              <a:t>(</a:t>
            </a:r>
            <a:r>
              <a:rPr lang="en-US" altLang="ko-KR" sz="1200" b="1" i="1" dirty="0" err="1" smtClean="0"/>
              <a:t>SW</a:t>
            </a:r>
            <a:r>
              <a:rPr lang="en-US" altLang="ko-KR" sz="1200" b="1" i="1" baseline="-25000" dirty="0" err="1" smtClean="0"/>
              <a:t>i</a:t>
            </a:r>
            <a:r>
              <a:rPr lang="en-US" altLang="ko-KR" sz="1200" b="1" i="1" dirty="0" smtClean="0"/>
              <a:t> X </a:t>
            </a:r>
            <a:r>
              <a:rPr lang="en-US" altLang="ko-KR" sz="1200" b="1" i="1" dirty="0" err="1" smtClean="0"/>
              <a:t>dm</a:t>
            </a:r>
            <a:r>
              <a:rPr lang="en-US" altLang="ko-KR" sz="1200" b="1" i="1" baseline="-25000" dirty="0" err="1" smtClean="0"/>
              <a:t>i</a:t>
            </a:r>
            <a:r>
              <a:rPr lang="en-US" altLang="ko-KR" sz="1200" b="1" i="1" baseline="-25000" dirty="0" smtClean="0"/>
              <a:t> </a:t>
            </a:r>
            <a:r>
              <a:rPr lang="en-US" altLang="ko-KR" sz="1200" b="1" i="1" dirty="0" smtClean="0"/>
              <a:t> X </a:t>
            </a:r>
            <a:r>
              <a:rPr lang="en-US" altLang="ko-KR" sz="1200" b="1" i="1" dirty="0" err="1" smtClean="0"/>
              <a:t>CF</a:t>
            </a:r>
            <a:r>
              <a:rPr lang="en-US" altLang="ko-KR" sz="1200" b="1" i="1" baseline="-25000" dirty="0" err="1" smtClean="0"/>
              <a:t>i</a:t>
            </a:r>
            <a:r>
              <a:rPr lang="en-US" altLang="ko-KR" sz="1200" b="1" i="1" baseline="-25000" dirty="0" smtClean="0"/>
              <a:t>  </a:t>
            </a:r>
            <a:r>
              <a:rPr lang="en-US" altLang="ko-KR" sz="1200" b="1" i="1" dirty="0" smtClean="0"/>
              <a:t>X </a:t>
            </a:r>
            <a:r>
              <a:rPr lang="en-US" altLang="ko-KR" sz="1200" b="1" i="1" dirty="0" err="1" smtClean="0"/>
              <a:t>FCF</a:t>
            </a:r>
            <a:r>
              <a:rPr lang="en-US" altLang="ko-KR" sz="1200" b="1" i="1" baseline="-25000" dirty="0" err="1" smtClean="0"/>
              <a:t>i</a:t>
            </a:r>
            <a:r>
              <a:rPr lang="en-US" altLang="ko-KR" sz="1200" b="1" i="1" baseline="-25000" dirty="0" smtClean="0"/>
              <a:t>  </a:t>
            </a:r>
            <a:r>
              <a:rPr lang="en-US" altLang="ko-KR" sz="1200" b="1" i="1" dirty="0" smtClean="0"/>
              <a:t>X </a:t>
            </a:r>
            <a:r>
              <a:rPr lang="en-US" altLang="ko-KR" sz="1200" b="1" i="1" dirty="0" err="1" smtClean="0"/>
              <a:t>OF</a:t>
            </a:r>
            <a:r>
              <a:rPr lang="en-US" altLang="ko-KR" sz="1200" b="1" i="1" baseline="-25000" dirty="0" err="1" smtClean="0"/>
              <a:t>i</a:t>
            </a:r>
            <a:r>
              <a:rPr lang="ko-KR" altLang="en-US" sz="1200" dirty="0" smtClean="0"/>
              <a:t> 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X </a:t>
            </a: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l"/>
            </a:pPr>
            <a:r>
              <a:rPr lang="ko-KR" altLang="en-US" sz="1200" b="1" dirty="0" smtClean="0">
                <a:solidFill>
                  <a:prstClr val="black"/>
                </a:solidFill>
              </a:rPr>
              <a:t>액상폐기물</a:t>
            </a:r>
            <a:endParaRPr lang="en-US" altLang="ko-KR" sz="1200" b="1" dirty="0" smtClean="0">
              <a:solidFill>
                <a:prstClr val="black"/>
              </a:solidFill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9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r>
              <a:rPr lang="en-US" altLang="ko-KR" sz="1200" b="1" i="1" dirty="0" smtClean="0"/>
              <a:t> CO</a:t>
            </a:r>
            <a:r>
              <a:rPr lang="en-US" altLang="ko-KR" sz="1200" b="1" i="1" baseline="-25000" dirty="0" smtClean="0"/>
              <a:t>2</a:t>
            </a:r>
            <a:r>
              <a:rPr lang="ko-KR" altLang="en-US" sz="1200" b="1" i="1" dirty="0" smtClean="0"/>
              <a:t> </a:t>
            </a:r>
            <a:r>
              <a:rPr lang="en-US" altLang="ko-KR" sz="1200" b="1" i="1" dirty="0" smtClean="0"/>
              <a:t>Emissions</a:t>
            </a:r>
            <a:r>
              <a:rPr lang="ko-KR" altLang="en-US" sz="1200" dirty="0" smtClean="0"/>
              <a:t> </a:t>
            </a:r>
            <a:r>
              <a:rPr lang="en-US" altLang="ko-KR" sz="1200" b="1" i="1" dirty="0" smtClean="0"/>
              <a:t>=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∑</a:t>
            </a:r>
            <a:r>
              <a:rPr lang="en-US" altLang="ko-KR" sz="1200" b="1" baseline="-25000" dirty="0" err="1" smtClean="0">
                <a:solidFill>
                  <a:srgbClr val="000000"/>
                </a:solidFill>
              </a:rPr>
              <a:t>i</a:t>
            </a:r>
            <a:r>
              <a:rPr lang="en-US" altLang="ko-KR" sz="1200" b="1" i="1" dirty="0" smtClean="0"/>
              <a:t>(</a:t>
            </a:r>
            <a:r>
              <a:rPr lang="en-US" altLang="ko-KR" sz="1200" b="1" i="1" dirty="0" err="1" smtClean="0"/>
              <a:t>AL</a:t>
            </a:r>
            <a:r>
              <a:rPr lang="en-US" altLang="ko-KR" sz="1200" b="1" i="1" baseline="-25000" dirty="0" err="1" smtClean="0"/>
              <a:t>i</a:t>
            </a:r>
            <a:r>
              <a:rPr lang="en-US" altLang="ko-KR" sz="1200" b="1" i="1" dirty="0" smtClean="0"/>
              <a:t> X </a:t>
            </a:r>
            <a:r>
              <a:rPr lang="en-US" altLang="ko-KR" sz="1200" b="1" i="1" dirty="0" err="1" smtClean="0"/>
              <a:t>Cl</a:t>
            </a:r>
            <a:r>
              <a:rPr lang="en-US" altLang="ko-KR" sz="1200" b="1" i="1" baseline="-25000" dirty="0" err="1" smtClean="0"/>
              <a:t>i</a:t>
            </a:r>
            <a:r>
              <a:rPr lang="en-US" altLang="ko-KR" sz="1200" b="1" i="1" baseline="-25000" dirty="0" smtClean="0"/>
              <a:t>  </a:t>
            </a:r>
            <a:r>
              <a:rPr lang="en-US" altLang="ko-KR" sz="1200" b="1" i="1" dirty="0" smtClean="0"/>
              <a:t>X </a:t>
            </a:r>
            <a:r>
              <a:rPr lang="en-US" altLang="ko-KR" sz="1200" b="1" i="1" dirty="0" err="1" smtClean="0"/>
              <a:t>OF</a:t>
            </a:r>
            <a:r>
              <a:rPr lang="en-US" altLang="ko-KR" sz="1200" b="1" i="1" baseline="-25000" dirty="0" err="1" smtClean="0"/>
              <a:t>i</a:t>
            </a:r>
            <a:r>
              <a:rPr lang="ko-KR" altLang="en-US" sz="1200" dirty="0" smtClean="0"/>
              <a:t> 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X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38857" y="3140968"/>
            <a:ext cx="5400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i="1" dirty="0" smtClean="0"/>
              <a:t>CO</a:t>
            </a:r>
            <a:r>
              <a:rPr lang="en-US" altLang="ko-KR" sz="1100" b="1" i="1" baseline="-25000" dirty="0" smtClean="0"/>
              <a:t>2</a:t>
            </a:r>
            <a:r>
              <a:rPr lang="ko-KR" altLang="en-US" sz="1100" b="1" i="1" dirty="0" smtClean="0"/>
              <a:t> </a:t>
            </a:r>
            <a:r>
              <a:rPr lang="en-US" altLang="ko-KR" sz="1100" b="1" i="1" dirty="0" smtClean="0"/>
              <a:t>Emissions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폐기물 소각에서 발생되는 온실가스 양</a:t>
            </a:r>
            <a:r>
              <a:rPr lang="en-US" altLang="ko-KR" sz="1100" dirty="0" smtClean="0"/>
              <a:t>(tCO</a:t>
            </a:r>
            <a:r>
              <a:rPr lang="en-US" altLang="ko-KR" sz="1100" baseline="-25000" dirty="0" smtClean="0"/>
              <a:t>2</a:t>
            </a:r>
            <a:r>
              <a:rPr lang="en-US" altLang="ko-KR" sz="1100" dirty="0" smtClean="0"/>
              <a:t>/yr)</a:t>
            </a:r>
            <a:endParaRPr lang="ko-KR" altLang="en-US" sz="1100" dirty="0" smtClean="0"/>
          </a:p>
          <a:p>
            <a:r>
              <a:rPr lang="en-US" altLang="ko-KR" sz="1100" b="1" i="1" dirty="0" err="1" smtClean="0"/>
              <a:t>SW</a:t>
            </a:r>
            <a:r>
              <a:rPr lang="en-US" altLang="ko-KR" sz="1100" b="1" i="1" baseline="-25000" dirty="0" err="1" smtClean="0"/>
              <a:t>i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폐기물 성상</a:t>
            </a:r>
            <a:r>
              <a:rPr lang="en-US" altLang="ko-KR" sz="1100" dirty="0" smtClean="0"/>
              <a:t>(</a:t>
            </a:r>
            <a:r>
              <a:rPr lang="en-US" altLang="ko-KR" sz="1100" i="1" dirty="0" err="1" smtClean="0"/>
              <a:t>i</a:t>
            </a:r>
            <a:r>
              <a:rPr lang="en-US" altLang="ko-KR" sz="1100" dirty="0" smtClean="0"/>
              <a:t>)</a:t>
            </a:r>
            <a:r>
              <a:rPr lang="ko-KR" altLang="en-US" sz="1100" dirty="0" smtClean="0"/>
              <a:t>별 </a:t>
            </a:r>
            <a:r>
              <a:rPr lang="ko-KR" altLang="en-US" sz="1100" dirty="0" err="1" smtClean="0"/>
              <a:t>소각량</a:t>
            </a:r>
            <a:r>
              <a:rPr lang="en-US" altLang="ko-KR" sz="1100" dirty="0" smtClean="0"/>
              <a:t>(</a:t>
            </a:r>
            <a:r>
              <a:rPr lang="en-US" altLang="ko-KR" sz="1100" dirty="0" err="1" smtClean="0"/>
              <a:t>tWaste</a:t>
            </a:r>
            <a:r>
              <a:rPr lang="en-US" altLang="ko-KR" sz="1100" dirty="0" smtClean="0"/>
              <a:t>/yr)</a:t>
            </a:r>
            <a:endParaRPr lang="ko-KR" altLang="en-US" sz="1100" dirty="0" smtClean="0"/>
          </a:p>
          <a:p>
            <a:r>
              <a:rPr lang="en-US" altLang="ko-KR" sz="1100" b="1" i="1" dirty="0" err="1" smtClean="0"/>
              <a:t>dm</a:t>
            </a:r>
            <a:r>
              <a:rPr lang="en-US" altLang="ko-KR" sz="1100" b="1" i="1" baseline="-25000" dirty="0" err="1" smtClean="0"/>
              <a:t>i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폐기물 성상</a:t>
            </a:r>
            <a:r>
              <a:rPr lang="en-US" altLang="ko-KR" sz="1100" dirty="0" smtClean="0"/>
              <a:t>(</a:t>
            </a:r>
            <a:r>
              <a:rPr lang="en-US" altLang="ko-KR" sz="1100" i="1" dirty="0" err="1" smtClean="0"/>
              <a:t>i</a:t>
            </a:r>
            <a:r>
              <a:rPr lang="en-US" altLang="ko-KR" sz="1100" dirty="0" smtClean="0"/>
              <a:t>)</a:t>
            </a:r>
            <a:r>
              <a:rPr lang="ko-KR" altLang="en-US" sz="1100" dirty="0" smtClean="0"/>
              <a:t>별 건조물질 함량</a:t>
            </a:r>
            <a:r>
              <a:rPr lang="en-US" altLang="ko-KR" sz="1100" dirty="0" smtClean="0"/>
              <a:t>(%)</a:t>
            </a:r>
            <a:endParaRPr lang="ko-KR" altLang="en-US" sz="1100" dirty="0" smtClean="0"/>
          </a:p>
          <a:p>
            <a:r>
              <a:rPr lang="en-US" altLang="ko-KR" sz="1100" b="1" i="1" dirty="0" err="1" smtClean="0"/>
              <a:t>CF</a:t>
            </a:r>
            <a:r>
              <a:rPr lang="en-US" altLang="ko-KR" sz="1100" b="1" i="1" baseline="-25000" dirty="0" err="1" smtClean="0"/>
              <a:t>i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폐기물 성상</a:t>
            </a:r>
            <a:r>
              <a:rPr lang="en-US" altLang="ko-KR" sz="1100" dirty="0" smtClean="0"/>
              <a:t>(</a:t>
            </a:r>
            <a:r>
              <a:rPr lang="en-US" altLang="ko-KR" sz="1100" i="1" dirty="0" err="1" smtClean="0"/>
              <a:t>i</a:t>
            </a:r>
            <a:r>
              <a:rPr lang="en-US" altLang="ko-KR" sz="1100" dirty="0" smtClean="0"/>
              <a:t>)</a:t>
            </a:r>
            <a:r>
              <a:rPr lang="ko-KR" altLang="en-US" sz="1100" dirty="0" smtClean="0"/>
              <a:t>별 탄소 함량</a:t>
            </a:r>
            <a:r>
              <a:rPr lang="en-US" altLang="ko-KR" sz="1100" dirty="0" smtClean="0"/>
              <a:t>(</a:t>
            </a:r>
            <a:r>
              <a:rPr lang="en-US" altLang="ko-KR" sz="1100" dirty="0" err="1" smtClean="0"/>
              <a:t>tC</a:t>
            </a:r>
            <a:r>
              <a:rPr lang="en-US" altLang="ko-KR" sz="1100" dirty="0" smtClean="0"/>
              <a:t>/t-Waste)</a:t>
            </a:r>
            <a:endParaRPr lang="ko-KR" altLang="en-US" sz="1100" dirty="0" smtClean="0"/>
          </a:p>
          <a:p>
            <a:r>
              <a:rPr lang="en-US" altLang="ko-KR" sz="1100" b="1" i="1" dirty="0" err="1" smtClean="0"/>
              <a:t>FCF</a:t>
            </a:r>
            <a:r>
              <a:rPr lang="en-US" altLang="ko-KR" sz="1100" b="1" i="1" baseline="-25000" dirty="0" err="1" smtClean="0"/>
              <a:t>i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화석탄소 </a:t>
            </a:r>
            <a:r>
              <a:rPr lang="ko-KR" altLang="en-US" sz="1100" dirty="0" err="1" smtClean="0"/>
              <a:t>함유율</a:t>
            </a:r>
            <a:r>
              <a:rPr lang="en-US" altLang="ko-KR" sz="1100" dirty="0" smtClean="0"/>
              <a:t>(%)</a:t>
            </a:r>
            <a:endParaRPr lang="ko-KR" altLang="en-US" sz="1100" dirty="0" smtClean="0"/>
          </a:p>
          <a:p>
            <a:r>
              <a:rPr lang="en-US" altLang="ko-KR" sz="1100" b="1" i="1" dirty="0" err="1" smtClean="0"/>
              <a:t>OF</a:t>
            </a:r>
            <a:r>
              <a:rPr lang="en-US" altLang="ko-KR" sz="1100" b="1" i="1" baseline="-25000" dirty="0" err="1" smtClean="0"/>
              <a:t>i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산화계수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소각효율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  <p:sp>
        <p:nvSpPr>
          <p:cNvPr id="47" name="TextBox 46"/>
          <p:cNvSpPr txBox="1"/>
          <p:nvPr/>
        </p:nvSpPr>
        <p:spPr>
          <a:xfrm>
            <a:off x="538187" y="5251847"/>
            <a:ext cx="540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i="1" dirty="0" smtClean="0"/>
              <a:t>CO</a:t>
            </a:r>
            <a:r>
              <a:rPr lang="en-US" altLang="ko-KR" sz="1100" b="1" i="1" baseline="-25000" dirty="0" smtClean="0"/>
              <a:t>2</a:t>
            </a:r>
            <a:r>
              <a:rPr lang="ko-KR" altLang="en-US" sz="1100" b="1" i="1" dirty="0" smtClean="0"/>
              <a:t> </a:t>
            </a:r>
            <a:r>
              <a:rPr lang="en-US" altLang="ko-KR" sz="1100" b="1" i="1" dirty="0" smtClean="0"/>
              <a:t>Emissions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폐기물 소각에서 발생되는 온실가스 양</a:t>
            </a:r>
            <a:r>
              <a:rPr lang="en-US" altLang="ko-KR" sz="1100" dirty="0" smtClean="0"/>
              <a:t>(tCO</a:t>
            </a:r>
            <a:r>
              <a:rPr lang="en-US" altLang="ko-KR" sz="1100" baseline="-25000" dirty="0" smtClean="0"/>
              <a:t>2</a:t>
            </a:r>
            <a:r>
              <a:rPr lang="en-US" altLang="ko-KR" sz="1100" dirty="0" smtClean="0"/>
              <a:t>/yr)</a:t>
            </a:r>
            <a:endParaRPr lang="ko-KR" altLang="en-US" sz="1100" dirty="0" smtClean="0"/>
          </a:p>
          <a:p>
            <a:r>
              <a:rPr lang="en-US" altLang="ko-KR" sz="1100" b="1" i="1" dirty="0" err="1" smtClean="0"/>
              <a:t>AL</a:t>
            </a:r>
            <a:r>
              <a:rPr lang="en-US" altLang="ko-KR" sz="1100" b="1" i="1" baseline="-25000" dirty="0" err="1" smtClean="0"/>
              <a:t>i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액상폐기물의 성상</a:t>
            </a:r>
            <a:r>
              <a:rPr lang="en-US" altLang="ko-KR" sz="1100" dirty="0" smtClean="0"/>
              <a:t>(</a:t>
            </a:r>
            <a:r>
              <a:rPr lang="en-US" altLang="ko-KR" sz="1100" i="1" dirty="0" err="1" smtClean="0"/>
              <a:t>i</a:t>
            </a:r>
            <a:r>
              <a:rPr lang="en-US" altLang="ko-KR" sz="1100" dirty="0" smtClean="0"/>
              <a:t>)</a:t>
            </a:r>
            <a:r>
              <a:rPr lang="ko-KR" altLang="en-US" sz="1100" dirty="0" smtClean="0"/>
              <a:t>별 </a:t>
            </a:r>
            <a:r>
              <a:rPr lang="ko-KR" altLang="en-US" sz="1100" dirty="0" err="1" smtClean="0"/>
              <a:t>소각량</a:t>
            </a:r>
            <a:r>
              <a:rPr lang="en-US" altLang="ko-KR" sz="1100" dirty="0" smtClean="0"/>
              <a:t>(</a:t>
            </a:r>
            <a:r>
              <a:rPr lang="en-US" altLang="ko-KR" sz="1100" dirty="0" err="1" smtClean="0"/>
              <a:t>tWaste</a:t>
            </a:r>
            <a:r>
              <a:rPr lang="en-US" altLang="ko-KR" sz="1100" dirty="0" smtClean="0"/>
              <a:t>/yr)</a:t>
            </a:r>
            <a:endParaRPr lang="ko-KR" altLang="en-US" sz="1100" dirty="0" smtClean="0"/>
          </a:p>
          <a:p>
            <a:r>
              <a:rPr lang="en-US" altLang="ko-KR" sz="1100" b="1" i="1" dirty="0" err="1" smtClean="0"/>
              <a:t>CL</a:t>
            </a:r>
            <a:r>
              <a:rPr lang="en-US" altLang="ko-KR" sz="1100" b="1" i="1" baseline="-25000" dirty="0" err="1" smtClean="0"/>
              <a:t>i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폐기물 성상</a:t>
            </a:r>
            <a:r>
              <a:rPr lang="en-US" altLang="ko-KR" sz="1100" dirty="0" smtClean="0"/>
              <a:t>(</a:t>
            </a:r>
            <a:r>
              <a:rPr lang="en-US" altLang="ko-KR" sz="1100" i="1" dirty="0" err="1" smtClean="0"/>
              <a:t>i</a:t>
            </a:r>
            <a:r>
              <a:rPr lang="en-US" altLang="ko-KR" sz="1100" dirty="0" smtClean="0"/>
              <a:t>)</a:t>
            </a:r>
            <a:r>
              <a:rPr lang="ko-KR" altLang="en-US" sz="1100" dirty="0" smtClean="0"/>
              <a:t>별 탄소 함량</a:t>
            </a:r>
            <a:r>
              <a:rPr lang="en-US" altLang="ko-KR" sz="1100" dirty="0" smtClean="0"/>
              <a:t>(</a:t>
            </a:r>
            <a:r>
              <a:rPr lang="en-US" altLang="ko-KR" sz="1100" dirty="0" err="1" smtClean="0"/>
              <a:t>tC</a:t>
            </a:r>
            <a:r>
              <a:rPr lang="en-US" altLang="ko-KR" sz="1100" dirty="0" smtClean="0"/>
              <a:t>/t-Waste)</a:t>
            </a:r>
            <a:endParaRPr lang="ko-KR" altLang="en-US" sz="1100" dirty="0" smtClean="0"/>
          </a:p>
          <a:p>
            <a:r>
              <a:rPr lang="en-US" altLang="ko-KR" sz="1100" b="1" i="1" dirty="0" err="1" smtClean="0"/>
              <a:t>OF</a:t>
            </a:r>
            <a:r>
              <a:rPr lang="en-US" altLang="ko-KR" sz="1100" b="1" i="1" baseline="-25000" dirty="0" err="1" smtClean="0"/>
              <a:t>i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산화계수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소각효율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  <p:sp>
        <p:nvSpPr>
          <p:cNvPr id="49" name="TextBox 48"/>
          <p:cNvSpPr txBox="1"/>
          <p:nvPr/>
        </p:nvSpPr>
        <p:spPr>
          <a:xfrm>
            <a:off x="3451835" y="4725144"/>
            <a:ext cx="396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i="1" dirty="0" smtClean="0"/>
              <a:t>44</a:t>
            </a:r>
          </a:p>
          <a:p>
            <a:pPr algn="ctr"/>
            <a:r>
              <a:rPr lang="en-US" altLang="ko-KR" sz="1100" b="1" i="1" dirty="0" smtClean="0"/>
              <a:t>12</a:t>
            </a:r>
          </a:p>
        </p:txBody>
      </p:sp>
      <p:cxnSp>
        <p:nvCxnSpPr>
          <p:cNvPr id="50" name="직선 연결선 49"/>
          <p:cNvCxnSpPr/>
          <p:nvPr/>
        </p:nvCxnSpPr>
        <p:spPr>
          <a:xfrm rot="10800000" flipH="1">
            <a:off x="3516291" y="4940588"/>
            <a:ext cx="28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499297" y="2752464"/>
            <a:ext cx="396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i="1" dirty="0" smtClean="0"/>
              <a:t>44</a:t>
            </a:r>
          </a:p>
          <a:p>
            <a:pPr algn="ctr"/>
            <a:r>
              <a:rPr lang="en-US" altLang="ko-KR" sz="1100" b="1" i="1" dirty="0" smtClean="0"/>
              <a:t>12</a:t>
            </a:r>
          </a:p>
        </p:txBody>
      </p:sp>
      <p:cxnSp>
        <p:nvCxnSpPr>
          <p:cNvPr id="52" name="직선 연결선 51"/>
          <p:cNvCxnSpPr/>
          <p:nvPr/>
        </p:nvCxnSpPr>
        <p:spPr>
          <a:xfrm rot="10800000" flipH="1">
            <a:off x="4563753" y="2967908"/>
            <a:ext cx="28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34"/>
          <p:cNvSpPr txBox="1">
            <a:spLocks noChangeArrowheads="1"/>
          </p:cNvSpPr>
          <p:nvPr/>
        </p:nvSpPr>
        <p:spPr bwMode="auto">
          <a:xfrm>
            <a:off x="4910537" y="2839576"/>
            <a:ext cx="4053951" cy="26776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r>
              <a:rPr lang="en-US" altLang="ko-KR" sz="1200" b="1" i="1" dirty="0" smtClean="0"/>
              <a:t>CH</a:t>
            </a:r>
            <a:r>
              <a:rPr lang="en-US" altLang="ko-KR" sz="1200" b="1" i="1" baseline="-25000" dirty="0" smtClean="0"/>
              <a:t>4</a:t>
            </a:r>
            <a:r>
              <a:rPr lang="en-US" altLang="ko-KR" sz="1200" b="1" i="1" dirty="0" smtClean="0"/>
              <a:t>Emissions</a:t>
            </a:r>
            <a:r>
              <a:rPr lang="en-US" altLang="ko-KR" sz="1200" b="1" i="1" baseline="-25000" dirty="0" smtClean="0"/>
              <a:t> </a:t>
            </a:r>
            <a:r>
              <a:rPr lang="en-US" altLang="ko-KR" sz="1200" b="1" i="1" dirty="0" smtClean="0"/>
              <a:t> 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= </a:t>
            </a:r>
            <a:r>
              <a:rPr lang="en-US" altLang="ko-KR" sz="1200" b="1" i="1" dirty="0" smtClean="0"/>
              <a:t>IW</a:t>
            </a:r>
            <a:r>
              <a:rPr lang="ko-KR" altLang="en-US" sz="1200" b="1" dirty="0" smtClean="0"/>
              <a:t> 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X  EF X  </a:t>
            </a:r>
            <a:r>
              <a:rPr lang="en-US" sz="1200" b="1" i="1" dirty="0" err="1" smtClean="0"/>
              <a:t>F</a:t>
            </a:r>
            <a:r>
              <a:rPr lang="en-US" sz="1200" b="1" i="1" baseline="-25000" dirty="0" err="1" smtClean="0"/>
              <a:t>eq,j</a:t>
            </a:r>
            <a:r>
              <a:rPr lang="en-US" sz="1200" dirty="0" smtClean="0"/>
              <a:t> 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X 10</a:t>
            </a:r>
            <a:r>
              <a:rPr lang="en-US" altLang="ko-KR" sz="1200" b="1" i="1" baseline="30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-3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r>
              <a:rPr lang="en-US" altLang="ko-KR" sz="1200" b="1" i="1" dirty="0" smtClean="0"/>
              <a:t>N</a:t>
            </a:r>
            <a:r>
              <a:rPr lang="en-US" altLang="ko-KR" sz="1200" b="1" i="1" baseline="-25000" dirty="0" smtClean="0"/>
              <a:t>2</a:t>
            </a:r>
            <a:r>
              <a:rPr lang="en-US" altLang="ko-KR" sz="1200" b="1" i="1" dirty="0" smtClean="0"/>
              <a:t>OEmissions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= </a:t>
            </a:r>
            <a:r>
              <a:rPr lang="en-US" altLang="ko-KR" sz="1200" b="1" i="1" dirty="0" smtClean="0"/>
              <a:t>IW</a:t>
            </a:r>
            <a:r>
              <a:rPr lang="ko-KR" altLang="en-US" sz="1200" b="1" dirty="0" smtClean="0"/>
              <a:t> 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X  EF X  </a:t>
            </a:r>
            <a:r>
              <a:rPr lang="en-US" sz="1200" b="1" i="1" dirty="0" err="1" smtClean="0"/>
              <a:t>F</a:t>
            </a:r>
            <a:r>
              <a:rPr lang="en-US" sz="1200" b="1" i="1" baseline="-25000" dirty="0" err="1" smtClean="0"/>
              <a:t>eq,j</a:t>
            </a:r>
            <a:r>
              <a:rPr lang="en-US" sz="1200" dirty="0" smtClean="0"/>
              <a:t> 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X 10</a:t>
            </a:r>
            <a:r>
              <a:rPr lang="en-US" altLang="ko-KR" sz="1200" b="1" i="1" baseline="30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-3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    </a:t>
            </a: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075362" y="3631664"/>
            <a:ext cx="38171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i="1" dirty="0" smtClean="0"/>
              <a:t>CH</a:t>
            </a:r>
            <a:r>
              <a:rPr lang="en-US" altLang="ko-KR" sz="1100" b="1" i="1" baseline="-25000" dirty="0" smtClean="0"/>
              <a:t>4</a:t>
            </a:r>
            <a:r>
              <a:rPr lang="en-US" altLang="ko-KR" sz="1100" b="1" i="1" dirty="0" smtClean="0"/>
              <a:t>Emissions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폐기물 소각에서의 </a:t>
            </a:r>
            <a:r>
              <a:rPr lang="en-US" altLang="ko-KR" sz="1100" dirty="0" smtClean="0"/>
              <a:t>CH</a:t>
            </a:r>
            <a:r>
              <a:rPr lang="en-US" altLang="ko-KR" sz="1100" baseline="-25000" dirty="0" smtClean="0"/>
              <a:t>4</a:t>
            </a:r>
            <a:r>
              <a:rPr lang="en-US" altLang="ko-KR" sz="1100" dirty="0" smtClean="0"/>
              <a:t> </a:t>
            </a:r>
            <a:r>
              <a:rPr lang="ko-KR" altLang="en-US" sz="1100" dirty="0" smtClean="0"/>
              <a:t>배출량</a:t>
            </a:r>
            <a:r>
              <a:rPr lang="en-US" altLang="ko-KR" sz="1100" dirty="0" smtClean="0"/>
              <a:t>(tCH</a:t>
            </a:r>
            <a:r>
              <a:rPr lang="en-US" altLang="ko-KR" sz="1100" baseline="-25000" dirty="0" smtClean="0"/>
              <a:t>4</a:t>
            </a:r>
            <a:r>
              <a:rPr lang="en-US" altLang="ko-KR" sz="1100" dirty="0" smtClean="0"/>
              <a:t>/yr)</a:t>
            </a:r>
            <a:endParaRPr lang="ko-KR" altLang="en-US" sz="1100" dirty="0" smtClean="0"/>
          </a:p>
          <a:p>
            <a:r>
              <a:rPr lang="en-US" altLang="ko-KR" sz="1100" b="1" i="1" dirty="0" smtClean="0"/>
              <a:t>N</a:t>
            </a:r>
            <a:r>
              <a:rPr lang="en-US" altLang="ko-KR" sz="1100" b="1" i="1" baseline="-25000" dirty="0" smtClean="0"/>
              <a:t>2</a:t>
            </a:r>
            <a:r>
              <a:rPr lang="en-US" altLang="ko-KR" sz="1100" b="1" i="1" dirty="0" smtClean="0"/>
              <a:t>OEmissions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폐기물 소각에서의 </a:t>
            </a:r>
            <a:r>
              <a:rPr lang="en-US" altLang="ko-KR" sz="1100" dirty="0" smtClean="0"/>
              <a:t>N</a:t>
            </a:r>
            <a:r>
              <a:rPr lang="en-US" altLang="ko-KR" sz="1100" baseline="-25000" dirty="0" smtClean="0"/>
              <a:t>2</a:t>
            </a:r>
            <a:r>
              <a:rPr lang="en-US" altLang="ko-KR" sz="1100" dirty="0" smtClean="0"/>
              <a:t>O </a:t>
            </a:r>
            <a:r>
              <a:rPr lang="ko-KR" altLang="en-US" sz="1100" dirty="0" smtClean="0"/>
              <a:t>배출량</a:t>
            </a:r>
            <a:r>
              <a:rPr lang="en-US" altLang="ko-KR" sz="1100" dirty="0" smtClean="0"/>
              <a:t>(tN</a:t>
            </a:r>
            <a:r>
              <a:rPr lang="en-US" altLang="ko-KR" sz="1100" baseline="-25000" dirty="0" smtClean="0"/>
              <a:t>2</a:t>
            </a:r>
            <a:r>
              <a:rPr lang="en-US" altLang="ko-KR" sz="1100" dirty="0" smtClean="0"/>
              <a:t>O/yr)</a:t>
            </a:r>
            <a:endParaRPr lang="ko-KR" altLang="en-US" sz="1100" dirty="0" smtClean="0"/>
          </a:p>
          <a:p>
            <a:r>
              <a:rPr lang="en-US" altLang="ko-KR" sz="1100" b="1" i="1" dirty="0" smtClean="0"/>
              <a:t>IW</a:t>
            </a:r>
            <a:r>
              <a:rPr lang="ko-KR" altLang="en-US" sz="1100" b="1" dirty="0" smtClean="0"/>
              <a:t> </a:t>
            </a:r>
            <a:r>
              <a:rPr lang="en-US" altLang="ko-KR" sz="1100" b="1" dirty="0" smtClean="0"/>
              <a:t>: </a:t>
            </a:r>
            <a:r>
              <a:rPr lang="ko-KR" altLang="en-US" sz="1100" dirty="0" smtClean="0"/>
              <a:t>총 폐기물 </a:t>
            </a:r>
            <a:r>
              <a:rPr lang="ko-KR" altLang="en-US" sz="1100" dirty="0" err="1" smtClean="0"/>
              <a:t>소각량</a:t>
            </a:r>
            <a:r>
              <a:rPr lang="en-US" altLang="ko-KR" sz="1100" dirty="0" smtClean="0"/>
              <a:t>(t/yr)</a:t>
            </a:r>
            <a:endParaRPr lang="ko-KR" altLang="en-US" sz="1100" dirty="0" smtClean="0"/>
          </a:p>
          <a:p>
            <a:r>
              <a:rPr lang="en-US" altLang="ko-KR" sz="1100" b="1" i="1" dirty="0" smtClean="0"/>
              <a:t>EF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배출계수</a:t>
            </a:r>
            <a:r>
              <a:rPr lang="en-US" altLang="ko-KR" sz="1100" dirty="0" smtClean="0"/>
              <a:t>(kgCH</a:t>
            </a:r>
            <a:r>
              <a:rPr lang="en-US" altLang="ko-KR" sz="1100" baseline="-25000" dirty="0" smtClean="0"/>
              <a:t>4</a:t>
            </a:r>
            <a:r>
              <a:rPr lang="en-US" altLang="ko-KR" sz="1100" dirty="0" smtClean="0"/>
              <a:t>,/t-waste, gN</a:t>
            </a:r>
            <a:r>
              <a:rPr lang="en-US" altLang="ko-KR" sz="1100" baseline="-25000" dirty="0" smtClean="0"/>
              <a:t>2</a:t>
            </a:r>
            <a:r>
              <a:rPr lang="en-US" altLang="ko-KR" sz="1100" dirty="0" smtClean="0"/>
              <a:t>O/t-waste)</a:t>
            </a:r>
          </a:p>
          <a:p>
            <a:r>
              <a:rPr lang="en-US" altLang="ko-KR" sz="1100" b="1" i="1" dirty="0" err="1" smtClean="0"/>
              <a:t>F</a:t>
            </a:r>
            <a:r>
              <a:rPr lang="en-US" altLang="ko-KR" sz="1100" b="1" i="1" baseline="-25000" dirty="0" err="1" smtClean="0"/>
              <a:t>eq,j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온실가스</a:t>
            </a:r>
            <a:r>
              <a:rPr lang="en-US" altLang="ko-KR" sz="1100" dirty="0" smtClean="0"/>
              <a:t>(j)</a:t>
            </a:r>
            <a:r>
              <a:rPr lang="ko-KR" altLang="en-US" sz="1100" dirty="0" smtClean="0"/>
              <a:t>의 </a:t>
            </a:r>
            <a:r>
              <a:rPr lang="en-US" altLang="ko-KR" sz="1100" dirty="0" smtClean="0"/>
              <a:t>CO</a:t>
            </a:r>
            <a:r>
              <a:rPr lang="en-US" altLang="ko-KR" sz="1100" baseline="-25000" dirty="0" smtClean="0"/>
              <a:t>2</a:t>
            </a:r>
            <a:r>
              <a:rPr lang="ko-KR" altLang="en-US" sz="1100" dirty="0" smtClean="0"/>
              <a:t> 등가계수 </a:t>
            </a:r>
            <a:r>
              <a:rPr lang="en-US" altLang="ko-KR" sz="1100" dirty="0" smtClean="0"/>
              <a:t>(CH</a:t>
            </a:r>
            <a:r>
              <a:rPr lang="en-US" altLang="ko-KR" sz="1100" baseline="-25000" dirty="0" smtClean="0"/>
              <a:t>4</a:t>
            </a:r>
            <a:r>
              <a:rPr lang="en-US" altLang="ko-KR" sz="1100" dirty="0" smtClean="0"/>
              <a:t>=21, N</a:t>
            </a:r>
            <a:r>
              <a:rPr lang="en-US" altLang="ko-KR" sz="1100" baseline="-25000" dirty="0" smtClean="0"/>
              <a:t>2</a:t>
            </a:r>
            <a:r>
              <a:rPr lang="en-US" altLang="ko-KR" sz="1100" dirty="0" smtClean="0"/>
              <a:t>O=310)</a:t>
            </a:r>
            <a:endParaRPr lang="ko-KR" altLang="en-US" sz="1100" dirty="0" smtClean="0"/>
          </a:p>
          <a:p>
            <a:endParaRPr lang="ko-KR" altLang="en-US" sz="1100" dirty="0"/>
          </a:p>
        </p:txBody>
      </p:sp>
      <p:sp>
        <p:nvSpPr>
          <p:cNvPr id="55" name="Text Box 34"/>
          <p:cNvSpPr txBox="1">
            <a:spLocks noChangeArrowheads="1"/>
          </p:cNvSpPr>
          <p:nvPr/>
        </p:nvSpPr>
        <p:spPr bwMode="auto">
          <a:xfrm>
            <a:off x="4911231" y="2516342"/>
            <a:ext cx="4989361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l"/>
            </a:pPr>
            <a:r>
              <a:rPr lang="en-US" altLang="ko-KR" sz="1200" b="1" dirty="0" smtClean="0"/>
              <a:t>CH4, N2O </a:t>
            </a:r>
            <a:r>
              <a:rPr lang="ko-KR" altLang="en-US" sz="1200" b="1" dirty="0" err="1" smtClean="0"/>
              <a:t>산정식</a:t>
            </a:r>
            <a:endParaRPr lang="en-US" altLang="ko-KR" sz="1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Ⅴ. </a:t>
            </a:r>
            <a:r>
              <a:rPr lang="ko-KR" altLang="en-US" dirty="0" smtClean="0"/>
              <a:t>실습과제</a:t>
            </a:r>
            <a:r>
              <a:rPr lang="en-US" altLang="ko-KR" dirty="0" smtClean="0"/>
              <a:t>(4)</a:t>
            </a:r>
            <a:endParaRPr lang="ko-KR" altLang="en-US" dirty="0"/>
          </a:p>
        </p:txBody>
      </p:sp>
      <p:sp>
        <p:nvSpPr>
          <p:cNvPr id="23" name="슬라이드 번호 개체 틀 4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직사각형 221"/>
          <p:cNvSpPr>
            <a:spLocks noChangeArrowheads="1"/>
          </p:cNvSpPr>
          <p:nvPr/>
        </p:nvSpPr>
        <p:spPr bwMode="auto">
          <a:xfrm>
            <a:off x="389136" y="1465039"/>
            <a:ext cx="20002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588" algn="ctr" latinLnBrk="0">
              <a:defRPr/>
            </a:pPr>
            <a:r>
              <a:rPr lang="ko-KR" altLang="en-US" sz="1400" b="1" kern="0" smtClean="0">
                <a:solidFill>
                  <a:srgbClr val="FFFFFF"/>
                </a:solidFill>
              </a:rPr>
              <a:t>실습과제</a:t>
            </a:r>
            <a:endParaRPr lang="ko-KR" altLang="en-US" sz="1400" b="1" kern="0">
              <a:solidFill>
                <a:srgbClr val="FFFFFF"/>
              </a:solidFill>
            </a:endParaRPr>
          </a:p>
        </p:txBody>
      </p:sp>
      <p:sp>
        <p:nvSpPr>
          <p:cNvPr id="33" name="직사각형 14"/>
          <p:cNvSpPr/>
          <p:nvPr/>
        </p:nvSpPr>
        <p:spPr>
          <a:xfrm>
            <a:off x="314350" y="908720"/>
            <a:ext cx="8506122" cy="55446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산화계수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200" dirty="0" smtClean="0">
                <a:solidFill>
                  <a:srgbClr val="000000"/>
                </a:solidFill>
                <a:latin typeface="+mn-ea"/>
              </a:rPr>
              <a:t>: IPCC </a:t>
            </a:r>
            <a:r>
              <a:rPr lang="ko-KR" altLang="en-US" sz="1200" dirty="0" smtClean="0">
                <a:solidFill>
                  <a:srgbClr val="000000"/>
                </a:solidFill>
                <a:latin typeface="+mn-ea"/>
              </a:rPr>
              <a:t>가이드라인 기본값인 </a:t>
            </a:r>
            <a:r>
              <a:rPr lang="en-US" altLang="ko-KR" sz="1200" dirty="0" smtClean="0">
                <a:solidFill>
                  <a:srgbClr val="000000"/>
                </a:solidFill>
                <a:latin typeface="+mn-ea"/>
              </a:rPr>
              <a:t>1.0</a:t>
            </a:r>
            <a:r>
              <a:rPr lang="ko-KR" altLang="en-US" sz="1200" dirty="0" smtClean="0">
                <a:solidFill>
                  <a:srgbClr val="000000"/>
                </a:solidFill>
                <a:latin typeface="+mn-ea"/>
              </a:rPr>
              <a:t>을 적용</a:t>
            </a:r>
            <a:endParaRPr lang="en-US" altLang="ko-KR" sz="1200" dirty="0" smtClean="0">
              <a:solidFill>
                <a:srgbClr val="000000"/>
              </a:solidFill>
              <a:latin typeface="+mn-ea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1200" dirty="0" smtClean="0">
              <a:solidFill>
                <a:srgbClr val="000000"/>
              </a:solidFill>
              <a:latin typeface="+mn-ea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폐기물 소각분야 기본 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CO</a:t>
            </a:r>
            <a:r>
              <a:rPr lang="en-US" altLang="ko-KR" sz="1200" b="1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배출계수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(dm, CF, FCF)</a:t>
            </a:r>
            <a:b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</a:br>
            <a:endParaRPr lang="en-US" altLang="ko-KR" sz="1200" dirty="0" smtClean="0">
              <a:solidFill>
                <a:srgbClr val="000000"/>
              </a:solidFill>
              <a:latin typeface="+mn-ea"/>
            </a:endParaRPr>
          </a:p>
        </p:txBody>
      </p:sp>
      <p:graphicFrame>
        <p:nvGraphicFramePr>
          <p:cNvPr id="34" name="Group 255"/>
          <p:cNvGraphicFramePr>
            <a:graphicFrameLocks noGrp="1"/>
          </p:cNvGraphicFramePr>
          <p:nvPr/>
        </p:nvGraphicFramePr>
        <p:xfrm>
          <a:off x="539552" y="1916832"/>
          <a:ext cx="6761338" cy="948702"/>
        </p:xfrm>
        <a:graphic>
          <a:graphicData uri="http://schemas.openxmlformats.org/drawingml/2006/table">
            <a:tbl>
              <a:tblPr/>
              <a:tblGrid>
                <a:gridCol w="1820360"/>
                <a:gridCol w="520103"/>
                <a:gridCol w="520103"/>
                <a:gridCol w="520103"/>
                <a:gridCol w="1820360"/>
                <a:gridCol w="520103"/>
                <a:gridCol w="520103"/>
                <a:gridCol w="520103"/>
              </a:tblGrid>
              <a:tr h="306711">
                <a:tc gridSpan="4"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</a:rPr>
                        <a:t>생활폐기물</a:t>
                      </a:r>
                    </a:p>
                  </a:txBody>
                  <a:tcPr marL="54000" marR="54000" marT="46800" marB="4680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</a:rPr>
                        <a:t>사업장 폐기물</a:t>
                      </a:r>
                    </a:p>
                  </a:txBody>
                  <a:tcPr marL="54000" marR="54000" marT="46800" marB="4680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endParaRPr kumimoji="1" lang="ko-KR" alt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4000" marR="54000" marT="46800" marB="468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6711">
                <a:tc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</a:rPr>
                        <a:t>폐기물 성상</a:t>
                      </a:r>
                    </a:p>
                  </a:txBody>
                  <a:tcPr marL="54000" marR="54000" marT="46800" marB="46800" anchor="ctr" horzOverflow="overflow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en-US" alt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dm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en-US" alt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CF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en-US" alt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FCF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폐기물 성상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en-US" alt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dm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en-US" alt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CF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5675" rtl="0" eaLnBrk="1" fontAlgn="ctr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638CAD"/>
                        </a:buClr>
                        <a:buSzPct val="65000"/>
                        <a:buFontTx/>
                        <a:buNone/>
                        <a:tabLst/>
                      </a:pPr>
                      <a:r>
                        <a:rPr kumimoji="1" lang="en-US" alt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FCF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59B"/>
                    </a:solidFill>
                  </a:tcPr>
                </a:tc>
              </a:tr>
              <a:tr h="3226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종이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판지</a:t>
                      </a:r>
                    </a:p>
                  </a:txBody>
                  <a:tcPr marT="0" marB="0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0.9</a:t>
                      </a:r>
                    </a:p>
                  </a:txBody>
                  <a:tcPr marT="0" marB="0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0.46</a:t>
                      </a:r>
                    </a:p>
                  </a:txBody>
                  <a:tcPr marT="0" marB="0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0.01</a:t>
                      </a:r>
                    </a:p>
                  </a:txBody>
                  <a:tcPr marT="0" marB="0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제지</a:t>
                      </a:r>
                    </a:p>
                  </a:txBody>
                  <a:tcPr marT="0" marB="0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0.9</a:t>
                      </a:r>
                    </a:p>
                  </a:txBody>
                  <a:tcPr marT="0" marB="0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0.41</a:t>
                      </a:r>
                    </a:p>
                  </a:txBody>
                  <a:tcPr marT="0" marB="0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0.01</a:t>
                      </a:r>
                    </a:p>
                  </a:txBody>
                  <a:tcPr marT="0" marB="0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" name="Text Box 34"/>
          <p:cNvSpPr txBox="1">
            <a:spLocks noChangeArrowheads="1"/>
          </p:cNvSpPr>
          <p:nvPr/>
        </p:nvSpPr>
        <p:spPr bwMode="auto">
          <a:xfrm>
            <a:off x="322833" y="3140968"/>
            <a:ext cx="3241055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200" b="1" dirty="0" smtClean="0"/>
              <a:t>폐기물 소각분야 기본 </a:t>
            </a:r>
            <a:r>
              <a:rPr lang="en-US" altLang="ko-KR" sz="1200" b="1" dirty="0" smtClean="0"/>
              <a:t>CH</a:t>
            </a:r>
            <a:r>
              <a:rPr lang="en-US" altLang="ko-KR" sz="1200" b="1" baseline="-25000" dirty="0" smtClean="0"/>
              <a:t>4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배출계수</a:t>
            </a:r>
            <a:endParaRPr lang="en-US" altLang="ko-KR" sz="1200" b="1" dirty="0" smtClean="0"/>
          </a:p>
        </p:txBody>
      </p:sp>
      <p:graphicFrame>
        <p:nvGraphicFramePr>
          <p:cNvPr id="37" name="표 36"/>
          <p:cNvGraphicFramePr>
            <a:graphicFrameLocks noGrp="1"/>
          </p:cNvGraphicFramePr>
          <p:nvPr/>
        </p:nvGraphicFramePr>
        <p:xfrm>
          <a:off x="467543" y="3501008"/>
          <a:ext cx="3814115" cy="1835069"/>
        </p:xfrm>
        <a:graphic>
          <a:graphicData uri="http://schemas.openxmlformats.org/drawingml/2006/table">
            <a:tbl>
              <a:tblPr/>
              <a:tblGrid>
                <a:gridCol w="1040212"/>
                <a:gridCol w="520107"/>
                <a:gridCol w="2253796"/>
              </a:tblGrid>
              <a:tr h="36161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소각 기술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CH</a:t>
                      </a:r>
                      <a:r>
                        <a:rPr lang="en-US" sz="1050" b="1" i="0" u="none" strike="noStrike" baseline="-25000" dirty="0">
                          <a:solidFill>
                            <a:schemeClr val="bg1"/>
                          </a:solidFill>
                          <a:latin typeface="맑은 고딕"/>
                        </a:rPr>
                        <a:t>4</a:t>
                      </a:r>
                      <a:r>
                        <a:rPr lang="en-US" sz="105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 </a:t>
                      </a:r>
                      <a:r>
                        <a:rPr lang="ko-KR" altLang="en-US" sz="105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배출계수 </a:t>
                      </a:r>
                      <a:r>
                        <a:rPr lang="en-US" altLang="ko-KR" sz="105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(</a:t>
                      </a:r>
                      <a:r>
                        <a:rPr lang="en-US" sz="105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kgCH</a:t>
                      </a:r>
                      <a:r>
                        <a:rPr lang="en-US" sz="1050" b="1" i="0" u="none" strike="noStrike" baseline="-25000" dirty="0">
                          <a:solidFill>
                            <a:schemeClr val="bg1"/>
                          </a:solidFill>
                          <a:latin typeface="맑은 고딕"/>
                        </a:rPr>
                        <a:t>4</a:t>
                      </a:r>
                      <a:r>
                        <a:rPr lang="en-US" sz="105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/</a:t>
                      </a:r>
                      <a:r>
                        <a:rPr lang="en-US" sz="1050" b="1" i="0" u="none" strike="noStrike" dirty="0" err="1">
                          <a:solidFill>
                            <a:schemeClr val="bg1"/>
                          </a:solidFill>
                          <a:latin typeface="맑은 고딕"/>
                        </a:rPr>
                        <a:t>tWaste</a:t>
                      </a:r>
                      <a:r>
                        <a:rPr lang="en-US" sz="105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4557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연속식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고정상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0.0002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5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유동상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57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준연속식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고정상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5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유동상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0.188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57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회분식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배치형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고정상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5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유동상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0.237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8" name="표 37"/>
          <p:cNvGraphicFramePr>
            <a:graphicFrameLocks noGrp="1"/>
          </p:cNvGraphicFramePr>
          <p:nvPr/>
        </p:nvGraphicFramePr>
        <p:xfrm>
          <a:off x="4500927" y="3501008"/>
          <a:ext cx="4247537" cy="1835069"/>
        </p:xfrm>
        <a:graphic>
          <a:graphicData uri="http://schemas.openxmlformats.org/drawingml/2006/table">
            <a:tbl>
              <a:tblPr/>
              <a:tblGrid>
                <a:gridCol w="1799520"/>
                <a:gridCol w="2448017"/>
              </a:tblGrid>
              <a:tr h="3616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폐기물 형태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N</a:t>
                      </a:r>
                      <a:r>
                        <a:rPr lang="en-US" sz="1050" b="1" i="0" u="none" strike="noStrike" baseline="-25000" dirty="0">
                          <a:solidFill>
                            <a:schemeClr val="bg1"/>
                          </a:solidFill>
                          <a:latin typeface="맑은 고딕"/>
                        </a:rPr>
                        <a:t>2</a:t>
                      </a:r>
                      <a:r>
                        <a:rPr lang="en-US" sz="105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O </a:t>
                      </a:r>
                      <a:r>
                        <a:rPr lang="ko-KR" altLang="en-US" sz="105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배출계수</a:t>
                      </a:r>
                      <a:r>
                        <a:rPr lang="en-US" altLang="ko-KR" sz="105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(</a:t>
                      </a:r>
                      <a:r>
                        <a:rPr lang="en-US" sz="105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gN</a:t>
                      </a:r>
                      <a:r>
                        <a:rPr lang="en-US" sz="1050" b="1" i="0" u="none" strike="noStrike" baseline="-25000" dirty="0">
                          <a:solidFill>
                            <a:schemeClr val="bg1"/>
                          </a:solidFill>
                          <a:latin typeface="맑은 고딕"/>
                        </a:rPr>
                        <a:t>2</a:t>
                      </a:r>
                      <a:r>
                        <a:rPr lang="en-US" sz="105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O/</a:t>
                      </a:r>
                      <a:r>
                        <a:rPr lang="en-US" sz="1050" b="1" i="0" u="none" strike="noStrike" dirty="0" err="1">
                          <a:solidFill>
                            <a:schemeClr val="bg1"/>
                          </a:solidFill>
                          <a:latin typeface="맑은 고딕"/>
                        </a:rPr>
                        <a:t>tWaste</a:t>
                      </a:r>
                      <a:r>
                        <a:rPr lang="en-US" sz="105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455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생활폐기물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39.8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5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사업장폐기물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슬러지</a:t>
                      </a:r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 제외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113.19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5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사업장폐기물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슬러지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408.41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5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건설폐기물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109.57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5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지정폐기물</a:t>
                      </a:r>
                      <a:r>
                        <a:rPr lang="en-US" altLang="ko-KR" sz="105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05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슬러지 제외</a:t>
                      </a:r>
                      <a:r>
                        <a:rPr lang="en-US" altLang="ko-KR" sz="105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83.52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5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지정폐기물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05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슬러지</a:t>
                      </a:r>
                      <a:r>
                        <a:rPr lang="en-US" altLang="ko-KR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408.41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9" name="Text Box 34"/>
          <p:cNvSpPr txBox="1">
            <a:spLocks noChangeArrowheads="1"/>
          </p:cNvSpPr>
          <p:nvPr/>
        </p:nvSpPr>
        <p:spPr bwMode="auto">
          <a:xfrm>
            <a:off x="4355976" y="3140968"/>
            <a:ext cx="446375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r>
              <a:rPr lang="ko-KR" altLang="en-US" sz="1200" b="1" dirty="0" smtClean="0"/>
              <a:t>폐기물 소각분야 기본 </a:t>
            </a:r>
            <a:r>
              <a:rPr lang="en-US" altLang="ko-KR" sz="1200" b="1" dirty="0" smtClean="0"/>
              <a:t>N</a:t>
            </a:r>
            <a:r>
              <a:rPr lang="en-US" altLang="ko-KR" sz="1200" b="1" baseline="-25000" dirty="0" smtClean="0"/>
              <a:t>2</a:t>
            </a:r>
            <a:r>
              <a:rPr lang="en-US" altLang="ko-KR" sz="1200" b="1" dirty="0" smtClean="0"/>
              <a:t>O </a:t>
            </a:r>
            <a:r>
              <a:rPr lang="ko-KR" altLang="en-US" sz="1200" b="1" dirty="0" smtClean="0"/>
              <a:t>배출계수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Ⅴ. </a:t>
            </a:r>
            <a:r>
              <a:rPr lang="ko-KR" altLang="en-US" dirty="0" smtClean="0"/>
              <a:t>실습과제</a:t>
            </a:r>
            <a:r>
              <a:rPr lang="en-US" altLang="ko-KR" dirty="0" smtClean="0"/>
              <a:t>(4)</a:t>
            </a:r>
            <a:endParaRPr lang="ko-KR" altLang="en-US" dirty="0"/>
          </a:p>
        </p:txBody>
      </p:sp>
      <p:sp>
        <p:nvSpPr>
          <p:cNvPr id="23" name="슬라이드 번호 개체 틀 4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utoShape 15"/>
          <p:cNvSpPr>
            <a:spLocks noChangeArrowheads="1"/>
          </p:cNvSpPr>
          <p:nvPr/>
        </p:nvSpPr>
        <p:spPr bwMode="auto">
          <a:xfrm>
            <a:off x="317698" y="980728"/>
            <a:ext cx="2166938" cy="1368000"/>
          </a:xfrm>
          <a:prstGeom prst="roundRect">
            <a:avLst>
              <a:gd name="adj" fmla="val 6667"/>
            </a:avLst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184150" indent="-184150" latinLnBrk="0">
              <a:defRPr/>
            </a:pPr>
            <a:endParaRPr lang="ko-KR" altLang="en-US" sz="1200" b="1" kern="0">
              <a:solidFill>
                <a:sysClr val="window" lastClr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Rectangle 17"/>
          <p:cNvSpPr>
            <a:spLocks noChangeArrowheads="1"/>
          </p:cNvSpPr>
          <p:nvPr/>
        </p:nvSpPr>
        <p:spPr bwMode="auto">
          <a:xfrm>
            <a:off x="2565597" y="991614"/>
            <a:ext cx="6327577" cy="1368000"/>
          </a:xfrm>
          <a:prstGeom prst="rect">
            <a:avLst/>
          </a:prstGeom>
          <a:solidFill>
            <a:srgbClr val="EAEAEA"/>
          </a:solidFill>
          <a:ln w="3175" algn="ctr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lIns="252000" anchor="ctr"/>
          <a:lstStyle/>
          <a:p>
            <a:pPr algn="ctr">
              <a:defRPr/>
            </a:pPr>
            <a:endParaRPr lang="ko-KR" altLang="ko-KR" b="1" kern="0">
              <a:solidFill>
                <a:sysClr val="windowText" lastClr="000000"/>
              </a:solidFill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5" name="Group 20"/>
          <p:cNvGrpSpPr>
            <a:grpSpLocks/>
          </p:cNvGrpSpPr>
          <p:nvPr/>
        </p:nvGrpSpPr>
        <p:grpSpPr bwMode="auto">
          <a:xfrm rot="-5400000">
            <a:off x="2494160" y="1052290"/>
            <a:ext cx="104775" cy="393700"/>
            <a:chOff x="919" y="4440"/>
            <a:chExt cx="66" cy="248"/>
          </a:xfrm>
        </p:grpSpPr>
        <p:grpSp>
          <p:nvGrpSpPr>
            <p:cNvPr id="6" name="Group 21"/>
            <p:cNvGrpSpPr>
              <a:grpSpLocks/>
            </p:cNvGrpSpPr>
            <p:nvPr/>
          </p:nvGrpSpPr>
          <p:grpSpPr bwMode="auto">
            <a:xfrm>
              <a:off x="919" y="4440"/>
              <a:ext cx="66" cy="66"/>
              <a:chOff x="250" y="352"/>
              <a:chExt cx="136" cy="136"/>
            </a:xfrm>
          </p:grpSpPr>
          <p:sp>
            <p:nvSpPr>
              <p:cNvPr id="11" name="Oval 22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Oval 23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7" name="Group 24"/>
            <p:cNvGrpSpPr>
              <a:grpSpLocks/>
            </p:cNvGrpSpPr>
            <p:nvPr/>
          </p:nvGrpSpPr>
          <p:grpSpPr bwMode="auto">
            <a:xfrm>
              <a:off x="919" y="4622"/>
              <a:ext cx="66" cy="66"/>
              <a:chOff x="250" y="352"/>
              <a:chExt cx="136" cy="136"/>
            </a:xfrm>
          </p:grpSpPr>
          <p:sp>
            <p:nvSpPr>
              <p:cNvPr id="9" name="Oval 25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" name="Oval 26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8" name="AutoShape 27"/>
            <p:cNvSpPr>
              <a:spLocks noChangeArrowheads="1"/>
            </p:cNvSpPr>
            <p:nvPr/>
          </p:nvSpPr>
          <p:spPr bwMode="auto">
            <a:xfrm rot="5400000">
              <a:off x="849" y="4547"/>
              <a:ext cx="208" cy="3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12700" algn="ctr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wrap="none" lIns="90000" tIns="46800" rIns="10800" bIns="46800" anchor="ctr"/>
            <a:lstStyle/>
            <a:p>
              <a:pPr latinLnBrk="0">
                <a:defRPr/>
              </a:pPr>
              <a:endParaRPr lang="ko-KR" altLang="en-US" b="1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3" name="Group 28"/>
          <p:cNvGrpSpPr>
            <a:grpSpLocks/>
          </p:cNvGrpSpPr>
          <p:nvPr/>
        </p:nvGrpSpPr>
        <p:grpSpPr bwMode="auto">
          <a:xfrm rot="-5400000">
            <a:off x="2494160" y="1853978"/>
            <a:ext cx="104775" cy="393700"/>
            <a:chOff x="919" y="4440"/>
            <a:chExt cx="66" cy="248"/>
          </a:xfrm>
        </p:grpSpPr>
        <p:grpSp>
          <p:nvGrpSpPr>
            <p:cNvPr id="14" name="Group 29"/>
            <p:cNvGrpSpPr>
              <a:grpSpLocks/>
            </p:cNvGrpSpPr>
            <p:nvPr/>
          </p:nvGrpSpPr>
          <p:grpSpPr bwMode="auto">
            <a:xfrm>
              <a:off x="919" y="4440"/>
              <a:ext cx="66" cy="66"/>
              <a:chOff x="250" y="352"/>
              <a:chExt cx="136" cy="136"/>
            </a:xfrm>
          </p:grpSpPr>
          <p:sp>
            <p:nvSpPr>
              <p:cNvPr id="19" name="Oval 30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" name="Oval 31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5" name="Group 32"/>
            <p:cNvGrpSpPr>
              <a:grpSpLocks/>
            </p:cNvGrpSpPr>
            <p:nvPr/>
          </p:nvGrpSpPr>
          <p:grpSpPr bwMode="auto">
            <a:xfrm>
              <a:off x="919" y="4622"/>
              <a:ext cx="66" cy="66"/>
              <a:chOff x="250" y="352"/>
              <a:chExt cx="136" cy="136"/>
            </a:xfrm>
          </p:grpSpPr>
          <p:sp>
            <p:nvSpPr>
              <p:cNvPr id="17" name="Oval 33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" name="Oval 34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16" name="AutoShape 35"/>
            <p:cNvSpPr>
              <a:spLocks noChangeArrowheads="1"/>
            </p:cNvSpPr>
            <p:nvPr/>
          </p:nvSpPr>
          <p:spPr bwMode="auto">
            <a:xfrm rot="5400000">
              <a:off x="849" y="4547"/>
              <a:ext cx="208" cy="3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12700" algn="ctr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wrap="none" lIns="90000" tIns="46800" rIns="10800" bIns="46800" anchor="ctr"/>
            <a:lstStyle/>
            <a:p>
              <a:pPr latinLnBrk="0">
                <a:defRPr/>
              </a:pPr>
              <a:endParaRPr lang="ko-KR" altLang="en-US" b="1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1" name="TextBox 220"/>
          <p:cNvSpPr txBox="1">
            <a:spLocks noChangeArrowheads="1"/>
          </p:cNvSpPr>
          <p:nvPr/>
        </p:nvSpPr>
        <p:spPr bwMode="auto">
          <a:xfrm>
            <a:off x="2818011" y="980728"/>
            <a:ext cx="614647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52425" indent="-342900" defTabSz="955675" latinLnBrk="0">
              <a:lnSpc>
                <a:spcPct val="150000"/>
              </a:lnSpc>
              <a:spcBef>
                <a:spcPts val="500"/>
              </a:spcBef>
              <a:buClr>
                <a:srgbClr val="597DB7"/>
              </a:buClr>
            </a:pPr>
            <a:r>
              <a:rPr lang="en-US" altLang="ko-KR" sz="1400" b="1" dirty="0" smtClean="0">
                <a:solidFill>
                  <a:prstClr val="black"/>
                </a:solidFill>
              </a:rPr>
              <a:t>4.   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대학페이퍼는 종이를 생산하는 사업장으로 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2011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년 </a:t>
            </a:r>
            <a:r>
              <a:rPr lang="ko-KR" altLang="en-US" sz="1400" b="1" dirty="0" err="1" smtClean="0">
                <a:solidFill>
                  <a:prstClr val="black"/>
                </a:solidFill>
              </a:rPr>
              <a:t>폐종이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 및 판자 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100ton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을 소각하여 처리하고 있다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. 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폐기물 소각로는 연속투입 방식의 고정상 </a:t>
            </a:r>
            <a:r>
              <a:rPr lang="ko-KR" altLang="en-US" sz="1400" b="1" dirty="0" err="1" smtClean="0">
                <a:solidFill>
                  <a:prstClr val="black"/>
                </a:solidFill>
              </a:rPr>
              <a:t>연소로로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 구성이 되어 있다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. 2011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년의 </a:t>
            </a:r>
            <a:r>
              <a:rPr lang="ko-KR" altLang="en-US" sz="1400" b="1" spc="-150" dirty="0" smtClean="0">
                <a:solidFill>
                  <a:prstClr val="black"/>
                </a:solidFill>
              </a:rPr>
              <a:t>온실가스 배출량을 구하여라</a:t>
            </a:r>
            <a:r>
              <a:rPr lang="en-US" altLang="ko-KR" sz="1400" b="1" spc="-150" dirty="0" smtClean="0">
                <a:solidFill>
                  <a:prstClr val="black"/>
                </a:solidFill>
              </a:rPr>
              <a:t>.</a:t>
            </a:r>
            <a:r>
              <a:rPr lang="ko-KR" altLang="en-US" sz="1400" b="1" spc="-150" dirty="0" smtClean="0">
                <a:solidFill>
                  <a:prstClr val="black"/>
                </a:solidFill>
              </a:rPr>
              <a:t> </a:t>
            </a:r>
            <a:endParaRPr lang="en-US" altLang="ko-KR" sz="1400" b="1" spc="-150" dirty="0" smtClean="0">
              <a:solidFill>
                <a:prstClr val="black"/>
              </a:solidFill>
            </a:endParaRPr>
          </a:p>
        </p:txBody>
      </p:sp>
      <p:sp>
        <p:nvSpPr>
          <p:cNvPr id="22" name="직사각형 221"/>
          <p:cNvSpPr>
            <a:spLocks noChangeArrowheads="1"/>
          </p:cNvSpPr>
          <p:nvPr/>
        </p:nvSpPr>
        <p:spPr bwMode="auto">
          <a:xfrm>
            <a:off x="389136" y="1465039"/>
            <a:ext cx="20002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588" algn="ctr" latinLnBrk="0">
              <a:defRPr/>
            </a:pPr>
            <a:r>
              <a:rPr lang="ko-KR" altLang="en-US" sz="1400" b="1" kern="0" smtClean="0">
                <a:solidFill>
                  <a:srgbClr val="FFFFFF"/>
                </a:solidFill>
              </a:rPr>
              <a:t>실습과제</a:t>
            </a:r>
            <a:endParaRPr lang="ko-KR" altLang="en-US" sz="1400" b="1" kern="0">
              <a:solidFill>
                <a:srgbClr val="FFFFFF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 bwMode="auto">
          <a:xfrm>
            <a:off x="380999" y="2551652"/>
            <a:ext cx="8512175" cy="3901536"/>
          </a:xfrm>
          <a:prstGeom prst="roundRect">
            <a:avLst>
              <a:gd name="adj" fmla="val 1491"/>
            </a:avLst>
          </a:prstGeom>
          <a:solidFill>
            <a:srgbClr val="FFFFFF"/>
          </a:solidFill>
          <a:ln w="28575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0" marR="0" lvl="0" indent="0" algn="ctr" defTabSz="7620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50000"/>
              <a:buFontTx/>
              <a:buNone/>
              <a:tabLst>
                <a:tab pos="1733550" algn="l"/>
                <a:tab pos="2498725" algn="l"/>
              </a:tabLst>
              <a:defRPr/>
            </a:pPr>
            <a:endParaRPr kumimoji="0" lang="ko-KR" altLang="en-US" sz="1400" b="1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5" name="Picture 7" descr="바닥"/>
          <p:cNvPicPr>
            <a:picLocks noChangeAspect="1" noChangeArrowheads="1"/>
          </p:cNvPicPr>
          <p:nvPr/>
        </p:nvPicPr>
        <p:blipFill>
          <a:blip r:embed="rId3" cstate="print"/>
          <a:srcRect l="13142" r="13142"/>
          <a:stretch>
            <a:fillRect/>
          </a:stretch>
        </p:blipFill>
        <p:spPr bwMode="auto">
          <a:xfrm>
            <a:off x="384359" y="5118229"/>
            <a:ext cx="8508121" cy="1335107"/>
          </a:xfrm>
          <a:prstGeom prst="rect">
            <a:avLst/>
          </a:prstGeom>
          <a:noFill/>
        </p:spPr>
      </p:pic>
      <p:grpSp>
        <p:nvGrpSpPr>
          <p:cNvPr id="26" name="그룹 6"/>
          <p:cNvGrpSpPr>
            <a:grpSpLocks/>
          </p:cNvGrpSpPr>
          <p:nvPr/>
        </p:nvGrpSpPr>
        <p:grpSpPr bwMode="auto">
          <a:xfrm>
            <a:off x="362842" y="2623090"/>
            <a:ext cx="8529638" cy="439737"/>
            <a:chOff x="254000" y="1000108"/>
            <a:chExt cx="8529782" cy="440534"/>
          </a:xfrm>
        </p:grpSpPr>
        <p:sp>
          <p:nvSpPr>
            <p:cNvPr id="28" name="모서리가 둥근 직사각형 27"/>
            <p:cNvSpPr/>
            <p:nvPr/>
          </p:nvSpPr>
          <p:spPr>
            <a:xfrm>
              <a:off x="254000" y="1071674"/>
              <a:ext cx="8529782" cy="300582"/>
            </a:xfrm>
            <a:prstGeom prst="roundRect">
              <a:avLst>
                <a:gd name="adj" fmla="val 0"/>
              </a:avLst>
            </a:prstGeom>
            <a:gradFill>
              <a:gsLst>
                <a:gs pos="0">
                  <a:srgbClr val="374C89"/>
                </a:gs>
                <a:gs pos="60000">
                  <a:srgbClr val="37527D"/>
                </a:gs>
                <a:gs pos="91000">
                  <a:sysClr val="window" lastClr="FFFFFF"/>
                </a:gs>
              </a:gsLst>
              <a:lin ang="0" scaled="0"/>
            </a:gradFill>
            <a:ln w="19050" cap="flat" cmpd="sng" algn="ctr">
              <a:noFill/>
              <a:prstDash val="solid"/>
            </a:ln>
            <a:effectLst/>
          </p:spPr>
          <p:txBody>
            <a:bodyPr lIns="468000" anchor="ctr"/>
            <a:lstStyle/>
            <a:p>
              <a:pPr lvl="0" latinLnBrk="0">
                <a:defRPr/>
              </a:pPr>
              <a:r>
                <a:rPr lang="ko-KR" altLang="en-US" sz="1400" b="1" kern="0" smtClean="0">
                  <a:solidFill>
                    <a:sysClr val="window" lastClr="FFFFFF"/>
                  </a:solidFill>
                  <a:latin typeface="맑은 고딕"/>
                  <a:ea typeface="맑은 고딕"/>
                </a:rPr>
                <a:t>실습과제 풀이</a:t>
              </a:r>
            </a:p>
          </p:txBody>
        </p:sp>
        <p:sp>
          <p:nvSpPr>
            <p:cNvPr id="29" name="자유형 28"/>
            <p:cNvSpPr/>
            <p:nvPr/>
          </p:nvSpPr>
          <p:spPr>
            <a:xfrm>
              <a:off x="254000" y="1000108"/>
              <a:ext cx="96840" cy="73157"/>
            </a:xfrm>
            <a:custGeom>
              <a:avLst/>
              <a:gdLst>
                <a:gd name="connsiteX0" fmla="*/ 6350 w 88900"/>
                <a:gd name="connsiteY0" fmla="*/ 0 h 76200"/>
                <a:gd name="connsiteX1" fmla="*/ 88900 w 88900"/>
                <a:gd name="connsiteY1" fmla="*/ 76200 h 76200"/>
                <a:gd name="connsiteX2" fmla="*/ 0 w 88900"/>
                <a:gd name="connsiteY2" fmla="*/ 69850 h 76200"/>
                <a:gd name="connsiteX3" fmla="*/ 6350 w 88900"/>
                <a:gd name="connsiteY3" fmla="*/ 0 h 76200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33368 w 122268"/>
                <a:gd name="connsiteY2" fmla="*/ 79392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16029 w 138297"/>
                <a:gd name="connsiteY0" fmla="*/ 0 h 85742"/>
                <a:gd name="connsiteX1" fmla="*/ 138297 w 138297"/>
                <a:gd name="connsiteY1" fmla="*/ 85742 h 85742"/>
                <a:gd name="connsiteX2" fmla="*/ 16029 w 138297"/>
                <a:gd name="connsiteY2" fmla="*/ 71438 h 85742"/>
                <a:gd name="connsiteX3" fmla="*/ 16029 w 138297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69067"/>
                <a:gd name="connsiteY0" fmla="*/ 0 h 73819"/>
                <a:gd name="connsiteX1" fmla="*/ 169067 w 169067"/>
                <a:gd name="connsiteY1" fmla="*/ 73819 h 73819"/>
                <a:gd name="connsiteX2" fmla="*/ 0 w 169067"/>
                <a:gd name="connsiteY2" fmla="*/ 71438 h 73819"/>
                <a:gd name="connsiteX3" fmla="*/ 0 w 169067"/>
                <a:gd name="connsiteY3" fmla="*/ 0 h 73819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629" h="73820">
                  <a:moveTo>
                    <a:pt x="0" y="0"/>
                  </a:moveTo>
                  <a:cubicBezTo>
                    <a:pt x="38435" y="47665"/>
                    <a:pt x="26098" y="42959"/>
                    <a:pt x="97629" y="73820"/>
                  </a:cubicBezTo>
                  <a:lnTo>
                    <a:pt x="0" y="71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C89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 flipV="1">
              <a:off x="254000" y="1367485"/>
              <a:ext cx="96840" cy="73157"/>
            </a:xfrm>
            <a:custGeom>
              <a:avLst/>
              <a:gdLst>
                <a:gd name="connsiteX0" fmla="*/ 6350 w 88900"/>
                <a:gd name="connsiteY0" fmla="*/ 0 h 76200"/>
                <a:gd name="connsiteX1" fmla="*/ 88900 w 88900"/>
                <a:gd name="connsiteY1" fmla="*/ 76200 h 76200"/>
                <a:gd name="connsiteX2" fmla="*/ 0 w 88900"/>
                <a:gd name="connsiteY2" fmla="*/ 69850 h 76200"/>
                <a:gd name="connsiteX3" fmla="*/ 6350 w 88900"/>
                <a:gd name="connsiteY3" fmla="*/ 0 h 76200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33368 w 122268"/>
                <a:gd name="connsiteY2" fmla="*/ 79392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16029 w 138297"/>
                <a:gd name="connsiteY0" fmla="*/ 0 h 85742"/>
                <a:gd name="connsiteX1" fmla="*/ 138297 w 138297"/>
                <a:gd name="connsiteY1" fmla="*/ 85742 h 85742"/>
                <a:gd name="connsiteX2" fmla="*/ 16029 w 138297"/>
                <a:gd name="connsiteY2" fmla="*/ 71438 h 85742"/>
                <a:gd name="connsiteX3" fmla="*/ 16029 w 138297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69067"/>
                <a:gd name="connsiteY0" fmla="*/ 0 h 73819"/>
                <a:gd name="connsiteX1" fmla="*/ 169067 w 169067"/>
                <a:gd name="connsiteY1" fmla="*/ 73819 h 73819"/>
                <a:gd name="connsiteX2" fmla="*/ 0 w 169067"/>
                <a:gd name="connsiteY2" fmla="*/ 71438 h 73819"/>
                <a:gd name="connsiteX3" fmla="*/ 0 w 169067"/>
                <a:gd name="connsiteY3" fmla="*/ 0 h 73819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629" h="73820">
                  <a:moveTo>
                    <a:pt x="0" y="0"/>
                  </a:moveTo>
                  <a:cubicBezTo>
                    <a:pt x="38435" y="47665"/>
                    <a:pt x="26098" y="42959"/>
                    <a:pt x="97629" y="73820"/>
                  </a:cubicBezTo>
                  <a:lnTo>
                    <a:pt x="0" y="71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C89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</p:grpSp>
      <p:pic>
        <p:nvPicPr>
          <p:cNvPr id="31" name="Picture 2" descr="블릿1"/>
          <p:cNvPicPr>
            <a:picLocks noChangeAspect="1" noChangeArrowheads="1"/>
          </p:cNvPicPr>
          <p:nvPr/>
        </p:nvPicPr>
        <p:blipFill>
          <a:blip r:embed="rId4" cstate="print">
            <a:lum bright="40000"/>
            <a:grayscl/>
          </a:blip>
          <a:srcRect l="27824" t="51411" r="67220" b="29614"/>
          <a:stretch>
            <a:fillRect/>
          </a:stretch>
        </p:blipFill>
        <p:spPr bwMode="auto">
          <a:xfrm>
            <a:off x="523180" y="2780252"/>
            <a:ext cx="165100" cy="155575"/>
          </a:xfrm>
          <a:prstGeom prst="rect">
            <a:avLst/>
          </a:prstGeom>
          <a:noFill/>
          <a:effectLst>
            <a:outerShdw dist="12700" dir="5400000" algn="ctr" rotWithShape="0">
              <a:srgbClr val="808080"/>
            </a:outerShdw>
          </a:effectLst>
        </p:spPr>
      </p:pic>
      <p:sp>
        <p:nvSpPr>
          <p:cNvPr id="32" name="Text Box 34"/>
          <p:cNvSpPr txBox="1">
            <a:spLocks noChangeArrowheads="1"/>
          </p:cNvSpPr>
          <p:nvPr/>
        </p:nvSpPr>
        <p:spPr bwMode="auto">
          <a:xfrm>
            <a:off x="446041" y="2931909"/>
            <a:ext cx="8518447" cy="7848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900" b="1" dirty="0" smtClean="0"/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r>
              <a:rPr lang="en-US" altLang="ko-KR" sz="1200" b="1" i="1" dirty="0" smtClean="0"/>
              <a:t>CO</a:t>
            </a:r>
            <a:r>
              <a:rPr lang="en-US" altLang="ko-KR" sz="1200" b="1" i="1" baseline="-25000" dirty="0" smtClean="0"/>
              <a:t>2</a:t>
            </a:r>
            <a:r>
              <a:rPr lang="ko-KR" altLang="en-US" sz="1200" b="1" i="1" dirty="0" smtClean="0"/>
              <a:t> </a:t>
            </a:r>
            <a:r>
              <a:rPr lang="en-US" altLang="ko-KR" sz="1200" b="1" i="1" dirty="0" smtClean="0"/>
              <a:t>Emissions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= 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/>
                <a:ea typeface="맑은 고딕"/>
              </a:rPr>
              <a:t>∑</a:t>
            </a:r>
            <a:r>
              <a:rPr lang="en-US" altLang="ko-KR" sz="1200" b="1" baseline="-25000" dirty="0" err="1" smtClean="0">
                <a:solidFill>
                  <a:srgbClr val="000000"/>
                </a:solidFill>
                <a:latin typeface="맑은 고딕"/>
                <a:ea typeface="맑은 고딕"/>
              </a:rPr>
              <a:t>i</a:t>
            </a:r>
            <a:r>
              <a:rPr lang="en-US" altLang="ko-KR" sz="1200" b="1" i="1" dirty="0" smtClean="0"/>
              <a:t>(</a:t>
            </a:r>
            <a:r>
              <a:rPr lang="en-US" altLang="ko-KR" sz="1200" b="1" i="1" dirty="0" err="1" smtClean="0"/>
              <a:t>SW</a:t>
            </a:r>
            <a:r>
              <a:rPr lang="en-US" altLang="ko-KR" sz="1200" b="1" i="1" baseline="-25000" dirty="0" err="1" smtClean="0"/>
              <a:t>i</a:t>
            </a:r>
            <a:r>
              <a:rPr lang="en-US" altLang="ko-KR" sz="1200" b="1" i="1" dirty="0" smtClean="0"/>
              <a:t> X </a:t>
            </a:r>
            <a:r>
              <a:rPr lang="en-US" altLang="ko-KR" sz="1200" b="1" i="1" dirty="0" err="1" smtClean="0"/>
              <a:t>dm</a:t>
            </a:r>
            <a:r>
              <a:rPr lang="en-US" altLang="ko-KR" sz="1200" b="1" i="1" baseline="-25000" dirty="0" err="1" smtClean="0"/>
              <a:t>i</a:t>
            </a:r>
            <a:r>
              <a:rPr lang="en-US" altLang="ko-KR" sz="1200" b="1" i="1" baseline="-25000" dirty="0" smtClean="0"/>
              <a:t> </a:t>
            </a:r>
            <a:r>
              <a:rPr lang="en-US" altLang="ko-KR" sz="1200" b="1" i="1" dirty="0" smtClean="0"/>
              <a:t> X </a:t>
            </a:r>
            <a:r>
              <a:rPr lang="en-US" altLang="ko-KR" sz="1200" b="1" i="1" dirty="0" err="1" smtClean="0"/>
              <a:t>CF</a:t>
            </a:r>
            <a:r>
              <a:rPr lang="en-US" altLang="ko-KR" sz="1200" b="1" i="1" baseline="-25000" dirty="0" err="1" smtClean="0"/>
              <a:t>i</a:t>
            </a:r>
            <a:r>
              <a:rPr lang="en-US" altLang="ko-KR" sz="1200" b="1" i="1" baseline="-25000" dirty="0" smtClean="0"/>
              <a:t>  </a:t>
            </a:r>
            <a:r>
              <a:rPr lang="en-US" altLang="ko-KR" sz="1200" b="1" i="1" dirty="0" smtClean="0"/>
              <a:t>X </a:t>
            </a:r>
            <a:r>
              <a:rPr lang="en-US" altLang="ko-KR" sz="1200" b="1" i="1" dirty="0" err="1" smtClean="0"/>
              <a:t>FCF</a:t>
            </a:r>
            <a:r>
              <a:rPr lang="en-US" altLang="ko-KR" sz="1200" b="1" i="1" baseline="-25000" dirty="0" err="1" smtClean="0"/>
              <a:t>i</a:t>
            </a:r>
            <a:r>
              <a:rPr lang="en-US" altLang="ko-KR" sz="1200" b="1" i="1" baseline="-25000" dirty="0" smtClean="0"/>
              <a:t>  </a:t>
            </a:r>
            <a:r>
              <a:rPr lang="en-US" altLang="ko-KR" sz="1200" b="1" i="1" dirty="0" smtClean="0"/>
              <a:t>X </a:t>
            </a:r>
            <a:r>
              <a:rPr lang="en-US" altLang="ko-KR" sz="1200" b="1" i="1" dirty="0" err="1" smtClean="0"/>
              <a:t>OF</a:t>
            </a:r>
            <a:r>
              <a:rPr lang="en-US" altLang="ko-KR" sz="1200" b="1" i="1" baseline="-25000" dirty="0" err="1" smtClean="0"/>
              <a:t>i</a:t>
            </a:r>
            <a:r>
              <a:rPr lang="ko-KR" altLang="en-US" sz="1200" dirty="0" smtClean="0"/>
              <a:t> 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X </a:t>
            </a:r>
          </a:p>
          <a:p>
            <a:pPr marL="180975" lvl="1" indent="-180975" defTabSz="955675" latinLnBrk="0">
              <a:buClr>
                <a:srgbClr val="597DB7"/>
              </a:buClr>
            </a:pP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-&gt;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이산화탄소 발생에 의한 온실가스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배출량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(100ton X 0.9 X 0.41 X 0.01 X 1.0 ) X 44 /12 = 1.35 tCO2eq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608048" y="2998113"/>
            <a:ext cx="396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i="1" dirty="0" smtClean="0"/>
              <a:t>44</a:t>
            </a:r>
          </a:p>
          <a:p>
            <a:pPr algn="ctr"/>
            <a:r>
              <a:rPr lang="en-US" altLang="ko-KR" sz="1100" b="1" i="1" dirty="0" smtClean="0"/>
              <a:t>12</a:t>
            </a:r>
          </a:p>
        </p:txBody>
      </p:sp>
      <p:cxnSp>
        <p:nvCxnSpPr>
          <p:cNvPr id="38" name="직선 연결선 37"/>
          <p:cNvCxnSpPr/>
          <p:nvPr/>
        </p:nvCxnSpPr>
        <p:spPr>
          <a:xfrm rot="10800000" flipH="1">
            <a:off x="4672504" y="3213557"/>
            <a:ext cx="28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Box 34"/>
          <p:cNvSpPr txBox="1">
            <a:spLocks noChangeArrowheads="1"/>
          </p:cNvSpPr>
          <p:nvPr/>
        </p:nvSpPr>
        <p:spPr bwMode="auto">
          <a:xfrm>
            <a:off x="446041" y="3775680"/>
            <a:ext cx="8518447" cy="34163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r>
              <a:rPr lang="en-US" altLang="ko-KR" sz="1200" b="1" i="1" dirty="0" smtClean="0"/>
              <a:t>CH</a:t>
            </a:r>
            <a:r>
              <a:rPr lang="en-US" altLang="ko-KR" sz="1200" b="1" i="1" baseline="-25000" dirty="0" smtClean="0"/>
              <a:t>4</a:t>
            </a:r>
            <a:r>
              <a:rPr lang="en-US" altLang="ko-KR" sz="1200" b="1" i="1" dirty="0" smtClean="0"/>
              <a:t>Emissions</a:t>
            </a:r>
            <a:r>
              <a:rPr lang="en-US" altLang="ko-KR" sz="1200" b="1" i="1" baseline="-25000" dirty="0" smtClean="0"/>
              <a:t> </a:t>
            </a:r>
            <a:r>
              <a:rPr lang="en-US" altLang="ko-KR" sz="1200" b="1" i="1" dirty="0" smtClean="0"/>
              <a:t> 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= </a:t>
            </a:r>
            <a:r>
              <a:rPr lang="en-US" altLang="ko-KR" sz="1200" b="1" i="1" dirty="0" smtClean="0"/>
              <a:t>IW</a:t>
            </a:r>
            <a:r>
              <a:rPr lang="ko-KR" altLang="en-US" sz="1200" b="1" dirty="0" smtClean="0"/>
              <a:t> 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X  EF X  </a:t>
            </a:r>
            <a:r>
              <a:rPr lang="en-US" sz="1200" b="1" i="1" dirty="0" err="1" smtClean="0"/>
              <a:t>F</a:t>
            </a:r>
            <a:r>
              <a:rPr lang="en-US" sz="1200" b="1" i="1" baseline="-25000" dirty="0" err="1" smtClean="0"/>
              <a:t>eq,j</a:t>
            </a:r>
            <a:r>
              <a:rPr lang="en-US" sz="1200" dirty="0" smtClean="0"/>
              <a:t> 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X 10</a:t>
            </a:r>
            <a:r>
              <a:rPr lang="en-US" altLang="ko-KR" sz="1200" b="1" i="1" baseline="30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-3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180975" lvl="1" indent="-180975" defTabSz="955675" latinLnBrk="0">
              <a:buClr>
                <a:srgbClr val="597DB7"/>
              </a:buClr>
            </a:pP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-&gt;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메탄 발생에 의한 온실가스 배출량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100tonC X 0.0002 / 1000 X 21 = 0.00042 tCO2eq</a:t>
            </a: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r>
              <a:rPr lang="en-US" altLang="ko-KR" sz="1200" b="1" i="1" dirty="0" smtClean="0"/>
              <a:t>N</a:t>
            </a:r>
            <a:r>
              <a:rPr lang="en-US" altLang="ko-KR" sz="1200" b="1" i="1" baseline="-25000" dirty="0" smtClean="0"/>
              <a:t>2</a:t>
            </a:r>
            <a:r>
              <a:rPr lang="en-US" altLang="ko-KR" sz="1200" b="1" i="1" dirty="0" smtClean="0"/>
              <a:t>OEmissions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= </a:t>
            </a:r>
            <a:r>
              <a:rPr lang="en-US" altLang="ko-KR" sz="1200" b="1" i="1" dirty="0" smtClean="0"/>
              <a:t>IW</a:t>
            </a:r>
            <a:r>
              <a:rPr lang="ko-KR" altLang="en-US" sz="1200" b="1" dirty="0" smtClean="0"/>
              <a:t> 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X  EF X  </a:t>
            </a:r>
            <a:r>
              <a:rPr lang="en-US" sz="1200" b="1" i="1" dirty="0" err="1" smtClean="0"/>
              <a:t>F</a:t>
            </a:r>
            <a:r>
              <a:rPr lang="en-US" sz="1200" b="1" i="1" baseline="-25000" dirty="0" err="1" smtClean="0"/>
              <a:t>eq,j</a:t>
            </a:r>
            <a:r>
              <a:rPr lang="en-US" sz="1200" dirty="0" smtClean="0"/>
              <a:t> 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X 10</a:t>
            </a:r>
            <a:r>
              <a:rPr lang="en-US" altLang="ko-KR" sz="1200" b="1" i="1" baseline="30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-3</a:t>
            </a:r>
            <a:r>
              <a:rPr lang="en-US" altLang="ko-KR" sz="1200" b="1" i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180975" lvl="1" indent="-180975" defTabSz="955675" latinLnBrk="0">
              <a:buClr>
                <a:srgbClr val="597DB7"/>
              </a:buClr>
            </a:pP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-&gt; </a:t>
            </a:r>
            <a:r>
              <a:rPr lang="ko-KR" altLang="en-US" sz="120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아산화질소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발생에 의한 온실가스 배출량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100ton X 0.11319 / 1000 X 310 = 3.51 tCO2eq</a:t>
            </a: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  <a:buFont typeface="Wingdings" pitchFamily="2" charset="2"/>
              <a:buChar char="§"/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    </a:t>
            </a: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latinLnBrk="0">
              <a:buClr>
                <a:srgbClr val="597DB7"/>
              </a:buClr>
            </a:pPr>
            <a:endParaRPr lang="en-US" altLang="ko-KR" sz="1200" b="1" i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smtClean="0"/>
              <a:t>Ⅴ. </a:t>
            </a:r>
            <a:r>
              <a:rPr lang="ko-KR" altLang="en-US" smtClean="0"/>
              <a:t>실습과제</a:t>
            </a:r>
            <a:r>
              <a:rPr lang="en-US" altLang="ko-KR" smtClean="0"/>
              <a:t>(5)</a:t>
            </a:r>
            <a:endParaRPr lang="ko-KR" altLang="en-US"/>
          </a:p>
        </p:txBody>
      </p:sp>
      <p:sp>
        <p:nvSpPr>
          <p:cNvPr id="23" name="슬라이드 번호 개체 틀 4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utoShape 15"/>
          <p:cNvSpPr>
            <a:spLocks noChangeArrowheads="1"/>
          </p:cNvSpPr>
          <p:nvPr/>
        </p:nvSpPr>
        <p:spPr bwMode="auto">
          <a:xfrm>
            <a:off x="317698" y="980728"/>
            <a:ext cx="2166938" cy="1368000"/>
          </a:xfrm>
          <a:prstGeom prst="roundRect">
            <a:avLst>
              <a:gd name="adj" fmla="val 6667"/>
            </a:avLst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184150" indent="-184150" latinLnBrk="0">
              <a:defRPr/>
            </a:pPr>
            <a:endParaRPr lang="ko-KR" altLang="en-US" sz="1200" b="1" kern="0">
              <a:solidFill>
                <a:sysClr val="window" lastClr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Rectangle 17"/>
          <p:cNvSpPr>
            <a:spLocks noChangeArrowheads="1"/>
          </p:cNvSpPr>
          <p:nvPr/>
        </p:nvSpPr>
        <p:spPr bwMode="auto">
          <a:xfrm>
            <a:off x="2565597" y="991614"/>
            <a:ext cx="6327577" cy="1368000"/>
          </a:xfrm>
          <a:prstGeom prst="rect">
            <a:avLst/>
          </a:prstGeom>
          <a:solidFill>
            <a:srgbClr val="EAEAEA"/>
          </a:solidFill>
          <a:ln w="3175" algn="ctr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lIns="252000" anchor="ctr"/>
          <a:lstStyle/>
          <a:p>
            <a:pPr algn="ctr">
              <a:defRPr/>
            </a:pPr>
            <a:endParaRPr lang="ko-KR" altLang="ko-KR" b="1" kern="0">
              <a:solidFill>
                <a:sysClr val="windowText" lastClr="000000"/>
              </a:solidFill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5" name="Group 20"/>
          <p:cNvGrpSpPr>
            <a:grpSpLocks/>
          </p:cNvGrpSpPr>
          <p:nvPr/>
        </p:nvGrpSpPr>
        <p:grpSpPr bwMode="auto">
          <a:xfrm rot="-5400000">
            <a:off x="2494160" y="1052290"/>
            <a:ext cx="104775" cy="393700"/>
            <a:chOff x="919" y="4440"/>
            <a:chExt cx="66" cy="248"/>
          </a:xfrm>
        </p:grpSpPr>
        <p:grpSp>
          <p:nvGrpSpPr>
            <p:cNvPr id="6" name="Group 21"/>
            <p:cNvGrpSpPr>
              <a:grpSpLocks/>
            </p:cNvGrpSpPr>
            <p:nvPr/>
          </p:nvGrpSpPr>
          <p:grpSpPr bwMode="auto">
            <a:xfrm>
              <a:off x="919" y="4440"/>
              <a:ext cx="66" cy="66"/>
              <a:chOff x="250" y="352"/>
              <a:chExt cx="136" cy="136"/>
            </a:xfrm>
          </p:grpSpPr>
          <p:sp>
            <p:nvSpPr>
              <p:cNvPr id="11" name="Oval 22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Oval 23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7" name="Group 24"/>
            <p:cNvGrpSpPr>
              <a:grpSpLocks/>
            </p:cNvGrpSpPr>
            <p:nvPr/>
          </p:nvGrpSpPr>
          <p:grpSpPr bwMode="auto">
            <a:xfrm>
              <a:off x="919" y="4622"/>
              <a:ext cx="66" cy="66"/>
              <a:chOff x="250" y="352"/>
              <a:chExt cx="136" cy="136"/>
            </a:xfrm>
          </p:grpSpPr>
          <p:sp>
            <p:nvSpPr>
              <p:cNvPr id="9" name="Oval 25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" name="Oval 26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8" name="AutoShape 27"/>
            <p:cNvSpPr>
              <a:spLocks noChangeArrowheads="1"/>
            </p:cNvSpPr>
            <p:nvPr/>
          </p:nvSpPr>
          <p:spPr bwMode="auto">
            <a:xfrm rot="5400000">
              <a:off x="849" y="4547"/>
              <a:ext cx="208" cy="3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12700" algn="ctr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wrap="none" lIns="90000" tIns="46800" rIns="10800" bIns="46800" anchor="ctr"/>
            <a:lstStyle/>
            <a:p>
              <a:pPr latinLnBrk="0">
                <a:defRPr/>
              </a:pPr>
              <a:endParaRPr lang="ko-KR" altLang="en-US" b="1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3" name="Group 28"/>
          <p:cNvGrpSpPr>
            <a:grpSpLocks/>
          </p:cNvGrpSpPr>
          <p:nvPr/>
        </p:nvGrpSpPr>
        <p:grpSpPr bwMode="auto">
          <a:xfrm rot="-5400000">
            <a:off x="2494160" y="1853978"/>
            <a:ext cx="104775" cy="393700"/>
            <a:chOff x="919" y="4440"/>
            <a:chExt cx="66" cy="248"/>
          </a:xfrm>
        </p:grpSpPr>
        <p:grpSp>
          <p:nvGrpSpPr>
            <p:cNvPr id="14" name="Group 29"/>
            <p:cNvGrpSpPr>
              <a:grpSpLocks/>
            </p:cNvGrpSpPr>
            <p:nvPr/>
          </p:nvGrpSpPr>
          <p:grpSpPr bwMode="auto">
            <a:xfrm>
              <a:off x="919" y="4440"/>
              <a:ext cx="66" cy="66"/>
              <a:chOff x="250" y="352"/>
              <a:chExt cx="136" cy="136"/>
            </a:xfrm>
          </p:grpSpPr>
          <p:sp>
            <p:nvSpPr>
              <p:cNvPr id="19" name="Oval 30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" name="Oval 31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5" name="Group 32"/>
            <p:cNvGrpSpPr>
              <a:grpSpLocks/>
            </p:cNvGrpSpPr>
            <p:nvPr/>
          </p:nvGrpSpPr>
          <p:grpSpPr bwMode="auto">
            <a:xfrm>
              <a:off x="919" y="4622"/>
              <a:ext cx="66" cy="66"/>
              <a:chOff x="250" y="352"/>
              <a:chExt cx="136" cy="136"/>
            </a:xfrm>
          </p:grpSpPr>
          <p:sp>
            <p:nvSpPr>
              <p:cNvPr id="17" name="Oval 33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" name="Oval 34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16" name="AutoShape 35"/>
            <p:cNvSpPr>
              <a:spLocks noChangeArrowheads="1"/>
            </p:cNvSpPr>
            <p:nvPr/>
          </p:nvSpPr>
          <p:spPr bwMode="auto">
            <a:xfrm rot="5400000">
              <a:off x="849" y="4547"/>
              <a:ext cx="208" cy="3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12700" algn="ctr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wrap="none" lIns="90000" tIns="46800" rIns="10800" bIns="46800" anchor="ctr"/>
            <a:lstStyle/>
            <a:p>
              <a:pPr latinLnBrk="0">
                <a:defRPr/>
              </a:pPr>
              <a:endParaRPr lang="ko-KR" altLang="en-US" b="1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1" name="TextBox 220"/>
          <p:cNvSpPr txBox="1">
            <a:spLocks noChangeArrowheads="1"/>
          </p:cNvSpPr>
          <p:nvPr/>
        </p:nvSpPr>
        <p:spPr bwMode="auto">
          <a:xfrm>
            <a:off x="2818011" y="1041585"/>
            <a:ext cx="5786437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52425" indent="-342900" defTabSz="955675" latinLnBrk="0">
              <a:lnSpc>
                <a:spcPct val="150000"/>
              </a:lnSpc>
              <a:spcBef>
                <a:spcPts val="500"/>
              </a:spcBef>
              <a:buClr>
                <a:srgbClr val="597DB7"/>
              </a:buClr>
            </a:pPr>
            <a:r>
              <a:rPr lang="en-US" altLang="ko-KR" sz="1400" b="1" dirty="0" smtClean="0">
                <a:solidFill>
                  <a:prstClr val="black"/>
                </a:solidFill>
              </a:rPr>
              <a:t>5-1.   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부평사업장의 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2007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년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~2008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년 외부공급 전력 사용량이 </a:t>
            </a:r>
            <a:r>
              <a:rPr lang="en-US" altLang="ko-KR" sz="1400" b="1" dirty="0" smtClean="0">
                <a:solidFill>
                  <a:prstClr val="black"/>
                </a:solidFill>
              </a:rPr>
              <a:t/>
            </a:r>
            <a:br>
              <a:rPr lang="en-US" altLang="ko-KR" sz="1400" b="1" dirty="0" smtClean="0">
                <a:solidFill>
                  <a:prstClr val="black"/>
                </a:solidFill>
              </a:rPr>
            </a:br>
            <a:r>
              <a:rPr lang="ko-KR" altLang="en-US" sz="1400" b="1" dirty="0" smtClean="0">
                <a:solidFill>
                  <a:prstClr val="black"/>
                </a:solidFill>
              </a:rPr>
              <a:t>각각 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30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만 </a:t>
            </a:r>
            <a:r>
              <a:rPr lang="en-US" altLang="ko-KR" sz="1400" b="1" dirty="0" err="1" smtClean="0">
                <a:solidFill>
                  <a:prstClr val="black"/>
                </a:solidFill>
              </a:rPr>
              <a:t>MWh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, 40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만 </a:t>
            </a:r>
            <a:r>
              <a:rPr lang="en-US" altLang="ko-KR" sz="1400" b="1" dirty="0" err="1" smtClean="0">
                <a:solidFill>
                  <a:prstClr val="black"/>
                </a:solidFill>
              </a:rPr>
              <a:t>MWh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인 경우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, </a:t>
            </a:r>
            <a:r>
              <a:rPr lang="ko-KR" altLang="en-US" sz="1400" b="1" dirty="0" err="1" smtClean="0">
                <a:solidFill>
                  <a:prstClr val="black"/>
                </a:solidFill>
              </a:rPr>
              <a:t>년도별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/</a:t>
            </a:r>
            <a:r>
              <a:rPr lang="ko-KR" altLang="en-US" sz="1400" b="1" dirty="0" err="1" smtClean="0">
                <a:solidFill>
                  <a:prstClr val="black"/>
                </a:solidFill>
              </a:rPr>
              <a:t>온실가스별</a:t>
            </a:r>
            <a:r>
              <a:rPr lang="ko-KR" altLang="en-US" sz="1400" b="1" dirty="0" smtClean="0">
                <a:solidFill>
                  <a:prstClr val="black"/>
                </a:solidFill>
              </a:rPr>
              <a:t> 배출량을 구하여라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22" name="직사각형 221"/>
          <p:cNvSpPr>
            <a:spLocks noChangeArrowheads="1"/>
          </p:cNvSpPr>
          <p:nvPr/>
        </p:nvSpPr>
        <p:spPr bwMode="auto">
          <a:xfrm>
            <a:off x="389136" y="1465039"/>
            <a:ext cx="20002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588" algn="ctr" latinLnBrk="0">
              <a:defRPr/>
            </a:pPr>
            <a:r>
              <a:rPr lang="ko-KR" altLang="en-US" sz="1400" b="1" kern="0" smtClean="0">
                <a:solidFill>
                  <a:srgbClr val="FFFFFF"/>
                </a:solidFill>
              </a:rPr>
              <a:t>실습과제</a:t>
            </a:r>
            <a:endParaRPr lang="ko-KR" altLang="en-US" sz="1400" b="1" kern="0">
              <a:solidFill>
                <a:srgbClr val="FFFFFF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 bwMode="auto">
          <a:xfrm>
            <a:off x="380999" y="2551652"/>
            <a:ext cx="8512175" cy="3901536"/>
          </a:xfrm>
          <a:prstGeom prst="roundRect">
            <a:avLst>
              <a:gd name="adj" fmla="val 1491"/>
            </a:avLst>
          </a:prstGeom>
          <a:solidFill>
            <a:srgbClr val="FFFFFF"/>
          </a:solidFill>
          <a:ln w="28575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0" marR="0" lvl="0" indent="0" algn="ctr" defTabSz="7620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50000"/>
              <a:buFontTx/>
              <a:buNone/>
              <a:tabLst>
                <a:tab pos="1733550" algn="l"/>
                <a:tab pos="2498725" algn="l"/>
              </a:tabLst>
              <a:defRPr/>
            </a:pPr>
            <a:endParaRPr kumimoji="0" lang="ko-KR" altLang="en-US" sz="1400" b="1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5" name="Picture 7" descr="바닥"/>
          <p:cNvPicPr>
            <a:picLocks noChangeAspect="1" noChangeArrowheads="1"/>
          </p:cNvPicPr>
          <p:nvPr/>
        </p:nvPicPr>
        <p:blipFill>
          <a:blip r:embed="rId3" cstate="print"/>
          <a:srcRect l="13142" r="13142"/>
          <a:stretch>
            <a:fillRect/>
          </a:stretch>
        </p:blipFill>
        <p:spPr bwMode="auto">
          <a:xfrm>
            <a:off x="384359" y="5118229"/>
            <a:ext cx="8508121" cy="1335107"/>
          </a:xfrm>
          <a:prstGeom prst="rect">
            <a:avLst/>
          </a:prstGeom>
          <a:noFill/>
        </p:spPr>
      </p:pic>
      <p:sp>
        <p:nvSpPr>
          <p:cNvPr id="26" name="직사각형 25"/>
          <p:cNvSpPr/>
          <p:nvPr/>
        </p:nvSpPr>
        <p:spPr>
          <a:xfrm>
            <a:off x="480795" y="3029204"/>
            <a:ext cx="8412379" cy="342398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부평사업장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(2007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300,000 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MWh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0.4653 tCO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MWh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= 139,590 tCO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CH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300,000 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MWh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0.0054 kgCH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MWh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1t/1000kg = 1.62 tCH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N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O: 300,000 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MWh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0.0027 kgN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O/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MWh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1t/1000kg = 0.81 tN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</a:t>
            </a: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eq: 139,590 tCO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+ 1.62 tCH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21 + 0.81 tN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 X 310 = 139,875 tCO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eq </a:t>
            </a: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endParaRPr lang="en-US" altLang="ko-KR" sz="1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부평사업장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(2008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400,000 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MWh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0.4653 tCO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MWh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= 186,120 tCO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CH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400,000 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MWh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0.0054 kgCH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MWh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1t/1000kg = 2.16 tCH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N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O: 400,000 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MWh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0.0027 kgN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O/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MWh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1t/1000kg = 1.08 tN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</a:t>
            </a: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eq: 186,120 tCO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+ 2.16 tCH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21 + 1.08 tN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 X 310 = 186,500 tCO2eq </a:t>
            </a: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defRPr/>
            </a:pPr>
            <a:endParaRPr lang="ko-KR" altLang="en-US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endParaRPr lang="ko-KR" altLang="en-US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7" name="그룹 6"/>
          <p:cNvGrpSpPr>
            <a:grpSpLocks/>
          </p:cNvGrpSpPr>
          <p:nvPr/>
        </p:nvGrpSpPr>
        <p:grpSpPr bwMode="auto">
          <a:xfrm>
            <a:off x="362842" y="2623090"/>
            <a:ext cx="8529638" cy="439737"/>
            <a:chOff x="254000" y="1000108"/>
            <a:chExt cx="8529782" cy="440534"/>
          </a:xfrm>
        </p:grpSpPr>
        <p:sp>
          <p:nvSpPr>
            <p:cNvPr id="28" name="모서리가 둥근 직사각형 27"/>
            <p:cNvSpPr/>
            <p:nvPr/>
          </p:nvSpPr>
          <p:spPr>
            <a:xfrm>
              <a:off x="254000" y="1071674"/>
              <a:ext cx="8529782" cy="300582"/>
            </a:xfrm>
            <a:prstGeom prst="roundRect">
              <a:avLst>
                <a:gd name="adj" fmla="val 0"/>
              </a:avLst>
            </a:prstGeom>
            <a:gradFill>
              <a:gsLst>
                <a:gs pos="0">
                  <a:srgbClr val="374C89"/>
                </a:gs>
                <a:gs pos="60000">
                  <a:srgbClr val="37527D"/>
                </a:gs>
                <a:gs pos="91000">
                  <a:sysClr val="window" lastClr="FFFFFF"/>
                </a:gs>
              </a:gsLst>
              <a:lin ang="0" scaled="0"/>
            </a:gradFill>
            <a:ln w="19050" cap="flat" cmpd="sng" algn="ctr">
              <a:noFill/>
              <a:prstDash val="solid"/>
            </a:ln>
            <a:effectLst/>
          </p:spPr>
          <p:txBody>
            <a:bodyPr lIns="468000" anchor="ctr"/>
            <a:lstStyle/>
            <a:p>
              <a:pPr lvl="0" latinLnBrk="0">
                <a:defRPr/>
              </a:pPr>
              <a:r>
                <a:rPr lang="ko-KR" altLang="en-US" sz="1400" b="1" kern="0" smtClean="0">
                  <a:solidFill>
                    <a:sysClr val="window" lastClr="FFFFFF"/>
                  </a:solidFill>
                  <a:latin typeface="맑은 고딕"/>
                  <a:ea typeface="맑은 고딕"/>
                </a:rPr>
                <a:t>실습과제 풀이</a:t>
              </a:r>
            </a:p>
          </p:txBody>
        </p:sp>
        <p:sp>
          <p:nvSpPr>
            <p:cNvPr id="29" name="자유형 28"/>
            <p:cNvSpPr/>
            <p:nvPr/>
          </p:nvSpPr>
          <p:spPr>
            <a:xfrm>
              <a:off x="254000" y="1000108"/>
              <a:ext cx="96840" cy="73157"/>
            </a:xfrm>
            <a:custGeom>
              <a:avLst/>
              <a:gdLst>
                <a:gd name="connsiteX0" fmla="*/ 6350 w 88900"/>
                <a:gd name="connsiteY0" fmla="*/ 0 h 76200"/>
                <a:gd name="connsiteX1" fmla="*/ 88900 w 88900"/>
                <a:gd name="connsiteY1" fmla="*/ 76200 h 76200"/>
                <a:gd name="connsiteX2" fmla="*/ 0 w 88900"/>
                <a:gd name="connsiteY2" fmla="*/ 69850 h 76200"/>
                <a:gd name="connsiteX3" fmla="*/ 6350 w 88900"/>
                <a:gd name="connsiteY3" fmla="*/ 0 h 76200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33368 w 122268"/>
                <a:gd name="connsiteY2" fmla="*/ 79392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16029 w 138297"/>
                <a:gd name="connsiteY0" fmla="*/ 0 h 85742"/>
                <a:gd name="connsiteX1" fmla="*/ 138297 w 138297"/>
                <a:gd name="connsiteY1" fmla="*/ 85742 h 85742"/>
                <a:gd name="connsiteX2" fmla="*/ 16029 w 138297"/>
                <a:gd name="connsiteY2" fmla="*/ 71438 h 85742"/>
                <a:gd name="connsiteX3" fmla="*/ 16029 w 138297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69067"/>
                <a:gd name="connsiteY0" fmla="*/ 0 h 73819"/>
                <a:gd name="connsiteX1" fmla="*/ 169067 w 169067"/>
                <a:gd name="connsiteY1" fmla="*/ 73819 h 73819"/>
                <a:gd name="connsiteX2" fmla="*/ 0 w 169067"/>
                <a:gd name="connsiteY2" fmla="*/ 71438 h 73819"/>
                <a:gd name="connsiteX3" fmla="*/ 0 w 169067"/>
                <a:gd name="connsiteY3" fmla="*/ 0 h 73819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629" h="73820">
                  <a:moveTo>
                    <a:pt x="0" y="0"/>
                  </a:moveTo>
                  <a:cubicBezTo>
                    <a:pt x="38435" y="47665"/>
                    <a:pt x="26098" y="42959"/>
                    <a:pt x="97629" y="73820"/>
                  </a:cubicBezTo>
                  <a:lnTo>
                    <a:pt x="0" y="71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C89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 flipV="1">
              <a:off x="254000" y="1367485"/>
              <a:ext cx="96840" cy="73157"/>
            </a:xfrm>
            <a:custGeom>
              <a:avLst/>
              <a:gdLst>
                <a:gd name="connsiteX0" fmla="*/ 6350 w 88900"/>
                <a:gd name="connsiteY0" fmla="*/ 0 h 76200"/>
                <a:gd name="connsiteX1" fmla="*/ 88900 w 88900"/>
                <a:gd name="connsiteY1" fmla="*/ 76200 h 76200"/>
                <a:gd name="connsiteX2" fmla="*/ 0 w 88900"/>
                <a:gd name="connsiteY2" fmla="*/ 69850 h 76200"/>
                <a:gd name="connsiteX3" fmla="*/ 6350 w 88900"/>
                <a:gd name="connsiteY3" fmla="*/ 0 h 76200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33368 w 122268"/>
                <a:gd name="connsiteY2" fmla="*/ 79392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16029 w 138297"/>
                <a:gd name="connsiteY0" fmla="*/ 0 h 85742"/>
                <a:gd name="connsiteX1" fmla="*/ 138297 w 138297"/>
                <a:gd name="connsiteY1" fmla="*/ 85742 h 85742"/>
                <a:gd name="connsiteX2" fmla="*/ 16029 w 138297"/>
                <a:gd name="connsiteY2" fmla="*/ 71438 h 85742"/>
                <a:gd name="connsiteX3" fmla="*/ 16029 w 138297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69067"/>
                <a:gd name="connsiteY0" fmla="*/ 0 h 73819"/>
                <a:gd name="connsiteX1" fmla="*/ 169067 w 169067"/>
                <a:gd name="connsiteY1" fmla="*/ 73819 h 73819"/>
                <a:gd name="connsiteX2" fmla="*/ 0 w 169067"/>
                <a:gd name="connsiteY2" fmla="*/ 71438 h 73819"/>
                <a:gd name="connsiteX3" fmla="*/ 0 w 169067"/>
                <a:gd name="connsiteY3" fmla="*/ 0 h 73819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629" h="73820">
                  <a:moveTo>
                    <a:pt x="0" y="0"/>
                  </a:moveTo>
                  <a:cubicBezTo>
                    <a:pt x="38435" y="47665"/>
                    <a:pt x="26098" y="42959"/>
                    <a:pt x="97629" y="73820"/>
                  </a:cubicBezTo>
                  <a:lnTo>
                    <a:pt x="0" y="71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C89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</p:grpSp>
      <p:pic>
        <p:nvPicPr>
          <p:cNvPr id="31" name="Picture 2" descr="블릿1"/>
          <p:cNvPicPr>
            <a:picLocks noChangeAspect="1" noChangeArrowheads="1"/>
          </p:cNvPicPr>
          <p:nvPr/>
        </p:nvPicPr>
        <p:blipFill>
          <a:blip r:embed="rId4" cstate="print">
            <a:lum bright="40000"/>
            <a:grayscl/>
          </a:blip>
          <a:srcRect l="27824" t="51411" r="67220" b="29614"/>
          <a:stretch>
            <a:fillRect/>
          </a:stretch>
        </p:blipFill>
        <p:spPr bwMode="auto">
          <a:xfrm>
            <a:off x="523180" y="2780252"/>
            <a:ext cx="165100" cy="155575"/>
          </a:xfrm>
          <a:prstGeom prst="rect">
            <a:avLst/>
          </a:prstGeom>
          <a:noFill/>
          <a:effectLst>
            <a:outerShdw dist="12700" dir="5400000" algn="ctr" rotWithShape="0">
              <a:srgbClr val="808080"/>
            </a:outerShdw>
          </a:effectLst>
        </p:spPr>
      </p:pic>
      <p:graphicFrame>
        <p:nvGraphicFramePr>
          <p:cNvPr id="33" name="표 32"/>
          <p:cNvGraphicFramePr>
            <a:graphicFrameLocks noGrp="1"/>
          </p:cNvGraphicFramePr>
          <p:nvPr/>
        </p:nvGraphicFramePr>
        <p:xfrm>
          <a:off x="6084167" y="2708920"/>
          <a:ext cx="2774010" cy="802005"/>
        </p:xfrm>
        <a:graphic>
          <a:graphicData uri="http://schemas.openxmlformats.org/drawingml/2006/table">
            <a:tbl>
              <a:tblPr/>
              <a:tblGrid>
                <a:gridCol w="606816"/>
                <a:gridCol w="722398"/>
                <a:gridCol w="722398"/>
                <a:gridCol w="722398"/>
              </a:tblGrid>
              <a:tr h="11455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bg1"/>
                          </a:solidFill>
                          <a:latin typeface="맑은 고딕"/>
                        </a:rPr>
                        <a:t>해당</a:t>
                      </a:r>
                      <a:endParaRPr lang="en-US" altLang="ko-KR" sz="1000" b="1" i="0" u="none" strike="noStrike" dirty="0" smtClean="0">
                        <a:solidFill>
                          <a:schemeClr val="bg1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bg1"/>
                          </a:solidFill>
                          <a:latin typeface="맑은 고딕"/>
                        </a:rPr>
                        <a:t>년도</a:t>
                      </a:r>
                      <a:endParaRPr lang="ko-KR" altLang="en-US" sz="1000" b="1" i="0" u="none" strike="noStrike" dirty="0">
                        <a:solidFill>
                          <a:schemeClr val="bg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chemeClr val="bg1"/>
                          </a:solidFill>
                          <a:latin typeface="맑은 고딕"/>
                        </a:rPr>
                        <a:t>CO</a:t>
                      </a:r>
                      <a:r>
                        <a:rPr lang="en-US" sz="1000" b="1" i="0" u="none" strike="noStrike" baseline="-25000">
                          <a:solidFill>
                            <a:schemeClr val="bg1"/>
                          </a:solidFill>
                          <a:latin typeface="맑은 고딕"/>
                        </a:rPr>
                        <a:t>2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CH</a:t>
                      </a:r>
                      <a:r>
                        <a:rPr lang="en-US" sz="1000" b="1" i="0" u="none" strike="noStrike" baseline="-25000" dirty="0">
                          <a:solidFill>
                            <a:schemeClr val="bg1"/>
                          </a:solidFill>
                          <a:latin typeface="맑은 고딕"/>
                        </a:rPr>
                        <a:t>4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chemeClr val="bg1"/>
                          </a:solidFill>
                          <a:latin typeface="맑은 고딕"/>
                        </a:rPr>
                        <a:t>N</a:t>
                      </a:r>
                      <a:r>
                        <a:rPr lang="en-US" sz="1000" b="1" i="0" u="none" strike="noStrike" baseline="-25000">
                          <a:solidFill>
                            <a:schemeClr val="bg1"/>
                          </a:solidFill>
                          <a:latin typeface="맑은 고딕"/>
                        </a:rPr>
                        <a:t>2</a:t>
                      </a:r>
                      <a:r>
                        <a:rPr lang="en-US" sz="1000" b="1" i="0" u="none" strike="noStrike">
                          <a:solidFill>
                            <a:schemeClr val="bg1"/>
                          </a:solidFill>
                          <a:latin typeface="맑은 고딕"/>
                        </a:rPr>
                        <a:t>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145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(tCO</a:t>
                      </a:r>
                      <a:r>
                        <a:rPr lang="en-US" sz="700" b="1" i="0" u="none" strike="noStrike" baseline="-25000" dirty="0">
                          <a:solidFill>
                            <a:schemeClr val="bg1"/>
                          </a:solidFill>
                          <a:latin typeface="맑은 고딕"/>
                        </a:rPr>
                        <a:t>2</a:t>
                      </a:r>
                      <a:r>
                        <a:rPr lang="en-US" sz="7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/</a:t>
                      </a:r>
                      <a:r>
                        <a:rPr lang="en-US" sz="700" b="1" i="0" u="none" strike="noStrike" dirty="0" err="1">
                          <a:solidFill>
                            <a:schemeClr val="bg1"/>
                          </a:solidFill>
                          <a:latin typeface="맑은 고딕"/>
                        </a:rPr>
                        <a:t>MWh</a:t>
                      </a:r>
                      <a:r>
                        <a:rPr lang="en-US" sz="7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(kgCH</a:t>
                      </a:r>
                      <a:r>
                        <a:rPr lang="en-US" sz="700" b="1" i="0" u="none" strike="noStrike" baseline="-25000" dirty="0">
                          <a:solidFill>
                            <a:schemeClr val="bg1"/>
                          </a:solidFill>
                          <a:latin typeface="맑은 고딕"/>
                        </a:rPr>
                        <a:t>4</a:t>
                      </a:r>
                      <a:r>
                        <a:rPr lang="en-US" sz="7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/</a:t>
                      </a:r>
                      <a:r>
                        <a:rPr lang="en-US" sz="700" b="1" i="0" u="none" strike="noStrike" dirty="0" err="1">
                          <a:solidFill>
                            <a:schemeClr val="bg1"/>
                          </a:solidFill>
                          <a:latin typeface="맑은 고딕"/>
                        </a:rPr>
                        <a:t>MWh</a:t>
                      </a:r>
                      <a:r>
                        <a:rPr lang="en-US" sz="7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(kgN</a:t>
                      </a:r>
                      <a:r>
                        <a:rPr lang="en-US" sz="700" b="1" i="0" u="none" strike="noStrike" baseline="-25000" dirty="0">
                          <a:solidFill>
                            <a:schemeClr val="bg1"/>
                          </a:solidFill>
                          <a:latin typeface="맑은 고딕"/>
                        </a:rPr>
                        <a:t>2</a:t>
                      </a:r>
                      <a:r>
                        <a:rPr lang="en-US" sz="7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O/</a:t>
                      </a:r>
                      <a:r>
                        <a:rPr lang="en-US" sz="700" b="1" i="0" u="none" strike="noStrike" dirty="0" err="1">
                          <a:solidFill>
                            <a:schemeClr val="bg1"/>
                          </a:solidFill>
                          <a:latin typeface="맑은 고딕"/>
                        </a:rPr>
                        <a:t>MWh</a:t>
                      </a:r>
                      <a:r>
                        <a:rPr lang="en-US" sz="7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74940">
                <a:tc>
                  <a:txBody>
                    <a:bodyPr/>
                    <a:lstStyle/>
                    <a:p>
                      <a:pPr marL="0" marR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900" b="0" i="0" u="none" strike="noStrike" kern="1200" dirty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개년 </a:t>
                      </a:r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평균</a:t>
                      </a:r>
                      <a:endParaRPr lang="en-US" altLang="ko-KR" sz="900" b="0" i="0" u="none" strike="noStrike" kern="1200" dirty="0" smtClean="0">
                        <a:solidFill>
                          <a:srgbClr val="000000"/>
                        </a:solidFill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u="none" strike="noStrike" kern="1200" dirty="0" smtClean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ko-KR" sz="800" b="0" i="0" u="none" strike="noStrike" kern="1200" dirty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'07</a:t>
                      </a:r>
                      <a:r>
                        <a:rPr lang="ko-KR" altLang="en-US" sz="800" b="0" i="0" u="none" strike="noStrike" kern="1200" dirty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ko-KR" sz="800" b="0" i="0" u="none" strike="noStrike" kern="1200" dirty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'08)</a:t>
                      </a:r>
                      <a:endParaRPr lang="ko-KR" altLang="en-US" sz="800" b="0" i="0" u="none" strike="noStrike" kern="1200" dirty="0">
                        <a:solidFill>
                          <a:srgbClr val="000000"/>
                        </a:solidFill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0.4653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0.0054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0.0027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smtClean="0"/>
              <a:t>Ⅴ. </a:t>
            </a:r>
            <a:r>
              <a:rPr lang="ko-KR" altLang="en-US" smtClean="0"/>
              <a:t>실습과제</a:t>
            </a:r>
            <a:r>
              <a:rPr lang="en-US" altLang="ko-KR" smtClean="0"/>
              <a:t>(5)</a:t>
            </a:r>
            <a:endParaRPr lang="ko-KR" altLang="en-US"/>
          </a:p>
        </p:txBody>
      </p:sp>
      <p:sp>
        <p:nvSpPr>
          <p:cNvPr id="23" name="슬라이드 번호 개체 틀 4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utoShape 15"/>
          <p:cNvSpPr>
            <a:spLocks noChangeArrowheads="1"/>
          </p:cNvSpPr>
          <p:nvPr/>
        </p:nvSpPr>
        <p:spPr bwMode="auto">
          <a:xfrm>
            <a:off x="317698" y="980728"/>
            <a:ext cx="2166938" cy="1368000"/>
          </a:xfrm>
          <a:prstGeom prst="roundRect">
            <a:avLst>
              <a:gd name="adj" fmla="val 6667"/>
            </a:avLst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184150" indent="-184150" latinLnBrk="0">
              <a:defRPr/>
            </a:pPr>
            <a:endParaRPr lang="ko-KR" altLang="en-US" sz="1200" b="1" kern="0">
              <a:solidFill>
                <a:sysClr val="window" lastClr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Rectangle 17"/>
          <p:cNvSpPr>
            <a:spLocks noChangeArrowheads="1"/>
          </p:cNvSpPr>
          <p:nvPr/>
        </p:nvSpPr>
        <p:spPr bwMode="auto">
          <a:xfrm>
            <a:off x="2565597" y="991614"/>
            <a:ext cx="6327577" cy="1368000"/>
          </a:xfrm>
          <a:prstGeom prst="rect">
            <a:avLst/>
          </a:prstGeom>
          <a:solidFill>
            <a:srgbClr val="EAEAEA"/>
          </a:solidFill>
          <a:ln w="3175" algn="ctr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lIns="252000" anchor="ctr"/>
          <a:lstStyle/>
          <a:p>
            <a:pPr algn="ctr">
              <a:defRPr/>
            </a:pPr>
            <a:endParaRPr lang="ko-KR" altLang="ko-KR" b="1" kern="0">
              <a:solidFill>
                <a:sysClr val="windowText" lastClr="000000"/>
              </a:solidFill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5" name="Group 20"/>
          <p:cNvGrpSpPr>
            <a:grpSpLocks/>
          </p:cNvGrpSpPr>
          <p:nvPr/>
        </p:nvGrpSpPr>
        <p:grpSpPr bwMode="auto">
          <a:xfrm rot="-5400000">
            <a:off x="2494160" y="1052290"/>
            <a:ext cx="104775" cy="393700"/>
            <a:chOff x="919" y="4440"/>
            <a:chExt cx="66" cy="248"/>
          </a:xfrm>
        </p:grpSpPr>
        <p:grpSp>
          <p:nvGrpSpPr>
            <p:cNvPr id="6" name="Group 21"/>
            <p:cNvGrpSpPr>
              <a:grpSpLocks/>
            </p:cNvGrpSpPr>
            <p:nvPr/>
          </p:nvGrpSpPr>
          <p:grpSpPr bwMode="auto">
            <a:xfrm>
              <a:off x="919" y="4440"/>
              <a:ext cx="66" cy="66"/>
              <a:chOff x="250" y="352"/>
              <a:chExt cx="136" cy="136"/>
            </a:xfrm>
          </p:grpSpPr>
          <p:sp>
            <p:nvSpPr>
              <p:cNvPr id="11" name="Oval 22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Oval 23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7" name="Group 24"/>
            <p:cNvGrpSpPr>
              <a:grpSpLocks/>
            </p:cNvGrpSpPr>
            <p:nvPr/>
          </p:nvGrpSpPr>
          <p:grpSpPr bwMode="auto">
            <a:xfrm>
              <a:off x="919" y="4622"/>
              <a:ext cx="66" cy="66"/>
              <a:chOff x="250" y="352"/>
              <a:chExt cx="136" cy="136"/>
            </a:xfrm>
          </p:grpSpPr>
          <p:sp>
            <p:nvSpPr>
              <p:cNvPr id="9" name="Oval 25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" name="Oval 26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8" name="AutoShape 27"/>
            <p:cNvSpPr>
              <a:spLocks noChangeArrowheads="1"/>
            </p:cNvSpPr>
            <p:nvPr/>
          </p:nvSpPr>
          <p:spPr bwMode="auto">
            <a:xfrm rot="5400000">
              <a:off x="849" y="4547"/>
              <a:ext cx="208" cy="3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12700" algn="ctr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wrap="none" lIns="90000" tIns="46800" rIns="10800" bIns="46800" anchor="ctr"/>
            <a:lstStyle/>
            <a:p>
              <a:pPr latinLnBrk="0">
                <a:defRPr/>
              </a:pPr>
              <a:endParaRPr lang="ko-KR" altLang="en-US" b="1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3" name="Group 28"/>
          <p:cNvGrpSpPr>
            <a:grpSpLocks/>
          </p:cNvGrpSpPr>
          <p:nvPr/>
        </p:nvGrpSpPr>
        <p:grpSpPr bwMode="auto">
          <a:xfrm rot="-5400000">
            <a:off x="2494160" y="1853978"/>
            <a:ext cx="104775" cy="393700"/>
            <a:chOff x="919" y="4440"/>
            <a:chExt cx="66" cy="248"/>
          </a:xfrm>
        </p:grpSpPr>
        <p:grpSp>
          <p:nvGrpSpPr>
            <p:cNvPr id="14" name="Group 29"/>
            <p:cNvGrpSpPr>
              <a:grpSpLocks/>
            </p:cNvGrpSpPr>
            <p:nvPr/>
          </p:nvGrpSpPr>
          <p:grpSpPr bwMode="auto">
            <a:xfrm>
              <a:off x="919" y="4440"/>
              <a:ext cx="66" cy="66"/>
              <a:chOff x="250" y="352"/>
              <a:chExt cx="136" cy="136"/>
            </a:xfrm>
          </p:grpSpPr>
          <p:sp>
            <p:nvSpPr>
              <p:cNvPr id="19" name="Oval 30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" name="Oval 31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5" name="Group 32"/>
            <p:cNvGrpSpPr>
              <a:grpSpLocks/>
            </p:cNvGrpSpPr>
            <p:nvPr/>
          </p:nvGrpSpPr>
          <p:grpSpPr bwMode="auto">
            <a:xfrm>
              <a:off x="919" y="4622"/>
              <a:ext cx="66" cy="66"/>
              <a:chOff x="250" y="352"/>
              <a:chExt cx="136" cy="136"/>
            </a:xfrm>
          </p:grpSpPr>
          <p:sp>
            <p:nvSpPr>
              <p:cNvPr id="17" name="Oval 33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" name="Oval 34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16" name="AutoShape 35"/>
            <p:cNvSpPr>
              <a:spLocks noChangeArrowheads="1"/>
            </p:cNvSpPr>
            <p:nvPr/>
          </p:nvSpPr>
          <p:spPr bwMode="auto">
            <a:xfrm rot="5400000">
              <a:off x="849" y="4547"/>
              <a:ext cx="208" cy="3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12700" algn="ctr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wrap="none" lIns="90000" tIns="46800" rIns="10800" bIns="46800" anchor="ctr"/>
            <a:lstStyle/>
            <a:p>
              <a:pPr latinLnBrk="0">
                <a:defRPr/>
              </a:pPr>
              <a:endParaRPr lang="ko-KR" altLang="en-US" b="1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1" name="TextBox 220"/>
          <p:cNvSpPr txBox="1">
            <a:spLocks noChangeArrowheads="1"/>
          </p:cNvSpPr>
          <p:nvPr/>
        </p:nvSpPr>
        <p:spPr bwMode="auto">
          <a:xfrm>
            <a:off x="2818011" y="1038369"/>
            <a:ext cx="6002139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52425" indent="-342900" defTabSz="955675" latinLnBrk="0">
              <a:lnSpc>
                <a:spcPct val="150000"/>
              </a:lnSpc>
              <a:spcBef>
                <a:spcPts val="500"/>
              </a:spcBef>
              <a:buClr>
                <a:srgbClr val="597DB7"/>
              </a:buClr>
            </a:pPr>
            <a:r>
              <a:rPr lang="en-US" altLang="ko-KR" sz="1400" b="1" smtClean="0">
                <a:solidFill>
                  <a:prstClr val="black"/>
                </a:solidFill>
              </a:rPr>
              <a:t>5-2.   </a:t>
            </a:r>
            <a:r>
              <a:rPr lang="ko-KR" altLang="en-US" sz="1400" b="1" smtClean="0">
                <a:solidFill>
                  <a:prstClr val="black"/>
                </a:solidFill>
              </a:rPr>
              <a:t>본사 및 연구소가 임차한 건물의 </a:t>
            </a:r>
            <a:r>
              <a:rPr lang="en-US" altLang="ko-KR" sz="1400" b="1" smtClean="0">
                <a:solidFill>
                  <a:prstClr val="black"/>
                </a:solidFill>
              </a:rPr>
              <a:t>2009</a:t>
            </a:r>
            <a:r>
              <a:rPr lang="ko-KR" altLang="en-US" sz="1400" b="1" smtClean="0">
                <a:solidFill>
                  <a:prstClr val="black"/>
                </a:solidFill>
              </a:rPr>
              <a:t>년 전력사용량이</a:t>
            </a:r>
            <a:r>
              <a:rPr lang="en-US" altLang="ko-KR" sz="1400" b="1" smtClean="0">
                <a:solidFill>
                  <a:prstClr val="black"/>
                </a:solidFill>
              </a:rPr>
              <a:t> </a:t>
            </a:r>
            <a:br>
              <a:rPr lang="en-US" altLang="ko-KR" sz="1400" b="1" smtClean="0">
                <a:solidFill>
                  <a:prstClr val="black"/>
                </a:solidFill>
              </a:rPr>
            </a:br>
            <a:r>
              <a:rPr lang="en-US" altLang="ko-KR" sz="1400" b="1" smtClean="0">
                <a:solidFill>
                  <a:prstClr val="black"/>
                </a:solidFill>
              </a:rPr>
              <a:t>40</a:t>
            </a:r>
            <a:r>
              <a:rPr lang="ko-KR" altLang="en-US" sz="1400" b="1" smtClean="0">
                <a:solidFill>
                  <a:prstClr val="black"/>
                </a:solidFill>
              </a:rPr>
              <a:t>만 </a:t>
            </a:r>
            <a:r>
              <a:rPr lang="en-US" altLang="ko-KR" sz="1400" b="1" err="1" smtClean="0">
                <a:solidFill>
                  <a:prstClr val="black"/>
                </a:solidFill>
              </a:rPr>
              <a:t>MWh</a:t>
            </a:r>
            <a:r>
              <a:rPr lang="ko-KR" altLang="en-US" sz="1400" b="1" smtClean="0">
                <a:solidFill>
                  <a:prstClr val="black"/>
                </a:solidFill>
              </a:rPr>
              <a:t>인 경우</a:t>
            </a:r>
            <a:r>
              <a:rPr lang="en-US" altLang="ko-KR" sz="1400" b="1" smtClean="0">
                <a:solidFill>
                  <a:prstClr val="black"/>
                </a:solidFill>
              </a:rPr>
              <a:t>, </a:t>
            </a:r>
            <a:r>
              <a:rPr lang="ko-KR" altLang="en-US" sz="1400" b="1" err="1" smtClean="0">
                <a:solidFill>
                  <a:prstClr val="black"/>
                </a:solidFill>
              </a:rPr>
              <a:t>온실가스별</a:t>
            </a:r>
            <a:r>
              <a:rPr lang="ko-KR" altLang="en-US" sz="1400" b="1" smtClean="0">
                <a:solidFill>
                  <a:prstClr val="black"/>
                </a:solidFill>
              </a:rPr>
              <a:t> 배출량을 구하여라</a:t>
            </a:r>
            <a:r>
              <a:rPr lang="en-US" altLang="ko-KR" sz="1400" b="1" smtClean="0">
                <a:solidFill>
                  <a:prstClr val="black"/>
                </a:solidFill>
              </a:rPr>
              <a:t>.</a:t>
            </a:r>
            <a:br>
              <a:rPr lang="en-US" altLang="ko-KR" sz="1400" b="1" smtClean="0">
                <a:solidFill>
                  <a:prstClr val="black"/>
                </a:solidFill>
              </a:rPr>
            </a:br>
            <a:r>
              <a:rPr lang="en-US" altLang="ko-KR" sz="1400" b="1" smtClean="0">
                <a:solidFill>
                  <a:prstClr val="black"/>
                </a:solidFill>
              </a:rPr>
              <a:t>(</a:t>
            </a:r>
            <a:r>
              <a:rPr lang="ko-KR" altLang="en-US" sz="1400" b="1" smtClean="0">
                <a:solidFill>
                  <a:prstClr val="black"/>
                </a:solidFill>
              </a:rPr>
              <a:t>전체 건물 차지 비율</a:t>
            </a:r>
            <a:r>
              <a:rPr lang="en-US" altLang="ko-KR" sz="1400" b="1" smtClean="0">
                <a:solidFill>
                  <a:prstClr val="black"/>
                </a:solidFill>
              </a:rPr>
              <a:t>: </a:t>
            </a:r>
            <a:r>
              <a:rPr lang="ko-KR" altLang="en-US" sz="1400" b="1" smtClean="0">
                <a:solidFill>
                  <a:prstClr val="black"/>
                </a:solidFill>
              </a:rPr>
              <a:t>본사</a:t>
            </a:r>
            <a:r>
              <a:rPr lang="en-US" altLang="ko-KR" sz="1400" b="1" smtClean="0">
                <a:solidFill>
                  <a:prstClr val="black"/>
                </a:solidFill>
              </a:rPr>
              <a:t>-25%, </a:t>
            </a:r>
            <a:r>
              <a:rPr lang="ko-KR" altLang="en-US" sz="1400" b="1" smtClean="0">
                <a:solidFill>
                  <a:prstClr val="black"/>
                </a:solidFill>
              </a:rPr>
              <a:t>연구소</a:t>
            </a:r>
            <a:r>
              <a:rPr lang="en-US" altLang="ko-KR" sz="1400" b="1" smtClean="0">
                <a:solidFill>
                  <a:prstClr val="black"/>
                </a:solidFill>
              </a:rPr>
              <a:t>-55%)</a:t>
            </a:r>
          </a:p>
        </p:txBody>
      </p:sp>
      <p:sp>
        <p:nvSpPr>
          <p:cNvPr id="22" name="직사각형 221"/>
          <p:cNvSpPr>
            <a:spLocks noChangeArrowheads="1"/>
          </p:cNvSpPr>
          <p:nvPr/>
        </p:nvSpPr>
        <p:spPr bwMode="auto">
          <a:xfrm>
            <a:off x="389136" y="1465039"/>
            <a:ext cx="20002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588" algn="ctr" latinLnBrk="0">
              <a:defRPr/>
            </a:pPr>
            <a:r>
              <a:rPr lang="ko-KR" altLang="en-US" sz="1400" b="1" kern="0" smtClean="0">
                <a:solidFill>
                  <a:srgbClr val="FFFFFF"/>
                </a:solidFill>
              </a:rPr>
              <a:t>실습과제</a:t>
            </a:r>
            <a:endParaRPr lang="ko-KR" altLang="en-US" sz="1400" b="1" kern="0">
              <a:solidFill>
                <a:srgbClr val="FFFFFF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 bwMode="auto">
          <a:xfrm>
            <a:off x="380999" y="2551652"/>
            <a:ext cx="8512175" cy="3901536"/>
          </a:xfrm>
          <a:prstGeom prst="roundRect">
            <a:avLst>
              <a:gd name="adj" fmla="val 1491"/>
            </a:avLst>
          </a:prstGeom>
          <a:solidFill>
            <a:srgbClr val="FFFFFF"/>
          </a:solidFill>
          <a:ln w="28575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0" marR="0" lvl="0" indent="0" algn="ctr" defTabSz="7620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50000"/>
              <a:buFontTx/>
              <a:buNone/>
              <a:tabLst>
                <a:tab pos="1733550" algn="l"/>
                <a:tab pos="2498725" algn="l"/>
              </a:tabLst>
              <a:defRPr/>
            </a:pPr>
            <a:endParaRPr kumimoji="0" lang="ko-KR" altLang="en-US" sz="1400" b="1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5" name="Picture 7" descr="바닥"/>
          <p:cNvPicPr>
            <a:picLocks noChangeAspect="1" noChangeArrowheads="1"/>
          </p:cNvPicPr>
          <p:nvPr/>
        </p:nvPicPr>
        <p:blipFill>
          <a:blip r:embed="rId3" cstate="print"/>
          <a:srcRect l="13142" r="13142"/>
          <a:stretch>
            <a:fillRect/>
          </a:stretch>
        </p:blipFill>
        <p:spPr bwMode="auto">
          <a:xfrm>
            <a:off x="384359" y="5118229"/>
            <a:ext cx="8508121" cy="1335107"/>
          </a:xfrm>
          <a:prstGeom prst="rect">
            <a:avLst/>
          </a:prstGeom>
          <a:noFill/>
        </p:spPr>
      </p:pic>
      <p:sp>
        <p:nvSpPr>
          <p:cNvPr id="26" name="직사각형 25"/>
          <p:cNvSpPr/>
          <p:nvPr/>
        </p:nvSpPr>
        <p:spPr>
          <a:xfrm>
            <a:off x="480795" y="3029204"/>
            <a:ext cx="8412379" cy="342398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본사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(2009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400,000 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MWh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0.25 X 0.4653 tCO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MWh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= 46,530 tCO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CH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400,000 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MWh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0.25 X 0.0054 kgCH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MWh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1t/1000kg = 0.54 tCH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N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O: 400,000 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MWh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0.25 X 0.0027 kgN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O/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MWh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1t/1000kg = 0.27 tN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</a:t>
            </a: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eq: 46,530 tCO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+ 0.54 tCH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21 + 0.27 tN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 X 310 = 46,625 tCO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eq </a:t>
            </a: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defRPr/>
            </a:pPr>
            <a:endParaRPr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endParaRPr lang="en-US" altLang="ko-KR" sz="1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연구소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(2009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400,000 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MWh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0.55 X 0.4653 tCO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MWh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= 102,366 tCO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CH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400,000 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MWh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0.55 X 0.0054 kgCH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MWh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1t/1000kg = 1.19 tCH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N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O: 400,000 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MWh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0.55 X 0.0027 kgN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O/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MWh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1t/1000kg = 0.59 tN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</a:t>
            </a: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eq: 102,366 tCO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+ 1.19 tCH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21 + 0.59 tN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 X 310 = 102,575 tCO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eq </a:t>
            </a: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defRPr/>
            </a:pPr>
            <a:endParaRPr lang="ko-KR" altLang="en-US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endParaRPr lang="ko-KR" altLang="en-US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7" name="그룹 6"/>
          <p:cNvGrpSpPr>
            <a:grpSpLocks/>
          </p:cNvGrpSpPr>
          <p:nvPr/>
        </p:nvGrpSpPr>
        <p:grpSpPr bwMode="auto">
          <a:xfrm>
            <a:off x="362842" y="2623090"/>
            <a:ext cx="8529638" cy="439737"/>
            <a:chOff x="254000" y="1000108"/>
            <a:chExt cx="8529782" cy="440534"/>
          </a:xfrm>
        </p:grpSpPr>
        <p:sp>
          <p:nvSpPr>
            <p:cNvPr id="28" name="모서리가 둥근 직사각형 27"/>
            <p:cNvSpPr/>
            <p:nvPr/>
          </p:nvSpPr>
          <p:spPr>
            <a:xfrm>
              <a:off x="254000" y="1071674"/>
              <a:ext cx="8529782" cy="300582"/>
            </a:xfrm>
            <a:prstGeom prst="roundRect">
              <a:avLst>
                <a:gd name="adj" fmla="val 0"/>
              </a:avLst>
            </a:prstGeom>
            <a:gradFill>
              <a:gsLst>
                <a:gs pos="0">
                  <a:srgbClr val="374C89"/>
                </a:gs>
                <a:gs pos="60000">
                  <a:srgbClr val="37527D"/>
                </a:gs>
                <a:gs pos="91000">
                  <a:sysClr val="window" lastClr="FFFFFF"/>
                </a:gs>
              </a:gsLst>
              <a:lin ang="0" scaled="0"/>
            </a:gradFill>
            <a:ln w="19050" cap="flat" cmpd="sng" algn="ctr">
              <a:noFill/>
              <a:prstDash val="solid"/>
            </a:ln>
            <a:effectLst/>
          </p:spPr>
          <p:txBody>
            <a:bodyPr lIns="468000" anchor="ctr"/>
            <a:lstStyle/>
            <a:p>
              <a:pPr lvl="0" latinLnBrk="0">
                <a:defRPr/>
              </a:pPr>
              <a:r>
                <a:rPr lang="ko-KR" altLang="en-US" sz="1400" b="1" kern="0" smtClean="0">
                  <a:solidFill>
                    <a:sysClr val="window" lastClr="FFFFFF"/>
                  </a:solidFill>
                  <a:latin typeface="맑은 고딕"/>
                  <a:ea typeface="맑은 고딕"/>
                </a:rPr>
                <a:t>실습과제 풀이</a:t>
              </a:r>
            </a:p>
          </p:txBody>
        </p:sp>
        <p:sp>
          <p:nvSpPr>
            <p:cNvPr id="29" name="자유형 28"/>
            <p:cNvSpPr/>
            <p:nvPr/>
          </p:nvSpPr>
          <p:spPr>
            <a:xfrm>
              <a:off x="254000" y="1000108"/>
              <a:ext cx="96840" cy="73157"/>
            </a:xfrm>
            <a:custGeom>
              <a:avLst/>
              <a:gdLst>
                <a:gd name="connsiteX0" fmla="*/ 6350 w 88900"/>
                <a:gd name="connsiteY0" fmla="*/ 0 h 76200"/>
                <a:gd name="connsiteX1" fmla="*/ 88900 w 88900"/>
                <a:gd name="connsiteY1" fmla="*/ 76200 h 76200"/>
                <a:gd name="connsiteX2" fmla="*/ 0 w 88900"/>
                <a:gd name="connsiteY2" fmla="*/ 69850 h 76200"/>
                <a:gd name="connsiteX3" fmla="*/ 6350 w 88900"/>
                <a:gd name="connsiteY3" fmla="*/ 0 h 76200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33368 w 122268"/>
                <a:gd name="connsiteY2" fmla="*/ 79392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16029 w 138297"/>
                <a:gd name="connsiteY0" fmla="*/ 0 h 85742"/>
                <a:gd name="connsiteX1" fmla="*/ 138297 w 138297"/>
                <a:gd name="connsiteY1" fmla="*/ 85742 h 85742"/>
                <a:gd name="connsiteX2" fmla="*/ 16029 w 138297"/>
                <a:gd name="connsiteY2" fmla="*/ 71438 h 85742"/>
                <a:gd name="connsiteX3" fmla="*/ 16029 w 138297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69067"/>
                <a:gd name="connsiteY0" fmla="*/ 0 h 73819"/>
                <a:gd name="connsiteX1" fmla="*/ 169067 w 169067"/>
                <a:gd name="connsiteY1" fmla="*/ 73819 h 73819"/>
                <a:gd name="connsiteX2" fmla="*/ 0 w 169067"/>
                <a:gd name="connsiteY2" fmla="*/ 71438 h 73819"/>
                <a:gd name="connsiteX3" fmla="*/ 0 w 169067"/>
                <a:gd name="connsiteY3" fmla="*/ 0 h 73819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629" h="73820">
                  <a:moveTo>
                    <a:pt x="0" y="0"/>
                  </a:moveTo>
                  <a:cubicBezTo>
                    <a:pt x="38435" y="47665"/>
                    <a:pt x="26098" y="42959"/>
                    <a:pt x="97629" y="73820"/>
                  </a:cubicBezTo>
                  <a:lnTo>
                    <a:pt x="0" y="71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C89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 flipV="1">
              <a:off x="254000" y="1367485"/>
              <a:ext cx="96840" cy="73157"/>
            </a:xfrm>
            <a:custGeom>
              <a:avLst/>
              <a:gdLst>
                <a:gd name="connsiteX0" fmla="*/ 6350 w 88900"/>
                <a:gd name="connsiteY0" fmla="*/ 0 h 76200"/>
                <a:gd name="connsiteX1" fmla="*/ 88900 w 88900"/>
                <a:gd name="connsiteY1" fmla="*/ 76200 h 76200"/>
                <a:gd name="connsiteX2" fmla="*/ 0 w 88900"/>
                <a:gd name="connsiteY2" fmla="*/ 69850 h 76200"/>
                <a:gd name="connsiteX3" fmla="*/ 6350 w 88900"/>
                <a:gd name="connsiteY3" fmla="*/ 0 h 76200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33368 w 122268"/>
                <a:gd name="connsiteY2" fmla="*/ 79392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16029 w 138297"/>
                <a:gd name="connsiteY0" fmla="*/ 0 h 85742"/>
                <a:gd name="connsiteX1" fmla="*/ 138297 w 138297"/>
                <a:gd name="connsiteY1" fmla="*/ 85742 h 85742"/>
                <a:gd name="connsiteX2" fmla="*/ 16029 w 138297"/>
                <a:gd name="connsiteY2" fmla="*/ 71438 h 85742"/>
                <a:gd name="connsiteX3" fmla="*/ 16029 w 138297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69067"/>
                <a:gd name="connsiteY0" fmla="*/ 0 h 73819"/>
                <a:gd name="connsiteX1" fmla="*/ 169067 w 169067"/>
                <a:gd name="connsiteY1" fmla="*/ 73819 h 73819"/>
                <a:gd name="connsiteX2" fmla="*/ 0 w 169067"/>
                <a:gd name="connsiteY2" fmla="*/ 71438 h 73819"/>
                <a:gd name="connsiteX3" fmla="*/ 0 w 169067"/>
                <a:gd name="connsiteY3" fmla="*/ 0 h 73819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629" h="73820">
                  <a:moveTo>
                    <a:pt x="0" y="0"/>
                  </a:moveTo>
                  <a:cubicBezTo>
                    <a:pt x="38435" y="47665"/>
                    <a:pt x="26098" y="42959"/>
                    <a:pt x="97629" y="73820"/>
                  </a:cubicBezTo>
                  <a:lnTo>
                    <a:pt x="0" y="71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C89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</p:grpSp>
      <p:pic>
        <p:nvPicPr>
          <p:cNvPr id="31" name="Picture 2" descr="블릿1"/>
          <p:cNvPicPr>
            <a:picLocks noChangeAspect="1" noChangeArrowheads="1"/>
          </p:cNvPicPr>
          <p:nvPr/>
        </p:nvPicPr>
        <p:blipFill>
          <a:blip r:embed="rId4" cstate="print">
            <a:lum bright="40000"/>
            <a:grayscl/>
          </a:blip>
          <a:srcRect l="27824" t="51411" r="67220" b="29614"/>
          <a:stretch>
            <a:fillRect/>
          </a:stretch>
        </p:blipFill>
        <p:spPr bwMode="auto">
          <a:xfrm>
            <a:off x="523180" y="2780252"/>
            <a:ext cx="165100" cy="155575"/>
          </a:xfrm>
          <a:prstGeom prst="rect">
            <a:avLst/>
          </a:prstGeom>
          <a:noFill/>
          <a:effectLst>
            <a:outerShdw dist="12700" dir="5400000" algn="ctr" rotWithShape="0">
              <a:srgbClr val="808080"/>
            </a:outerShdw>
          </a:effectLst>
        </p:spPr>
      </p:pic>
      <p:graphicFrame>
        <p:nvGraphicFramePr>
          <p:cNvPr id="34" name="표 33"/>
          <p:cNvGraphicFramePr>
            <a:graphicFrameLocks noGrp="1"/>
          </p:cNvGraphicFramePr>
          <p:nvPr/>
        </p:nvGraphicFramePr>
        <p:xfrm>
          <a:off x="6084167" y="2708920"/>
          <a:ext cx="2774010" cy="802005"/>
        </p:xfrm>
        <a:graphic>
          <a:graphicData uri="http://schemas.openxmlformats.org/drawingml/2006/table">
            <a:tbl>
              <a:tblPr/>
              <a:tblGrid>
                <a:gridCol w="606816"/>
                <a:gridCol w="722398"/>
                <a:gridCol w="722398"/>
                <a:gridCol w="722398"/>
              </a:tblGrid>
              <a:tr h="11455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bg1"/>
                          </a:solidFill>
                          <a:latin typeface="맑은 고딕"/>
                        </a:rPr>
                        <a:t>해당</a:t>
                      </a:r>
                      <a:endParaRPr lang="en-US" altLang="ko-KR" sz="1000" b="1" i="0" u="none" strike="noStrike" dirty="0" smtClean="0">
                        <a:solidFill>
                          <a:schemeClr val="bg1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bg1"/>
                          </a:solidFill>
                          <a:latin typeface="맑은 고딕"/>
                        </a:rPr>
                        <a:t>년도</a:t>
                      </a:r>
                      <a:endParaRPr lang="ko-KR" altLang="en-US" sz="1000" b="1" i="0" u="none" strike="noStrike" dirty="0">
                        <a:solidFill>
                          <a:schemeClr val="bg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chemeClr val="bg1"/>
                          </a:solidFill>
                          <a:latin typeface="맑은 고딕"/>
                        </a:rPr>
                        <a:t>CO</a:t>
                      </a:r>
                      <a:r>
                        <a:rPr lang="en-US" sz="1000" b="1" i="0" u="none" strike="noStrike" baseline="-25000">
                          <a:solidFill>
                            <a:schemeClr val="bg1"/>
                          </a:solidFill>
                          <a:latin typeface="맑은 고딕"/>
                        </a:rPr>
                        <a:t>2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CH</a:t>
                      </a:r>
                      <a:r>
                        <a:rPr lang="en-US" sz="1000" b="1" i="0" u="none" strike="noStrike" baseline="-25000" dirty="0">
                          <a:solidFill>
                            <a:schemeClr val="bg1"/>
                          </a:solidFill>
                          <a:latin typeface="맑은 고딕"/>
                        </a:rPr>
                        <a:t>4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chemeClr val="bg1"/>
                          </a:solidFill>
                          <a:latin typeface="맑은 고딕"/>
                        </a:rPr>
                        <a:t>N</a:t>
                      </a:r>
                      <a:r>
                        <a:rPr lang="en-US" sz="1000" b="1" i="0" u="none" strike="noStrike" baseline="-25000">
                          <a:solidFill>
                            <a:schemeClr val="bg1"/>
                          </a:solidFill>
                          <a:latin typeface="맑은 고딕"/>
                        </a:rPr>
                        <a:t>2</a:t>
                      </a:r>
                      <a:r>
                        <a:rPr lang="en-US" sz="1000" b="1" i="0" u="none" strike="noStrike">
                          <a:solidFill>
                            <a:schemeClr val="bg1"/>
                          </a:solidFill>
                          <a:latin typeface="맑은 고딕"/>
                        </a:rPr>
                        <a:t>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145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(tCO</a:t>
                      </a:r>
                      <a:r>
                        <a:rPr lang="en-US" sz="700" b="1" i="0" u="none" strike="noStrike" baseline="-25000" dirty="0">
                          <a:solidFill>
                            <a:schemeClr val="bg1"/>
                          </a:solidFill>
                          <a:latin typeface="맑은 고딕"/>
                        </a:rPr>
                        <a:t>2</a:t>
                      </a:r>
                      <a:r>
                        <a:rPr lang="en-US" sz="7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/</a:t>
                      </a:r>
                      <a:r>
                        <a:rPr lang="en-US" sz="700" b="1" i="0" u="none" strike="noStrike" dirty="0" err="1">
                          <a:solidFill>
                            <a:schemeClr val="bg1"/>
                          </a:solidFill>
                          <a:latin typeface="맑은 고딕"/>
                        </a:rPr>
                        <a:t>MWh</a:t>
                      </a:r>
                      <a:r>
                        <a:rPr lang="en-US" sz="7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(kgCH</a:t>
                      </a:r>
                      <a:r>
                        <a:rPr lang="en-US" sz="700" b="1" i="0" u="none" strike="noStrike" baseline="-25000" dirty="0">
                          <a:solidFill>
                            <a:schemeClr val="bg1"/>
                          </a:solidFill>
                          <a:latin typeface="맑은 고딕"/>
                        </a:rPr>
                        <a:t>4</a:t>
                      </a:r>
                      <a:r>
                        <a:rPr lang="en-US" sz="7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/</a:t>
                      </a:r>
                      <a:r>
                        <a:rPr lang="en-US" sz="700" b="1" i="0" u="none" strike="noStrike" dirty="0" err="1">
                          <a:solidFill>
                            <a:schemeClr val="bg1"/>
                          </a:solidFill>
                          <a:latin typeface="맑은 고딕"/>
                        </a:rPr>
                        <a:t>MWh</a:t>
                      </a:r>
                      <a:r>
                        <a:rPr lang="en-US" sz="7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(kgN</a:t>
                      </a:r>
                      <a:r>
                        <a:rPr lang="en-US" sz="700" b="1" i="0" u="none" strike="noStrike" baseline="-25000" dirty="0">
                          <a:solidFill>
                            <a:schemeClr val="bg1"/>
                          </a:solidFill>
                          <a:latin typeface="맑은 고딕"/>
                        </a:rPr>
                        <a:t>2</a:t>
                      </a:r>
                      <a:r>
                        <a:rPr lang="en-US" sz="7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O/</a:t>
                      </a:r>
                      <a:r>
                        <a:rPr lang="en-US" sz="700" b="1" i="0" u="none" strike="noStrike" dirty="0" err="1">
                          <a:solidFill>
                            <a:schemeClr val="bg1"/>
                          </a:solidFill>
                          <a:latin typeface="맑은 고딕"/>
                        </a:rPr>
                        <a:t>MWh</a:t>
                      </a:r>
                      <a:r>
                        <a:rPr lang="en-US" sz="7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74940">
                <a:tc>
                  <a:txBody>
                    <a:bodyPr/>
                    <a:lstStyle/>
                    <a:p>
                      <a:pPr marL="0" marR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900" b="0" i="0" u="none" strike="noStrike" kern="1200" dirty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개년 </a:t>
                      </a:r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평균</a:t>
                      </a:r>
                      <a:endParaRPr lang="en-US" altLang="ko-KR" sz="900" b="0" i="0" u="none" strike="noStrike" kern="1200" dirty="0" smtClean="0">
                        <a:solidFill>
                          <a:srgbClr val="000000"/>
                        </a:solidFill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0" i="0" u="none" strike="noStrike" kern="1200" dirty="0" smtClean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ko-KR" sz="800" b="0" i="0" u="none" strike="noStrike" kern="1200" dirty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'07</a:t>
                      </a:r>
                      <a:r>
                        <a:rPr lang="ko-KR" altLang="en-US" sz="800" b="0" i="0" u="none" strike="noStrike" kern="1200" dirty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ko-KR" sz="800" b="0" i="0" u="none" strike="noStrike" kern="1200" dirty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'08)</a:t>
                      </a:r>
                      <a:endParaRPr lang="ko-KR" altLang="en-US" sz="800" b="0" i="0" u="none" strike="noStrike" kern="1200" dirty="0">
                        <a:solidFill>
                          <a:srgbClr val="000000"/>
                        </a:solidFill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0.4653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0.0054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0.0027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smtClean="0"/>
              <a:t>Ⅴ. </a:t>
            </a:r>
            <a:r>
              <a:rPr lang="ko-KR" altLang="en-US" smtClean="0"/>
              <a:t>실습과제</a:t>
            </a:r>
            <a:r>
              <a:rPr lang="en-US" altLang="ko-KR" smtClean="0"/>
              <a:t>(6)</a:t>
            </a:r>
            <a:endParaRPr lang="ko-KR" altLang="en-US"/>
          </a:p>
        </p:txBody>
      </p:sp>
      <p:sp>
        <p:nvSpPr>
          <p:cNvPr id="23" name="슬라이드 번호 개체 틀 4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utoShape 15"/>
          <p:cNvSpPr>
            <a:spLocks noChangeArrowheads="1"/>
          </p:cNvSpPr>
          <p:nvPr/>
        </p:nvSpPr>
        <p:spPr bwMode="auto">
          <a:xfrm>
            <a:off x="317698" y="980728"/>
            <a:ext cx="2166938" cy="1368000"/>
          </a:xfrm>
          <a:prstGeom prst="roundRect">
            <a:avLst>
              <a:gd name="adj" fmla="val 6667"/>
            </a:avLst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184150" indent="-184150" latinLnBrk="0">
              <a:defRPr/>
            </a:pPr>
            <a:endParaRPr lang="ko-KR" altLang="en-US" sz="1200" b="1" kern="0">
              <a:solidFill>
                <a:sysClr val="window" lastClr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Rectangle 17"/>
          <p:cNvSpPr>
            <a:spLocks noChangeArrowheads="1"/>
          </p:cNvSpPr>
          <p:nvPr/>
        </p:nvSpPr>
        <p:spPr bwMode="auto">
          <a:xfrm>
            <a:off x="2565597" y="991614"/>
            <a:ext cx="6327577" cy="1368000"/>
          </a:xfrm>
          <a:prstGeom prst="rect">
            <a:avLst/>
          </a:prstGeom>
          <a:solidFill>
            <a:srgbClr val="EAEAEA"/>
          </a:solidFill>
          <a:ln w="3175" algn="ctr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lIns="252000" anchor="ctr"/>
          <a:lstStyle/>
          <a:p>
            <a:pPr algn="ctr">
              <a:defRPr/>
            </a:pPr>
            <a:endParaRPr lang="ko-KR" altLang="ko-KR" b="1" kern="0">
              <a:solidFill>
                <a:sysClr val="windowText" lastClr="000000"/>
              </a:solidFill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5" name="Group 20"/>
          <p:cNvGrpSpPr>
            <a:grpSpLocks/>
          </p:cNvGrpSpPr>
          <p:nvPr/>
        </p:nvGrpSpPr>
        <p:grpSpPr bwMode="auto">
          <a:xfrm rot="-5400000">
            <a:off x="2494160" y="1052290"/>
            <a:ext cx="104775" cy="393700"/>
            <a:chOff x="919" y="4440"/>
            <a:chExt cx="66" cy="248"/>
          </a:xfrm>
        </p:grpSpPr>
        <p:grpSp>
          <p:nvGrpSpPr>
            <p:cNvPr id="6" name="Group 21"/>
            <p:cNvGrpSpPr>
              <a:grpSpLocks/>
            </p:cNvGrpSpPr>
            <p:nvPr/>
          </p:nvGrpSpPr>
          <p:grpSpPr bwMode="auto">
            <a:xfrm>
              <a:off x="919" y="4440"/>
              <a:ext cx="66" cy="66"/>
              <a:chOff x="250" y="352"/>
              <a:chExt cx="136" cy="136"/>
            </a:xfrm>
          </p:grpSpPr>
          <p:sp>
            <p:nvSpPr>
              <p:cNvPr id="11" name="Oval 22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Oval 23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7" name="Group 24"/>
            <p:cNvGrpSpPr>
              <a:grpSpLocks/>
            </p:cNvGrpSpPr>
            <p:nvPr/>
          </p:nvGrpSpPr>
          <p:grpSpPr bwMode="auto">
            <a:xfrm>
              <a:off x="919" y="4622"/>
              <a:ext cx="66" cy="66"/>
              <a:chOff x="250" y="352"/>
              <a:chExt cx="136" cy="136"/>
            </a:xfrm>
          </p:grpSpPr>
          <p:sp>
            <p:nvSpPr>
              <p:cNvPr id="9" name="Oval 25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" name="Oval 26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8" name="AutoShape 27"/>
            <p:cNvSpPr>
              <a:spLocks noChangeArrowheads="1"/>
            </p:cNvSpPr>
            <p:nvPr/>
          </p:nvSpPr>
          <p:spPr bwMode="auto">
            <a:xfrm rot="5400000">
              <a:off x="849" y="4547"/>
              <a:ext cx="208" cy="3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12700" algn="ctr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wrap="none" lIns="90000" tIns="46800" rIns="10800" bIns="46800" anchor="ctr"/>
            <a:lstStyle/>
            <a:p>
              <a:pPr latinLnBrk="0">
                <a:defRPr/>
              </a:pPr>
              <a:endParaRPr lang="ko-KR" altLang="en-US" b="1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3" name="Group 28"/>
          <p:cNvGrpSpPr>
            <a:grpSpLocks/>
          </p:cNvGrpSpPr>
          <p:nvPr/>
        </p:nvGrpSpPr>
        <p:grpSpPr bwMode="auto">
          <a:xfrm rot="-5400000">
            <a:off x="2494160" y="1853978"/>
            <a:ext cx="104775" cy="393700"/>
            <a:chOff x="919" y="4440"/>
            <a:chExt cx="66" cy="248"/>
          </a:xfrm>
        </p:grpSpPr>
        <p:grpSp>
          <p:nvGrpSpPr>
            <p:cNvPr id="14" name="Group 29"/>
            <p:cNvGrpSpPr>
              <a:grpSpLocks/>
            </p:cNvGrpSpPr>
            <p:nvPr/>
          </p:nvGrpSpPr>
          <p:grpSpPr bwMode="auto">
            <a:xfrm>
              <a:off x="919" y="4440"/>
              <a:ext cx="66" cy="66"/>
              <a:chOff x="250" y="352"/>
              <a:chExt cx="136" cy="136"/>
            </a:xfrm>
          </p:grpSpPr>
          <p:sp>
            <p:nvSpPr>
              <p:cNvPr id="19" name="Oval 30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" name="Oval 31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5" name="Group 32"/>
            <p:cNvGrpSpPr>
              <a:grpSpLocks/>
            </p:cNvGrpSpPr>
            <p:nvPr/>
          </p:nvGrpSpPr>
          <p:grpSpPr bwMode="auto">
            <a:xfrm>
              <a:off x="919" y="4622"/>
              <a:ext cx="66" cy="66"/>
              <a:chOff x="250" y="352"/>
              <a:chExt cx="136" cy="136"/>
            </a:xfrm>
          </p:grpSpPr>
          <p:sp>
            <p:nvSpPr>
              <p:cNvPr id="17" name="Oval 33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" name="Oval 34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16" name="AutoShape 35"/>
            <p:cNvSpPr>
              <a:spLocks noChangeArrowheads="1"/>
            </p:cNvSpPr>
            <p:nvPr/>
          </p:nvSpPr>
          <p:spPr bwMode="auto">
            <a:xfrm rot="5400000">
              <a:off x="849" y="4547"/>
              <a:ext cx="208" cy="3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12700" algn="ctr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wrap="none" lIns="90000" tIns="46800" rIns="10800" bIns="46800" anchor="ctr"/>
            <a:lstStyle/>
            <a:p>
              <a:pPr latinLnBrk="0">
                <a:defRPr/>
              </a:pPr>
              <a:endParaRPr lang="ko-KR" altLang="en-US" b="1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1" name="TextBox 220"/>
          <p:cNvSpPr txBox="1">
            <a:spLocks noChangeArrowheads="1"/>
          </p:cNvSpPr>
          <p:nvPr/>
        </p:nvSpPr>
        <p:spPr bwMode="auto">
          <a:xfrm>
            <a:off x="2818011" y="1036145"/>
            <a:ext cx="607516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52425" indent="-342900" defTabSz="955675" latinLnBrk="0">
              <a:lnSpc>
                <a:spcPct val="150000"/>
              </a:lnSpc>
              <a:spcBef>
                <a:spcPts val="500"/>
              </a:spcBef>
              <a:buClr>
                <a:srgbClr val="597DB7"/>
              </a:buClr>
            </a:pPr>
            <a:r>
              <a:rPr lang="en-US" altLang="ko-KR" sz="1400" b="1" smtClean="0">
                <a:solidFill>
                  <a:prstClr val="black"/>
                </a:solidFill>
              </a:rPr>
              <a:t>6.   </a:t>
            </a:r>
            <a:r>
              <a:rPr lang="ko-KR" altLang="en-US" sz="1400" b="1" smtClean="0">
                <a:solidFill>
                  <a:prstClr val="black"/>
                </a:solidFill>
              </a:rPr>
              <a:t>창원공장의 </a:t>
            </a:r>
            <a:r>
              <a:rPr lang="en-US" altLang="ko-KR" sz="1400" b="1" smtClean="0">
                <a:solidFill>
                  <a:prstClr val="black"/>
                </a:solidFill>
              </a:rPr>
              <a:t>2008</a:t>
            </a:r>
            <a:r>
              <a:rPr lang="ko-KR" altLang="en-US" sz="1400" b="1" smtClean="0">
                <a:solidFill>
                  <a:prstClr val="black"/>
                </a:solidFill>
              </a:rPr>
              <a:t>년 스팀 사용량인 </a:t>
            </a:r>
            <a:r>
              <a:rPr lang="en-US" altLang="ko-KR" sz="1400" b="1" smtClean="0">
                <a:solidFill>
                  <a:prstClr val="black"/>
                </a:solidFill>
              </a:rPr>
              <a:t>50</a:t>
            </a:r>
            <a:r>
              <a:rPr lang="ko-KR" altLang="en-US" sz="1400" b="1" smtClean="0">
                <a:solidFill>
                  <a:prstClr val="black"/>
                </a:solidFill>
              </a:rPr>
              <a:t>만 </a:t>
            </a:r>
            <a:r>
              <a:rPr lang="en-US" altLang="ko-KR" sz="1400" b="1" err="1" smtClean="0">
                <a:solidFill>
                  <a:prstClr val="black"/>
                </a:solidFill>
              </a:rPr>
              <a:t>Gcal</a:t>
            </a:r>
            <a:r>
              <a:rPr lang="ko-KR" altLang="en-US" sz="1400" b="1" smtClean="0">
                <a:solidFill>
                  <a:prstClr val="black"/>
                </a:solidFill>
              </a:rPr>
              <a:t> 중 </a:t>
            </a:r>
            <a:r>
              <a:rPr lang="en-US" altLang="ko-KR" sz="1400" b="1" smtClean="0">
                <a:solidFill>
                  <a:prstClr val="black"/>
                </a:solidFill>
              </a:rPr>
              <a:t>30</a:t>
            </a:r>
            <a:r>
              <a:rPr lang="ko-KR" altLang="en-US" sz="1400" b="1" smtClean="0">
                <a:solidFill>
                  <a:prstClr val="black"/>
                </a:solidFill>
              </a:rPr>
              <a:t>만 </a:t>
            </a:r>
            <a:r>
              <a:rPr lang="en-US" altLang="ko-KR" sz="1400" b="1" err="1" smtClean="0">
                <a:solidFill>
                  <a:prstClr val="black"/>
                </a:solidFill>
              </a:rPr>
              <a:t>Gcal</a:t>
            </a:r>
            <a:r>
              <a:rPr lang="ko-KR" altLang="en-US" sz="1400" b="1" smtClean="0">
                <a:solidFill>
                  <a:prstClr val="black"/>
                </a:solidFill>
              </a:rPr>
              <a:t>는 내부 유틸리티 설비인 보일러를 가동하여 사용하였고 나머지 </a:t>
            </a:r>
            <a:r>
              <a:rPr lang="en-US" altLang="ko-KR" sz="1400" b="1" smtClean="0">
                <a:solidFill>
                  <a:prstClr val="black"/>
                </a:solidFill>
              </a:rPr>
              <a:t>20</a:t>
            </a:r>
            <a:r>
              <a:rPr lang="ko-KR" altLang="en-US" sz="1400" b="1" smtClean="0">
                <a:solidFill>
                  <a:prstClr val="black"/>
                </a:solidFill>
              </a:rPr>
              <a:t>만 </a:t>
            </a:r>
            <a:r>
              <a:rPr lang="en-US" altLang="ko-KR" sz="1400" b="1" err="1" smtClean="0">
                <a:solidFill>
                  <a:prstClr val="black"/>
                </a:solidFill>
              </a:rPr>
              <a:t>Gcal</a:t>
            </a:r>
            <a:r>
              <a:rPr lang="ko-KR" altLang="en-US" sz="1400" b="1" smtClean="0">
                <a:solidFill>
                  <a:prstClr val="black"/>
                </a:solidFill>
              </a:rPr>
              <a:t>를 한국지역난방공사로부터 공급받아 사용하였다</a:t>
            </a:r>
            <a:r>
              <a:rPr lang="en-US" altLang="ko-KR" sz="1400" b="1" smtClean="0">
                <a:solidFill>
                  <a:prstClr val="black"/>
                </a:solidFill>
              </a:rPr>
              <a:t>. </a:t>
            </a:r>
            <a:r>
              <a:rPr lang="ko-KR" altLang="en-US" sz="1400" b="1" smtClean="0">
                <a:solidFill>
                  <a:prstClr val="black"/>
                </a:solidFill>
              </a:rPr>
              <a:t>이</a:t>
            </a:r>
            <a:r>
              <a:rPr lang="en-US" altLang="ko-KR" sz="1400" b="1" smtClean="0">
                <a:solidFill>
                  <a:prstClr val="black"/>
                </a:solidFill>
              </a:rPr>
              <a:t> </a:t>
            </a:r>
            <a:r>
              <a:rPr lang="ko-KR" altLang="en-US" sz="1400" b="1" smtClean="0">
                <a:solidFill>
                  <a:prstClr val="black"/>
                </a:solidFill>
              </a:rPr>
              <a:t>경우 간접배출량은 얼마인가</a:t>
            </a:r>
            <a:r>
              <a:rPr lang="en-US" altLang="ko-KR" sz="1400" b="1" smtClean="0">
                <a:solidFill>
                  <a:prstClr val="black"/>
                </a:solidFill>
              </a:rPr>
              <a:t>?</a:t>
            </a:r>
            <a:r>
              <a:rPr lang="ko-KR" altLang="en-US" sz="1400" b="1" smtClean="0">
                <a:solidFill>
                  <a:prstClr val="black"/>
                </a:solidFill>
              </a:rPr>
              <a:t> </a:t>
            </a:r>
            <a:r>
              <a:rPr lang="en-US" altLang="ko-KR" sz="1200" b="1" smtClean="0">
                <a:solidFill>
                  <a:prstClr val="black"/>
                </a:solidFill>
              </a:rPr>
              <a:t>(30</a:t>
            </a:r>
            <a:r>
              <a:rPr lang="ko-KR" altLang="en-US" sz="1200" b="1" smtClean="0">
                <a:solidFill>
                  <a:prstClr val="black"/>
                </a:solidFill>
              </a:rPr>
              <a:t>만 </a:t>
            </a:r>
            <a:r>
              <a:rPr lang="en-US" altLang="ko-KR" sz="1200" b="1" err="1" smtClean="0">
                <a:solidFill>
                  <a:prstClr val="black"/>
                </a:solidFill>
              </a:rPr>
              <a:t>Gcal</a:t>
            </a:r>
            <a:r>
              <a:rPr lang="ko-KR" altLang="en-US" sz="1200" b="1" smtClean="0">
                <a:solidFill>
                  <a:prstClr val="black"/>
                </a:solidFill>
              </a:rPr>
              <a:t>의 스팀을 생산하기 위해 경유 </a:t>
            </a:r>
            <a:r>
              <a:rPr lang="en-US" altLang="ko-KR" sz="1200" b="1" smtClean="0">
                <a:solidFill>
                  <a:prstClr val="black"/>
                </a:solidFill>
              </a:rPr>
              <a:t>100ℓ </a:t>
            </a:r>
            <a:r>
              <a:rPr lang="ko-KR" altLang="en-US" sz="1200" b="1" smtClean="0">
                <a:solidFill>
                  <a:prstClr val="black"/>
                </a:solidFill>
              </a:rPr>
              <a:t>를 사용하였다</a:t>
            </a:r>
            <a:r>
              <a:rPr lang="en-US" altLang="ko-KR" sz="1200" b="1" smtClean="0">
                <a:solidFill>
                  <a:prstClr val="black"/>
                </a:solidFill>
              </a:rPr>
              <a:t>.)</a:t>
            </a:r>
            <a:endParaRPr lang="en-US" altLang="ko-KR" sz="1400" b="1" smtClean="0">
              <a:solidFill>
                <a:prstClr val="black"/>
              </a:solidFill>
            </a:endParaRPr>
          </a:p>
        </p:txBody>
      </p:sp>
      <p:sp>
        <p:nvSpPr>
          <p:cNvPr id="22" name="직사각형 221"/>
          <p:cNvSpPr>
            <a:spLocks noChangeArrowheads="1"/>
          </p:cNvSpPr>
          <p:nvPr/>
        </p:nvSpPr>
        <p:spPr bwMode="auto">
          <a:xfrm>
            <a:off x="389136" y="1465039"/>
            <a:ext cx="20002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588" algn="ctr" latinLnBrk="0">
              <a:defRPr/>
            </a:pPr>
            <a:r>
              <a:rPr lang="ko-KR" altLang="en-US" sz="1400" b="1" kern="0" smtClean="0">
                <a:solidFill>
                  <a:srgbClr val="FFFFFF"/>
                </a:solidFill>
              </a:rPr>
              <a:t>실습과제</a:t>
            </a:r>
            <a:endParaRPr lang="ko-KR" altLang="en-US" sz="1400" b="1" kern="0">
              <a:solidFill>
                <a:srgbClr val="FFFFFF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 bwMode="auto">
          <a:xfrm>
            <a:off x="380999" y="2551652"/>
            <a:ext cx="8512175" cy="3901536"/>
          </a:xfrm>
          <a:prstGeom prst="roundRect">
            <a:avLst>
              <a:gd name="adj" fmla="val 1491"/>
            </a:avLst>
          </a:prstGeom>
          <a:solidFill>
            <a:srgbClr val="FFFFFF"/>
          </a:solidFill>
          <a:ln w="28575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0" marR="0" lvl="0" indent="0" algn="ctr" defTabSz="7620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50000"/>
              <a:buFontTx/>
              <a:buNone/>
              <a:tabLst>
                <a:tab pos="1733550" algn="l"/>
                <a:tab pos="2498725" algn="l"/>
              </a:tabLst>
              <a:defRPr/>
            </a:pPr>
            <a:endParaRPr kumimoji="0" lang="ko-KR" altLang="en-US" sz="1400" b="1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5" name="Picture 7" descr="바닥"/>
          <p:cNvPicPr>
            <a:picLocks noChangeAspect="1" noChangeArrowheads="1"/>
          </p:cNvPicPr>
          <p:nvPr/>
        </p:nvPicPr>
        <p:blipFill>
          <a:blip r:embed="rId3" cstate="print"/>
          <a:srcRect l="13142" r="13142"/>
          <a:stretch>
            <a:fillRect/>
          </a:stretch>
        </p:blipFill>
        <p:spPr bwMode="auto">
          <a:xfrm>
            <a:off x="384359" y="5118229"/>
            <a:ext cx="8508121" cy="1335107"/>
          </a:xfrm>
          <a:prstGeom prst="rect">
            <a:avLst/>
          </a:prstGeom>
          <a:noFill/>
        </p:spPr>
      </p:pic>
      <p:sp>
        <p:nvSpPr>
          <p:cNvPr id="26" name="직사각형 25"/>
          <p:cNvSpPr/>
          <p:nvPr/>
        </p:nvSpPr>
        <p:spPr>
          <a:xfrm>
            <a:off x="480795" y="3029204"/>
            <a:ext cx="8412379" cy="342398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창원공장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(2008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b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구매스팀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만 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Gcal</a:t>
            </a:r>
            <a:endParaRPr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eq: 200,000 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Gcal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0.191 tCO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eq/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Gcal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b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= 38,200 tCO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eq </a:t>
            </a:r>
            <a:endParaRPr lang="ko-KR" altLang="en-US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endParaRPr lang="en-US" altLang="ko-KR" sz="1200" b="1" i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defRPr/>
            </a:pPr>
            <a:endParaRPr lang="en-US" altLang="ko-KR" sz="900" b="1" i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ko-KR" altLang="en-US" sz="1200" b="1" i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내부에서 직접 생산한 </a:t>
            </a:r>
            <a:r>
              <a:rPr lang="en-US" altLang="ko-KR" sz="1200" b="1" i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30</a:t>
            </a:r>
            <a:r>
              <a:rPr lang="ko-KR" altLang="en-US" sz="1200" b="1" i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만 </a:t>
            </a:r>
            <a:r>
              <a:rPr lang="en-US" altLang="ko-KR" sz="1200" b="1" i="1" kern="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Gcal</a:t>
            </a:r>
            <a:r>
              <a:rPr lang="ko-KR" altLang="en-US" sz="1200" b="1" i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의 스팀의 경우</a:t>
            </a:r>
            <a:r>
              <a:rPr lang="en-US" altLang="ko-KR" sz="1200" b="1" i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200" b="1" i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b="1" i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200" b="1" i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1200" b="1" i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스팀생산을 위해 경유 </a:t>
            </a:r>
            <a:r>
              <a:rPr lang="en-US" altLang="ko-KR" sz="1200" b="1" i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100</a:t>
            </a:r>
            <a:r>
              <a:rPr lang="en-US" altLang="ko-KR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ℓ </a:t>
            </a:r>
            <a:r>
              <a:rPr lang="ko-KR" altLang="en-US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사용으로 인한 온실가스 배출량은 </a:t>
            </a:r>
            <a:r>
              <a:rPr lang="en-US" altLang="ko-KR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altLang="ko-KR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ko-KR" altLang="en-US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직접배출로 산정되며</a:t>
            </a:r>
            <a:r>
              <a:rPr lang="en-US" altLang="ko-KR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ko-KR" altLang="en-US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간접배출량과 합산하지 않음</a:t>
            </a:r>
            <a:endParaRPr lang="en-US" altLang="ko-KR" sz="1200" b="1" i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7" name="그룹 6"/>
          <p:cNvGrpSpPr>
            <a:grpSpLocks/>
          </p:cNvGrpSpPr>
          <p:nvPr/>
        </p:nvGrpSpPr>
        <p:grpSpPr bwMode="auto">
          <a:xfrm>
            <a:off x="362842" y="2623090"/>
            <a:ext cx="8529638" cy="439737"/>
            <a:chOff x="254000" y="1000108"/>
            <a:chExt cx="8529782" cy="440534"/>
          </a:xfrm>
        </p:grpSpPr>
        <p:sp>
          <p:nvSpPr>
            <p:cNvPr id="28" name="모서리가 둥근 직사각형 27"/>
            <p:cNvSpPr/>
            <p:nvPr/>
          </p:nvSpPr>
          <p:spPr>
            <a:xfrm>
              <a:off x="254000" y="1071674"/>
              <a:ext cx="8529782" cy="300582"/>
            </a:xfrm>
            <a:prstGeom prst="roundRect">
              <a:avLst>
                <a:gd name="adj" fmla="val 0"/>
              </a:avLst>
            </a:prstGeom>
            <a:gradFill>
              <a:gsLst>
                <a:gs pos="0">
                  <a:srgbClr val="374C89"/>
                </a:gs>
                <a:gs pos="60000">
                  <a:srgbClr val="37527D"/>
                </a:gs>
                <a:gs pos="91000">
                  <a:sysClr val="window" lastClr="FFFFFF"/>
                </a:gs>
              </a:gsLst>
              <a:lin ang="0" scaled="0"/>
            </a:gradFill>
            <a:ln w="19050" cap="flat" cmpd="sng" algn="ctr">
              <a:noFill/>
              <a:prstDash val="solid"/>
            </a:ln>
            <a:effectLst/>
          </p:spPr>
          <p:txBody>
            <a:bodyPr lIns="468000" anchor="ctr"/>
            <a:lstStyle/>
            <a:p>
              <a:pPr lvl="0" latinLnBrk="0">
                <a:defRPr/>
              </a:pPr>
              <a:r>
                <a:rPr lang="ko-KR" altLang="en-US" sz="1400" b="1" kern="0" smtClean="0">
                  <a:solidFill>
                    <a:sysClr val="window" lastClr="FFFFFF"/>
                  </a:solidFill>
                  <a:latin typeface="맑은 고딕"/>
                  <a:ea typeface="맑은 고딕"/>
                </a:rPr>
                <a:t>실습과제 풀이</a:t>
              </a:r>
            </a:p>
          </p:txBody>
        </p:sp>
        <p:sp>
          <p:nvSpPr>
            <p:cNvPr id="29" name="자유형 28"/>
            <p:cNvSpPr/>
            <p:nvPr/>
          </p:nvSpPr>
          <p:spPr>
            <a:xfrm>
              <a:off x="254000" y="1000108"/>
              <a:ext cx="96840" cy="73157"/>
            </a:xfrm>
            <a:custGeom>
              <a:avLst/>
              <a:gdLst>
                <a:gd name="connsiteX0" fmla="*/ 6350 w 88900"/>
                <a:gd name="connsiteY0" fmla="*/ 0 h 76200"/>
                <a:gd name="connsiteX1" fmla="*/ 88900 w 88900"/>
                <a:gd name="connsiteY1" fmla="*/ 76200 h 76200"/>
                <a:gd name="connsiteX2" fmla="*/ 0 w 88900"/>
                <a:gd name="connsiteY2" fmla="*/ 69850 h 76200"/>
                <a:gd name="connsiteX3" fmla="*/ 6350 w 88900"/>
                <a:gd name="connsiteY3" fmla="*/ 0 h 76200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33368 w 122268"/>
                <a:gd name="connsiteY2" fmla="*/ 79392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16029 w 138297"/>
                <a:gd name="connsiteY0" fmla="*/ 0 h 85742"/>
                <a:gd name="connsiteX1" fmla="*/ 138297 w 138297"/>
                <a:gd name="connsiteY1" fmla="*/ 85742 h 85742"/>
                <a:gd name="connsiteX2" fmla="*/ 16029 w 138297"/>
                <a:gd name="connsiteY2" fmla="*/ 71438 h 85742"/>
                <a:gd name="connsiteX3" fmla="*/ 16029 w 138297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69067"/>
                <a:gd name="connsiteY0" fmla="*/ 0 h 73819"/>
                <a:gd name="connsiteX1" fmla="*/ 169067 w 169067"/>
                <a:gd name="connsiteY1" fmla="*/ 73819 h 73819"/>
                <a:gd name="connsiteX2" fmla="*/ 0 w 169067"/>
                <a:gd name="connsiteY2" fmla="*/ 71438 h 73819"/>
                <a:gd name="connsiteX3" fmla="*/ 0 w 169067"/>
                <a:gd name="connsiteY3" fmla="*/ 0 h 73819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629" h="73820">
                  <a:moveTo>
                    <a:pt x="0" y="0"/>
                  </a:moveTo>
                  <a:cubicBezTo>
                    <a:pt x="38435" y="47665"/>
                    <a:pt x="26098" y="42959"/>
                    <a:pt x="97629" y="73820"/>
                  </a:cubicBezTo>
                  <a:lnTo>
                    <a:pt x="0" y="71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C89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 flipV="1">
              <a:off x="254000" y="1367485"/>
              <a:ext cx="96840" cy="73157"/>
            </a:xfrm>
            <a:custGeom>
              <a:avLst/>
              <a:gdLst>
                <a:gd name="connsiteX0" fmla="*/ 6350 w 88900"/>
                <a:gd name="connsiteY0" fmla="*/ 0 h 76200"/>
                <a:gd name="connsiteX1" fmla="*/ 88900 w 88900"/>
                <a:gd name="connsiteY1" fmla="*/ 76200 h 76200"/>
                <a:gd name="connsiteX2" fmla="*/ 0 w 88900"/>
                <a:gd name="connsiteY2" fmla="*/ 69850 h 76200"/>
                <a:gd name="connsiteX3" fmla="*/ 6350 w 88900"/>
                <a:gd name="connsiteY3" fmla="*/ 0 h 76200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33368 w 122268"/>
                <a:gd name="connsiteY2" fmla="*/ 79392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16029 w 138297"/>
                <a:gd name="connsiteY0" fmla="*/ 0 h 85742"/>
                <a:gd name="connsiteX1" fmla="*/ 138297 w 138297"/>
                <a:gd name="connsiteY1" fmla="*/ 85742 h 85742"/>
                <a:gd name="connsiteX2" fmla="*/ 16029 w 138297"/>
                <a:gd name="connsiteY2" fmla="*/ 71438 h 85742"/>
                <a:gd name="connsiteX3" fmla="*/ 16029 w 138297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69067"/>
                <a:gd name="connsiteY0" fmla="*/ 0 h 73819"/>
                <a:gd name="connsiteX1" fmla="*/ 169067 w 169067"/>
                <a:gd name="connsiteY1" fmla="*/ 73819 h 73819"/>
                <a:gd name="connsiteX2" fmla="*/ 0 w 169067"/>
                <a:gd name="connsiteY2" fmla="*/ 71438 h 73819"/>
                <a:gd name="connsiteX3" fmla="*/ 0 w 169067"/>
                <a:gd name="connsiteY3" fmla="*/ 0 h 73819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629" h="73820">
                  <a:moveTo>
                    <a:pt x="0" y="0"/>
                  </a:moveTo>
                  <a:cubicBezTo>
                    <a:pt x="38435" y="47665"/>
                    <a:pt x="26098" y="42959"/>
                    <a:pt x="97629" y="73820"/>
                  </a:cubicBezTo>
                  <a:lnTo>
                    <a:pt x="0" y="71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C89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</p:grpSp>
      <p:pic>
        <p:nvPicPr>
          <p:cNvPr id="31" name="Picture 2" descr="블릿1"/>
          <p:cNvPicPr>
            <a:picLocks noChangeAspect="1" noChangeArrowheads="1"/>
          </p:cNvPicPr>
          <p:nvPr/>
        </p:nvPicPr>
        <p:blipFill>
          <a:blip r:embed="rId4" cstate="print">
            <a:lum bright="40000"/>
            <a:grayscl/>
          </a:blip>
          <a:srcRect l="27824" t="51411" r="67220" b="29614"/>
          <a:stretch>
            <a:fillRect/>
          </a:stretch>
        </p:blipFill>
        <p:spPr bwMode="auto">
          <a:xfrm>
            <a:off x="523180" y="2780252"/>
            <a:ext cx="165100" cy="155575"/>
          </a:xfrm>
          <a:prstGeom prst="rect">
            <a:avLst/>
          </a:prstGeom>
          <a:noFill/>
          <a:effectLst>
            <a:outerShdw dist="12700" dir="5400000" algn="ctr" rotWithShape="0">
              <a:srgbClr val="808080"/>
            </a:outerShdw>
          </a:effectLst>
        </p:spPr>
      </p:pic>
      <p:graphicFrame>
        <p:nvGraphicFramePr>
          <p:cNvPr id="32" name="표 31"/>
          <p:cNvGraphicFramePr>
            <a:graphicFrameLocks noGrp="1"/>
          </p:cNvGraphicFramePr>
          <p:nvPr/>
        </p:nvGraphicFramePr>
        <p:xfrm>
          <a:off x="5535276" y="4642250"/>
          <a:ext cx="3213436" cy="1585915"/>
        </p:xfrm>
        <a:graphic>
          <a:graphicData uri="http://schemas.openxmlformats.org/drawingml/2006/table">
            <a:tbl>
              <a:tblPr/>
              <a:tblGrid>
                <a:gridCol w="476884"/>
                <a:gridCol w="1368276"/>
                <a:gridCol w="1368276"/>
              </a:tblGrid>
              <a:tr h="20955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smtClean="0">
                          <a:solidFill>
                            <a:schemeClr val="bg1"/>
                          </a:solidFill>
                          <a:latin typeface="맑은 고딕"/>
                        </a:rPr>
                        <a:t>해당</a:t>
                      </a:r>
                      <a:endParaRPr lang="en-US" altLang="ko-KR" sz="1000" b="1" i="0" u="none" strike="noStrike" smtClean="0">
                        <a:solidFill>
                          <a:schemeClr val="bg1"/>
                        </a:solidFill>
                        <a:latin typeface="맑은 고딕"/>
                      </a:endParaRPr>
                    </a:p>
                    <a:p>
                      <a:pPr algn="ctr" fontAlgn="ctr"/>
                      <a:r>
                        <a:rPr lang="ko-KR" altLang="en-US" sz="1000" b="1" i="0" u="none" strike="noStrike" smtClean="0">
                          <a:solidFill>
                            <a:schemeClr val="bg1"/>
                          </a:solidFill>
                          <a:latin typeface="맑은 고딕"/>
                        </a:rPr>
                        <a:t>년도</a:t>
                      </a:r>
                      <a:endParaRPr lang="ko-KR" altLang="en-US" sz="1000" b="1" i="0" u="none" strike="noStrike">
                        <a:solidFill>
                          <a:schemeClr val="bg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smtClean="0">
                          <a:solidFill>
                            <a:schemeClr val="bg1"/>
                          </a:solidFill>
                          <a:latin typeface="맑은 고딕"/>
                        </a:rPr>
                        <a:t>열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smtClean="0">
                          <a:solidFill>
                            <a:schemeClr val="bg1"/>
                          </a:solidFill>
                          <a:latin typeface="맑은 고딕"/>
                        </a:rPr>
                        <a:t>전기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chemeClr val="bg1"/>
                          </a:solidFill>
                          <a:latin typeface="맑은 고딕"/>
                        </a:rPr>
                        <a:t>(</a:t>
                      </a:r>
                      <a:r>
                        <a:rPr lang="en-US" sz="1000" b="1" i="0" u="none" strike="noStrike" smtClean="0">
                          <a:solidFill>
                            <a:schemeClr val="bg1"/>
                          </a:solidFill>
                          <a:latin typeface="맑은 고딕"/>
                        </a:rPr>
                        <a:t>tCO</a:t>
                      </a:r>
                      <a:r>
                        <a:rPr lang="en-US" sz="1000" b="1" i="0" u="none" strike="noStrike" baseline="-25000" smtClean="0">
                          <a:solidFill>
                            <a:schemeClr val="bg1"/>
                          </a:solidFill>
                          <a:latin typeface="맑은 고딕"/>
                        </a:rPr>
                        <a:t>2</a:t>
                      </a:r>
                      <a:r>
                        <a:rPr lang="en-US" sz="1000" b="1" i="0" u="none" strike="noStrike" smtClean="0">
                          <a:solidFill>
                            <a:schemeClr val="bg1"/>
                          </a:solidFill>
                          <a:latin typeface="맑은 고딕"/>
                        </a:rPr>
                        <a:t>e/</a:t>
                      </a:r>
                      <a:r>
                        <a:rPr lang="en-US" sz="1000" b="1" i="0" u="none" strike="noStrike" err="1" smtClean="0">
                          <a:solidFill>
                            <a:schemeClr val="bg1"/>
                          </a:solidFill>
                          <a:latin typeface="맑은 고딕"/>
                        </a:rPr>
                        <a:t>Gcal</a:t>
                      </a:r>
                      <a:r>
                        <a:rPr lang="en-US" sz="1000" b="1" i="0" u="none" strike="noStrike" smtClean="0">
                          <a:solidFill>
                            <a:schemeClr val="bg1"/>
                          </a:solidFill>
                          <a:latin typeface="맑은 고딕"/>
                        </a:rPr>
                        <a:t>)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smtClean="0">
                          <a:solidFill>
                            <a:schemeClr val="bg1"/>
                          </a:solidFill>
                          <a:latin typeface="+mn-lt"/>
                        </a:rPr>
                        <a:t>(tCO</a:t>
                      </a:r>
                      <a:r>
                        <a:rPr lang="en-US" altLang="ko-KR" sz="1000" b="1" i="0" u="none" strike="noStrike" baseline="-2500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r>
                        <a:rPr lang="en-US" altLang="ko-KR" sz="1000" b="1" i="0" u="none" strike="noStrike" smtClean="0">
                          <a:solidFill>
                            <a:schemeClr val="bg1"/>
                          </a:solidFill>
                          <a:latin typeface="+mn-lt"/>
                        </a:rPr>
                        <a:t>e/</a:t>
                      </a:r>
                      <a:r>
                        <a:rPr lang="en-US" altLang="ko-KR" sz="1000" b="1" i="0" u="none" strike="noStrike" err="1" smtClean="0">
                          <a:solidFill>
                            <a:schemeClr val="bg1"/>
                          </a:solidFill>
                          <a:latin typeface="+mn-lt"/>
                        </a:rPr>
                        <a:t>MWh</a:t>
                      </a:r>
                      <a:r>
                        <a:rPr lang="en-US" altLang="ko-KR" sz="1000" b="1" i="0" u="none" strike="noStrike" smtClean="0">
                          <a:solidFill>
                            <a:schemeClr val="bg1"/>
                          </a:solidFill>
                          <a:latin typeface="+mn-lt"/>
                        </a:rPr>
                        <a:t>)</a:t>
                      </a:r>
                      <a:endParaRPr lang="en-US" altLang="ko-KR" sz="1000" b="1" i="0" u="none" strike="noStrike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smtClean="0">
                          <a:solidFill>
                            <a:srgbClr val="000000"/>
                          </a:solidFill>
                          <a:latin typeface="맑은 고딕"/>
                        </a:rPr>
                        <a:t>0.237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smtClean="0">
                          <a:solidFill>
                            <a:srgbClr val="000000"/>
                          </a:solidFill>
                          <a:latin typeface="맑은 고딕"/>
                        </a:rPr>
                        <a:t>0.515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smtClean="0">
                          <a:solidFill>
                            <a:srgbClr val="000000"/>
                          </a:solidFill>
                          <a:latin typeface="맑은 고딕"/>
                        </a:rPr>
                        <a:t>0.234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smtClean="0">
                          <a:solidFill>
                            <a:srgbClr val="000000"/>
                          </a:solidFill>
                          <a:latin typeface="맑은 고딕"/>
                        </a:rPr>
                        <a:t>0.514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smtClean="0">
                          <a:solidFill>
                            <a:srgbClr val="000000"/>
                          </a:solidFill>
                          <a:latin typeface="맑은 고딕"/>
                        </a:rPr>
                        <a:t>0.220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smtClean="0">
                          <a:solidFill>
                            <a:srgbClr val="000000"/>
                          </a:solidFill>
                          <a:latin typeface="맑은 고딕"/>
                        </a:rPr>
                        <a:t>0.459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smtClean="0">
                          <a:solidFill>
                            <a:srgbClr val="000000"/>
                          </a:solidFill>
                          <a:latin typeface="맑은 고딕"/>
                        </a:rPr>
                        <a:t>0.191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smtClean="0">
                          <a:solidFill>
                            <a:srgbClr val="000000"/>
                          </a:solidFill>
                          <a:latin typeface="맑은 고딕"/>
                        </a:rPr>
                        <a:t>0.362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smtClean="0">
                          <a:solidFill>
                            <a:srgbClr val="000000"/>
                          </a:solidFill>
                          <a:latin typeface="맑은 고딕"/>
                        </a:rPr>
                        <a:t>2009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smtClean="0">
                          <a:solidFill>
                            <a:srgbClr val="000000"/>
                          </a:solidFill>
                          <a:latin typeface="맑은 고딕"/>
                        </a:rPr>
                        <a:t>0.200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smtClean="0">
                          <a:solidFill>
                            <a:srgbClr val="000000"/>
                          </a:solidFill>
                          <a:latin typeface="맑은 고딕"/>
                        </a:rPr>
                        <a:t>0.361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5292750" y="4293096"/>
            <a:ext cx="36717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smtClean="0">
                <a:latin typeface="맑은 고딕"/>
                <a:ea typeface="맑은 고딕"/>
              </a:rPr>
              <a:t>※ </a:t>
            </a:r>
            <a:r>
              <a:rPr lang="ko-KR" altLang="en-US" sz="1200" smtClean="0">
                <a:latin typeface="맑은 고딕"/>
                <a:ea typeface="맑은 고딕"/>
              </a:rPr>
              <a:t>한국지역난방공사 제공 통합</a:t>
            </a:r>
            <a:r>
              <a:rPr lang="ko-KR" altLang="en-US" sz="1200" smtClean="0"/>
              <a:t> 배출계수</a:t>
            </a:r>
            <a:endParaRPr lang="ko-KR" altLang="en-US" sz="1200"/>
          </a:p>
        </p:txBody>
      </p:sp>
      <p:sp>
        <p:nvSpPr>
          <p:cNvPr id="34" name="TextBox 33"/>
          <p:cNvSpPr txBox="1"/>
          <p:nvPr/>
        </p:nvSpPr>
        <p:spPr>
          <a:xfrm>
            <a:off x="5540762" y="3128795"/>
            <a:ext cx="3168352" cy="638473"/>
          </a:xfrm>
          <a:prstGeom prst="round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sz="105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한국지역난방공사의 경우</a:t>
            </a:r>
            <a:r>
              <a:rPr lang="en-US" altLang="ko-KR" sz="105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r>
              <a:rPr lang="ko-KR" altLang="en-US" sz="1050" i="1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지사별</a:t>
            </a:r>
            <a:r>
              <a:rPr lang="ko-KR" altLang="en-US" sz="105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스팀 배출계수가 다르며</a:t>
            </a:r>
            <a:r>
              <a:rPr lang="en-US" altLang="ko-KR" sz="105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r>
              <a:rPr lang="ko-KR" altLang="en-US" sz="105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홈페이지에 공사 통합배출계수를 공개하고 있음</a:t>
            </a:r>
            <a:endParaRPr lang="ko-KR" altLang="en-US" sz="1050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5292080" y="2729704"/>
            <a:ext cx="648000" cy="648000"/>
            <a:chOff x="5652120" y="2852738"/>
            <a:chExt cx="1506151" cy="1571636"/>
          </a:xfrm>
        </p:grpSpPr>
        <p:pic>
          <p:nvPicPr>
            <p:cNvPr id="36" name="Picture 73" descr="20"/>
            <p:cNvPicPr>
              <a:picLocks noChangeAspect="1" noChangeArrowheads="1"/>
            </p:cNvPicPr>
            <p:nvPr/>
          </p:nvPicPr>
          <p:blipFill>
            <a:blip r:embed="rId5" cstate="print"/>
            <a:srcRect l="7407" t="9994" r="7407" b="10056"/>
            <a:stretch>
              <a:fillRect/>
            </a:stretch>
          </p:blipFill>
          <p:spPr bwMode="auto">
            <a:xfrm>
              <a:off x="5652120" y="2852738"/>
              <a:ext cx="1506151" cy="1571636"/>
            </a:xfrm>
            <a:prstGeom prst="rect">
              <a:avLst/>
            </a:prstGeom>
            <a:noFill/>
          </p:spPr>
        </p:pic>
        <p:sp>
          <p:nvSpPr>
            <p:cNvPr id="37" name="Text Box 166"/>
            <p:cNvSpPr txBox="1">
              <a:spLocks noChangeArrowheads="1"/>
            </p:cNvSpPr>
            <p:nvPr/>
          </p:nvSpPr>
          <p:spPr bwMode="auto">
            <a:xfrm>
              <a:off x="5905070" y="3299851"/>
              <a:ext cx="949649" cy="276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20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Tip</a:t>
              </a:r>
              <a:endParaRPr lang="en-US" altLang="ko-KR" sz="1200" b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smtClean="0"/>
              <a:t>Ⅴ. </a:t>
            </a:r>
            <a:r>
              <a:rPr lang="ko-KR" altLang="en-US" smtClean="0"/>
              <a:t>실습과제</a:t>
            </a:r>
            <a:r>
              <a:rPr lang="en-US" altLang="ko-KR" smtClean="0"/>
              <a:t>(7)</a:t>
            </a:r>
            <a:endParaRPr lang="ko-KR" altLang="en-US"/>
          </a:p>
        </p:txBody>
      </p:sp>
      <p:sp>
        <p:nvSpPr>
          <p:cNvPr id="23" name="슬라이드 번호 개체 틀 4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ADAD74-52B2-4281-BE02-DC878556A7A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utoShape 15"/>
          <p:cNvSpPr>
            <a:spLocks noChangeArrowheads="1"/>
          </p:cNvSpPr>
          <p:nvPr/>
        </p:nvSpPr>
        <p:spPr bwMode="auto">
          <a:xfrm>
            <a:off x="317698" y="980728"/>
            <a:ext cx="2166938" cy="1368000"/>
          </a:xfrm>
          <a:prstGeom prst="roundRect">
            <a:avLst>
              <a:gd name="adj" fmla="val 6667"/>
            </a:avLst>
          </a:prstGeom>
          <a:solidFill>
            <a:srgbClr val="37527D"/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184150" indent="-184150" latinLnBrk="0">
              <a:defRPr/>
            </a:pPr>
            <a:endParaRPr lang="ko-KR" altLang="en-US" sz="1200" b="1" kern="0">
              <a:solidFill>
                <a:sysClr val="window" lastClr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Rectangle 17"/>
          <p:cNvSpPr>
            <a:spLocks noChangeArrowheads="1"/>
          </p:cNvSpPr>
          <p:nvPr/>
        </p:nvSpPr>
        <p:spPr bwMode="auto">
          <a:xfrm>
            <a:off x="2565597" y="991614"/>
            <a:ext cx="6327577" cy="1368000"/>
          </a:xfrm>
          <a:prstGeom prst="rect">
            <a:avLst/>
          </a:prstGeom>
          <a:solidFill>
            <a:srgbClr val="EAEAEA"/>
          </a:solidFill>
          <a:ln w="3175" algn="ctr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lIns="252000" anchor="ctr"/>
          <a:lstStyle/>
          <a:p>
            <a:pPr algn="ctr">
              <a:defRPr/>
            </a:pPr>
            <a:endParaRPr lang="ko-KR" altLang="ko-KR" b="1" kern="0">
              <a:solidFill>
                <a:sysClr val="windowText" lastClr="000000"/>
              </a:solidFill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5" name="Group 20"/>
          <p:cNvGrpSpPr>
            <a:grpSpLocks/>
          </p:cNvGrpSpPr>
          <p:nvPr/>
        </p:nvGrpSpPr>
        <p:grpSpPr bwMode="auto">
          <a:xfrm rot="-5400000">
            <a:off x="2494160" y="1052290"/>
            <a:ext cx="104775" cy="393700"/>
            <a:chOff x="919" y="4440"/>
            <a:chExt cx="66" cy="248"/>
          </a:xfrm>
        </p:grpSpPr>
        <p:grpSp>
          <p:nvGrpSpPr>
            <p:cNvPr id="6" name="Group 21"/>
            <p:cNvGrpSpPr>
              <a:grpSpLocks/>
            </p:cNvGrpSpPr>
            <p:nvPr/>
          </p:nvGrpSpPr>
          <p:grpSpPr bwMode="auto">
            <a:xfrm>
              <a:off x="919" y="4440"/>
              <a:ext cx="66" cy="66"/>
              <a:chOff x="250" y="352"/>
              <a:chExt cx="136" cy="136"/>
            </a:xfrm>
          </p:grpSpPr>
          <p:sp>
            <p:nvSpPr>
              <p:cNvPr id="11" name="Oval 22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Oval 23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7" name="Group 24"/>
            <p:cNvGrpSpPr>
              <a:grpSpLocks/>
            </p:cNvGrpSpPr>
            <p:nvPr/>
          </p:nvGrpSpPr>
          <p:grpSpPr bwMode="auto">
            <a:xfrm>
              <a:off x="919" y="4622"/>
              <a:ext cx="66" cy="66"/>
              <a:chOff x="250" y="352"/>
              <a:chExt cx="136" cy="136"/>
            </a:xfrm>
          </p:grpSpPr>
          <p:sp>
            <p:nvSpPr>
              <p:cNvPr id="9" name="Oval 25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" name="Oval 26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8" name="AutoShape 27"/>
            <p:cNvSpPr>
              <a:spLocks noChangeArrowheads="1"/>
            </p:cNvSpPr>
            <p:nvPr/>
          </p:nvSpPr>
          <p:spPr bwMode="auto">
            <a:xfrm rot="5400000">
              <a:off x="849" y="4547"/>
              <a:ext cx="208" cy="3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12700" algn="ctr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wrap="none" lIns="90000" tIns="46800" rIns="10800" bIns="46800" anchor="ctr"/>
            <a:lstStyle/>
            <a:p>
              <a:pPr latinLnBrk="0">
                <a:defRPr/>
              </a:pPr>
              <a:endParaRPr lang="ko-KR" altLang="en-US" b="1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3" name="Group 28"/>
          <p:cNvGrpSpPr>
            <a:grpSpLocks/>
          </p:cNvGrpSpPr>
          <p:nvPr/>
        </p:nvGrpSpPr>
        <p:grpSpPr bwMode="auto">
          <a:xfrm rot="-5400000">
            <a:off x="2494160" y="1853978"/>
            <a:ext cx="104775" cy="393700"/>
            <a:chOff x="919" y="4440"/>
            <a:chExt cx="66" cy="248"/>
          </a:xfrm>
        </p:grpSpPr>
        <p:grpSp>
          <p:nvGrpSpPr>
            <p:cNvPr id="14" name="Group 29"/>
            <p:cNvGrpSpPr>
              <a:grpSpLocks/>
            </p:cNvGrpSpPr>
            <p:nvPr/>
          </p:nvGrpSpPr>
          <p:grpSpPr bwMode="auto">
            <a:xfrm>
              <a:off x="919" y="4440"/>
              <a:ext cx="66" cy="66"/>
              <a:chOff x="250" y="352"/>
              <a:chExt cx="136" cy="136"/>
            </a:xfrm>
          </p:grpSpPr>
          <p:sp>
            <p:nvSpPr>
              <p:cNvPr id="19" name="Oval 30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" name="Oval 31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5" name="Group 32"/>
            <p:cNvGrpSpPr>
              <a:grpSpLocks/>
            </p:cNvGrpSpPr>
            <p:nvPr/>
          </p:nvGrpSpPr>
          <p:grpSpPr bwMode="auto">
            <a:xfrm>
              <a:off x="919" y="4622"/>
              <a:ext cx="66" cy="66"/>
              <a:chOff x="250" y="352"/>
              <a:chExt cx="136" cy="136"/>
            </a:xfrm>
          </p:grpSpPr>
          <p:sp>
            <p:nvSpPr>
              <p:cNvPr id="17" name="Oval 33"/>
              <p:cNvSpPr>
                <a:spLocks noChangeArrowheads="1"/>
              </p:cNvSpPr>
              <p:nvPr/>
            </p:nvSpPr>
            <p:spPr bwMode="auto">
              <a:xfrm>
                <a:off x="250" y="352"/>
                <a:ext cx="136" cy="136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" name="Oval 34"/>
              <p:cNvSpPr>
                <a:spLocks noChangeArrowheads="1"/>
              </p:cNvSpPr>
              <p:nvPr/>
            </p:nvSpPr>
            <p:spPr bwMode="auto">
              <a:xfrm>
                <a:off x="266" y="368"/>
                <a:ext cx="120" cy="120"/>
              </a:xfrm>
              <a:prstGeom prst="ellipse">
                <a:avLst/>
              </a:prstGeom>
              <a:solidFill>
                <a:sysClr val="windowText" lastClr="000000">
                  <a:alpha val="50000"/>
                </a:sys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latinLnBrk="0">
                  <a:defRPr/>
                </a:pPr>
                <a:endParaRPr lang="ko-KR" altLang="en-US" b="1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16" name="AutoShape 35"/>
            <p:cNvSpPr>
              <a:spLocks noChangeArrowheads="1"/>
            </p:cNvSpPr>
            <p:nvPr/>
          </p:nvSpPr>
          <p:spPr bwMode="auto">
            <a:xfrm rot="5400000">
              <a:off x="849" y="4547"/>
              <a:ext cx="208" cy="3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>
                    <a:gamma/>
                    <a:tint val="0"/>
                    <a:invGamma/>
                  </a:srgbClr>
                </a:gs>
                <a:gs pos="100000">
                  <a:srgbClr val="C0C0C0"/>
                </a:gs>
              </a:gsLst>
              <a:path path="shape">
                <a:fillToRect l="50000" t="50000" r="50000" b="50000"/>
              </a:path>
            </a:gradFill>
            <a:ln w="12700" algn="ctr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wrap="none" lIns="90000" tIns="46800" rIns="10800" bIns="46800" anchor="ctr"/>
            <a:lstStyle/>
            <a:p>
              <a:pPr latinLnBrk="0">
                <a:defRPr/>
              </a:pPr>
              <a:endParaRPr lang="ko-KR" altLang="en-US" b="1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1" name="TextBox 220"/>
          <p:cNvSpPr txBox="1">
            <a:spLocks noChangeArrowheads="1"/>
          </p:cNvSpPr>
          <p:nvPr/>
        </p:nvSpPr>
        <p:spPr bwMode="auto">
          <a:xfrm>
            <a:off x="2818011" y="1036145"/>
            <a:ext cx="607516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52425" indent="-342900" defTabSz="955675" latinLnBrk="0">
              <a:lnSpc>
                <a:spcPct val="150000"/>
              </a:lnSpc>
              <a:spcBef>
                <a:spcPts val="500"/>
              </a:spcBef>
              <a:buClr>
                <a:srgbClr val="597DB7"/>
              </a:buClr>
            </a:pPr>
            <a:r>
              <a:rPr lang="en-US" altLang="ko-KR" sz="1400" b="1" smtClean="0">
                <a:solidFill>
                  <a:prstClr val="black"/>
                </a:solidFill>
              </a:rPr>
              <a:t>7.   </a:t>
            </a:r>
            <a:r>
              <a:rPr lang="ko-KR" altLang="en-US" sz="1400" b="1" smtClean="0">
                <a:solidFill>
                  <a:prstClr val="black"/>
                </a:solidFill>
              </a:rPr>
              <a:t>진천사업장은 </a:t>
            </a:r>
            <a:r>
              <a:rPr lang="en-US" altLang="ko-KR" sz="1400" b="1" smtClean="0">
                <a:solidFill>
                  <a:prstClr val="black"/>
                </a:solidFill>
              </a:rPr>
              <a:t>2007</a:t>
            </a:r>
            <a:r>
              <a:rPr lang="ko-KR" altLang="en-US" sz="1400" b="1" smtClean="0">
                <a:solidFill>
                  <a:prstClr val="black"/>
                </a:solidFill>
              </a:rPr>
              <a:t>년부터 </a:t>
            </a:r>
            <a:r>
              <a:rPr lang="en-US" altLang="ko-KR" sz="1400" b="1" smtClean="0">
                <a:solidFill>
                  <a:prstClr val="black"/>
                </a:solidFill>
              </a:rPr>
              <a:t>2.5kg CO</a:t>
            </a:r>
            <a:r>
              <a:rPr lang="en-US" altLang="ko-KR" sz="1400" b="1" baseline="-25000" smtClean="0">
                <a:solidFill>
                  <a:prstClr val="black"/>
                </a:solidFill>
              </a:rPr>
              <a:t>2</a:t>
            </a:r>
            <a:r>
              <a:rPr lang="en-US" altLang="ko-KR" sz="1400" b="1" smtClean="0">
                <a:solidFill>
                  <a:prstClr val="black"/>
                </a:solidFill>
              </a:rPr>
              <a:t> </a:t>
            </a:r>
            <a:r>
              <a:rPr lang="ko-KR" altLang="en-US" sz="1400" b="1" smtClean="0">
                <a:solidFill>
                  <a:prstClr val="black"/>
                </a:solidFill>
              </a:rPr>
              <a:t>소화기 </a:t>
            </a:r>
            <a:r>
              <a:rPr lang="en-US" altLang="ko-KR" sz="1400" b="1" smtClean="0">
                <a:solidFill>
                  <a:prstClr val="black"/>
                </a:solidFill>
              </a:rPr>
              <a:t>3</a:t>
            </a:r>
            <a:r>
              <a:rPr lang="ko-KR" altLang="en-US" sz="1400" b="1" smtClean="0">
                <a:solidFill>
                  <a:prstClr val="black"/>
                </a:solidFill>
              </a:rPr>
              <a:t>대</a:t>
            </a:r>
            <a:r>
              <a:rPr lang="en-US" altLang="ko-KR" sz="1400" b="1" smtClean="0">
                <a:solidFill>
                  <a:prstClr val="black"/>
                </a:solidFill>
              </a:rPr>
              <a:t>, 50kg CO</a:t>
            </a:r>
            <a:r>
              <a:rPr lang="en-US" altLang="ko-KR" sz="1400" b="1" baseline="-25000" smtClean="0">
                <a:solidFill>
                  <a:prstClr val="black"/>
                </a:solidFill>
              </a:rPr>
              <a:t>2</a:t>
            </a:r>
            <a:r>
              <a:rPr lang="en-US" altLang="ko-KR" sz="1400" b="1" smtClean="0">
                <a:solidFill>
                  <a:prstClr val="black"/>
                </a:solidFill>
              </a:rPr>
              <a:t> </a:t>
            </a:r>
            <a:r>
              <a:rPr lang="ko-KR" altLang="en-US" sz="1400" b="1" smtClean="0">
                <a:solidFill>
                  <a:prstClr val="black"/>
                </a:solidFill>
              </a:rPr>
              <a:t>소화설비 </a:t>
            </a:r>
            <a:r>
              <a:rPr lang="en-US" altLang="ko-KR" sz="1400" b="1" smtClean="0">
                <a:solidFill>
                  <a:prstClr val="black"/>
                </a:solidFill>
              </a:rPr>
              <a:t>2</a:t>
            </a:r>
            <a:r>
              <a:rPr lang="ko-KR" altLang="en-US" sz="1400" b="1" smtClean="0">
                <a:solidFill>
                  <a:prstClr val="black"/>
                </a:solidFill>
              </a:rPr>
              <a:t>기</a:t>
            </a:r>
            <a:r>
              <a:rPr lang="en-US" altLang="ko-KR" sz="1400" b="1" smtClean="0">
                <a:solidFill>
                  <a:prstClr val="black"/>
                </a:solidFill>
              </a:rPr>
              <a:t>, </a:t>
            </a:r>
            <a:r>
              <a:rPr lang="ko-KR" altLang="en-US" sz="1400" b="1" smtClean="0">
                <a:solidFill>
                  <a:prstClr val="black"/>
                </a:solidFill>
              </a:rPr>
              <a:t>냉동기</a:t>
            </a:r>
            <a:r>
              <a:rPr lang="en-US" altLang="ko-KR" sz="1400" b="1" smtClean="0">
                <a:solidFill>
                  <a:prstClr val="black"/>
                </a:solidFill>
              </a:rPr>
              <a:t>(R-22 75g) 3</a:t>
            </a:r>
            <a:r>
              <a:rPr lang="ko-KR" altLang="en-US" sz="1400" b="1" smtClean="0">
                <a:solidFill>
                  <a:prstClr val="black"/>
                </a:solidFill>
              </a:rPr>
              <a:t>대</a:t>
            </a:r>
            <a:r>
              <a:rPr lang="en-US" altLang="ko-KR" sz="1400" b="1" smtClean="0">
                <a:solidFill>
                  <a:prstClr val="black"/>
                </a:solidFill>
              </a:rPr>
              <a:t>, </a:t>
            </a:r>
            <a:r>
              <a:rPr lang="ko-KR" altLang="en-US" sz="1400" b="1" smtClean="0">
                <a:solidFill>
                  <a:prstClr val="black"/>
                </a:solidFill>
              </a:rPr>
              <a:t>에어컨</a:t>
            </a:r>
            <a:r>
              <a:rPr lang="en-US" altLang="ko-KR" sz="1400" b="1" smtClean="0">
                <a:solidFill>
                  <a:prstClr val="black"/>
                </a:solidFill>
              </a:rPr>
              <a:t>(R-410a 50g) 2</a:t>
            </a:r>
            <a:r>
              <a:rPr lang="ko-KR" altLang="en-US" sz="1400" b="1" smtClean="0">
                <a:solidFill>
                  <a:prstClr val="black"/>
                </a:solidFill>
              </a:rPr>
              <a:t>대</a:t>
            </a:r>
            <a:r>
              <a:rPr lang="en-US" altLang="ko-KR" sz="1400" b="1" smtClean="0">
                <a:solidFill>
                  <a:prstClr val="black"/>
                </a:solidFill>
              </a:rPr>
              <a:t>, GIS(SF</a:t>
            </a:r>
            <a:r>
              <a:rPr lang="en-US" altLang="ko-KR" sz="1400" b="1" baseline="-25000" smtClean="0">
                <a:solidFill>
                  <a:prstClr val="black"/>
                </a:solidFill>
              </a:rPr>
              <a:t>6</a:t>
            </a:r>
            <a:r>
              <a:rPr lang="en-US" altLang="ko-KR" sz="1400" b="1" smtClean="0">
                <a:solidFill>
                  <a:prstClr val="black"/>
                </a:solidFill>
              </a:rPr>
              <a:t> 2kg) 3</a:t>
            </a:r>
            <a:r>
              <a:rPr lang="ko-KR" altLang="en-US" sz="1400" b="1" smtClean="0">
                <a:solidFill>
                  <a:prstClr val="black"/>
                </a:solidFill>
              </a:rPr>
              <a:t>대</a:t>
            </a:r>
            <a:r>
              <a:rPr lang="en-US" altLang="ko-KR" sz="1400" b="1" smtClean="0">
                <a:solidFill>
                  <a:prstClr val="black"/>
                </a:solidFill>
              </a:rPr>
              <a:t>, GCB(SF</a:t>
            </a:r>
            <a:r>
              <a:rPr lang="en-US" altLang="ko-KR" sz="1400" b="1" baseline="-25000" smtClean="0">
                <a:solidFill>
                  <a:prstClr val="black"/>
                </a:solidFill>
              </a:rPr>
              <a:t>6 </a:t>
            </a:r>
            <a:r>
              <a:rPr lang="en-US" altLang="ko-KR" sz="1400" b="1" smtClean="0">
                <a:solidFill>
                  <a:prstClr val="black"/>
                </a:solidFill>
              </a:rPr>
              <a:t>1kg) 12</a:t>
            </a:r>
            <a:r>
              <a:rPr lang="ko-KR" altLang="en-US" sz="1400" b="1" smtClean="0">
                <a:solidFill>
                  <a:prstClr val="black"/>
                </a:solidFill>
              </a:rPr>
              <a:t>기를 보유하고 있다</a:t>
            </a:r>
            <a:r>
              <a:rPr lang="en-US" altLang="ko-KR" sz="1400" b="1" smtClean="0">
                <a:solidFill>
                  <a:prstClr val="black"/>
                </a:solidFill>
              </a:rPr>
              <a:t>. </a:t>
            </a:r>
            <a:br>
              <a:rPr lang="en-US" altLang="ko-KR" sz="1400" b="1" smtClean="0">
                <a:solidFill>
                  <a:prstClr val="black"/>
                </a:solidFill>
              </a:rPr>
            </a:br>
            <a:r>
              <a:rPr lang="en-US" altLang="ko-KR" sz="1400" b="1" smtClean="0">
                <a:solidFill>
                  <a:prstClr val="black"/>
                </a:solidFill>
              </a:rPr>
              <a:t>2009</a:t>
            </a:r>
            <a:r>
              <a:rPr lang="ko-KR" altLang="en-US" sz="1400" b="1" smtClean="0">
                <a:solidFill>
                  <a:prstClr val="black"/>
                </a:solidFill>
              </a:rPr>
              <a:t>년 온실가스 </a:t>
            </a:r>
            <a:r>
              <a:rPr lang="ko-KR" altLang="en-US" sz="1400" b="1" err="1" smtClean="0">
                <a:solidFill>
                  <a:prstClr val="black"/>
                </a:solidFill>
              </a:rPr>
              <a:t>탈루성</a:t>
            </a:r>
            <a:r>
              <a:rPr lang="ko-KR" altLang="en-US" sz="1400" b="1" smtClean="0">
                <a:solidFill>
                  <a:prstClr val="black"/>
                </a:solidFill>
              </a:rPr>
              <a:t> 배출량은 얼마인가</a:t>
            </a:r>
            <a:r>
              <a:rPr lang="en-US" altLang="ko-KR" sz="1400" b="1" smtClean="0">
                <a:solidFill>
                  <a:prstClr val="black"/>
                </a:solidFill>
              </a:rPr>
              <a:t>?</a:t>
            </a:r>
            <a:r>
              <a:rPr lang="ko-KR" altLang="en-US" sz="1400" b="1" smtClean="0">
                <a:solidFill>
                  <a:prstClr val="black"/>
                </a:solidFill>
              </a:rPr>
              <a:t>  </a:t>
            </a:r>
          </a:p>
        </p:txBody>
      </p:sp>
      <p:sp>
        <p:nvSpPr>
          <p:cNvPr id="22" name="직사각형 221"/>
          <p:cNvSpPr>
            <a:spLocks noChangeArrowheads="1"/>
          </p:cNvSpPr>
          <p:nvPr/>
        </p:nvSpPr>
        <p:spPr bwMode="auto">
          <a:xfrm>
            <a:off x="389136" y="1465039"/>
            <a:ext cx="20002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588" algn="ctr" latinLnBrk="0">
              <a:defRPr/>
            </a:pPr>
            <a:r>
              <a:rPr lang="ko-KR" altLang="en-US" sz="1400" b="1" kern="0" smtClean="0">
                <a:solidFill>
                  <a:srgbClr val="FFFFFF"/>
                </a:solidFill>
              </a:rPr>
              <a:t>실습과제</a:t>
            </a:r>
            <a:endParaRPr lang="ko-KR" altLang="en-US" sz="1400" b="1" kern="0">
              <a:solidFill>
                <a:srgbClr val="FFFFFF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 bwMode="auto">
          <a:xfrm>
            <a:off x="380999" y="2551652"/>
            <a:ext cx="8512175" cy="3901536"/>
          </a:xfrm>
          <a:prstGeom prst="roundRect">
            <a:avLst>
              <a:gd name="adj" fmla="val 1491"/>
            </a:avLst>
          </a:prstGeom>
          <a:solidFill>
            <a:srgbClr val="FFFFFF"/>
          </a:solidFill>
          <a:ln w="28575" cap="flat" cmpd="sng" algn="ctr">
            <a:solidFill>
              <a:srgbClr val="FFFFFF"/>
            </a:solidFill>
            <a:prstDash val="solid"/>
          </a:ln>
          <a:effectLst>
            <a:outerShdw blurRad="762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/>
          <a:p>
            <a:pPr marL="0" marR="0" lvl="0" indent="0" algn="ctr" defTabSz="7620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ct val="50000"/>
              <a:buFontTx/>
              <a:buNone/>
              <a:tabLst>
                <a:tab pos="1733550" algn="l"/>
                <a:tab pos="2498725" algn="l"/>
              </a:tabLst>
              <a:defRPr/>
            </a:pPr>
            <a:endParaRPr kumimoji="0" lang="ko-KR" altLang="en-US" sz="1400" b="1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5" name="Picture 7" descr="바닥"/>
          <p:cNvPicPr>
            <a:picLocks noChangeAspect="1" noChangeArrowheads="1"/>
          </p:cNvPicPr>
          <p:nvPr/>
        </p:nvPicPr>
        <p:blipFill>
          <a:blip r:embed="rId3" cstate="print"/>
          <a:srcRect l="13142" r="13142"/>
          <a:stretch>
            <a:fillRect/>
          </a:stretch>
        </p:blipFill>
        <p:spPr bwMode="auto">
          <a:xfrm>
            <a:off x="384359" y="5118229"/>
            <a:ext cx="8508121" cy="1335107"/>
          </a:xfrm>
          <a:prstGeom prst="rect">
            <a:avLst/>
          </a:prstGeom>
          <a:noFill/>
        </p:spPr>
      </p:pic>
      <p:sp>
        <p:nvSpPr>
          <p:cNvPr id="26" name="직사각형 25"/>
          <p:cNvSpPr/>
          <p:nvPr/>
        </p:nvSpPr>
        <p:spPr>
          <a:xfrm>
            <a:off x="480795" y="3029204"/>
            <a:ext cx="8412379" cy="342398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소화설비</a:t>
            </a:r>
            <a:endParaRPr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92113" lvl="2" indent="-203200" defTabSz="955675" fontAlgn="base" latinLnBrk="0">
              <a:lnSpc>
                <a:spcPct val="50000"/>
              </a:lnSpc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소화기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2.5 kg X 0.06 X 3 =  0.45 kgCO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92113" lvl="2" indent="-203200" defTabSz="955675" fontAlgn="base" latinLnBrk="0">
              <a:lnSpc>
                <a:spcPct val="50000"/>
              </a:lnSpc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소화설비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50 kg X 0.03 X 2 = 3.00 kgCO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냉동 및 냉방</a:t>
            </a:r>
            <a:endParaRPr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92113" lvl="2" indent="-203200" defTabSz="955675" fontAlgn="base" latinLnBrk="0">
              <a:lnSpc>
                <a:spcPct val="50000"/>
              </a:lnSpc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R-22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냉동기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75 g X 0.35 X 3 = 0.08 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kgHFCs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92113" lvl="2" indent="-203200" defTabSz="955675" fontAlgn="base" latinLnBrk="0">
              <a:lnSpc>
                <a:spcPct val="50000"/>
              </a:lnSpc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R-410a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에어컨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50 g X 0.1 X 2 = 0.01 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kgHFCs</a:t>
            </a:r>
            <a:endParaRPr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전기설비</a:t>
            </a:r>
            <a:endParaRPr lang="en-US" altLang="ko-KR" sz="1200" b="1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GIS: 2 kg X 0.007 X 3 = 0.04 kgSF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6</a:t>
            </a: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defRPr/>
            </a:pP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-&gt; 0.04 kgSF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23,900 / 1000 = 0.956 tCO2eq</a:t>
            </a:r>
            <a:endParaRPr lang="ko-KR" altLang="en-US" sz="1200" b="1" kern="0" baseline="-2500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Arial Black" pitchFamily="34" charset="0"/>
              <a:buChar char="–"/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GCB: 1 kg X 0.007 X 12 = 0.08kgSF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392113" lvl="2" indent="-203200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defRPr/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-&gt; 0.08 kgSF</a:t>
            </a:r>
            <a:r>
              <a:rPr lang="en-US" altLang="ko-KR" sz="1200" b="1" kern="0" baseline="-250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X 23,900 / 1000 = 1.912 tCO2eq</a:t>
            </a:r>
          </a:p>
          <a:p>
            <a:pPr marL="180975" lvl="1" indent="-180975" defTabSz="955675" fontAlgn="base" latinLnBrk="0">
              <a:spcBef>
                <a:spcPts val="800"/>
              </a:spcBef>
              <a:spcAft>
                <a:spcPct val="0"/>
              </a:spcAft>
              <a:buClr>
                <a:srgbClr val="597DB7"/>
              </a:buClr>
              <a:buFont typeface="Wingdings" pitchFamily="2" charset="2"/>
              <a:buChar char="§"/>
              <a:defRPr/>
            </a:pPr>
            <a:r>
              <a:rPr lang="ko-KR" altLang="en-US" sz="1200" b="1" i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현재 지침에서는 제품 제작단계에서 주입 또는 사용되는 양을 </a:t>
            </a:r>
            <a:r>
              <a:rPr lang="en-US" altLang="ko-KR" sz="1200" b="1" i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200" b="1" i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1200" b="1" i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별도 보고 대상으로 하고</a:t>
            </a:r>
            <a:r>
              <a:rPr lang="en-US" altLang="ko-KR" sz="1200" b="1" i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b="1" i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있으며</a:t>
            </a:r>
            <a:r>
              <a:rPr lang="en-US" altLang="ko-KR" sz="1200" b="1" i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b="1" i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제품 사용단계에서의 </a:t>
            </a:r>
            <a:r>
              <a:rPr lang="en-US" altLang="ko-KR" sz="1200" b="1" i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200" b="1" i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1200" b="1" i="1" kern="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탈루성</a:t>
            </a:r>
            <a:r>
              <a:rPr lang="ko-KR" altLang="en-US" sz="1200" b="1" i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배출은 보고하지 않음</a:t>
            </a:r>
            <a:endParaRPr lang="en-US" altLang="ko-KR" sz="1200" b="1" i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7" name="그룹 6"/>
          <p:cNvGrpSpPr>
            <a:grpSpLocks/>
          </p:cNvGrpSpPr>
          <p:nvPr/>
        </p:nvGrpSpPr>
        <p:grpSpPr bwMode="auto">
          <a:xfrm>
            <a:off x="362842" y="2623090"/>
            <a:ext cx="8529638" cy="439737"/>
            <a:chOff x="254000" y="1000108"/>
            <a:chExt cx="8529782" cy="440534"/>
          </a:xfrm>
        </p:grpSpPr>
        <p:sp>
          <p:nvSpPr>
            <p:cNvPr id="28" name="모서리가 둥근 직사각형 27"/>
            <p:cNvSpPr/>
            <p:nvPr/>
          </p:nvSpPr>
          <p:spPr>
            <a:xfrm>
              <a:off x="254000" y="1071674"/>
              <a:ext cx="8529782" cy="300582"/>
            </a:xfrm>
            <a:prstGeom prst="roundRect">
              <a:avLst>
                <a:gd name="adj" fmla="val 0"/>
              </a:avLst>
            </a:prstGeom>
            <a:gradFill>
              <a:gsLst>
                <a:gs pos="0">
                  <a:srgbClr val="374C89"/>
                </a:gs>
                <a:gs pos="60000">
                  <a:srgbClr val="37527D"/>
                </a:gs>
                <a:gs pos="91000">
                  <a:sysClr val="window" lastClr="FFFFFF"/>
                </a:gs>
              </a:gsLst>
              <a:lin ang="0" scaled="0"/>
            </a:gradFill>
            <a:ln w="19050" cap="flat" cmpd="sng" algn="ctr">
              <a:noFill/>
              <a:prstDash val="solid"/>
            </a:ln>
            <a:effectLst/>
          </p:spPr>
          <p:txBody>
            <a:bodyPr lIns="468000" anchor="ctr"/>
            <a:lstStyle/>
            <a:p>
              <a:pPr lvl="0" latinLnBrk="0">
                <a:defRPr/>
              </a:pPr>
              <a:r>
                <a:rPr lang="ko-KR" altLang="en-US" sz="1400" b="1" kern="0" smtClean="0">
                  <a:solidFill>
                    <a:sysClr val="window" lastClr="FFFFFF"/>
                  </a:solidFill>
                  <a:latin typeface="맑은 고딕"/>
                  <a:ea typeface="맑은 고딕"/>
                </a:rPr>
                <a:t>실습과제 풀이</a:t>
              </a:r>
            </a:p>
          </p:txBody>
        </p:sp>
        <p:sp>
          <p:nvSpPr>
            <p:cNvPr id="29" name="자유형 28"/>
            <p:cNvSpPr/>
            <p:nvPr/>
          </p:nvSpPr>
          <p:spPr>
            <a:xfrm>
              <a:off x="254000" y="1000108"/>
              <a:ext cx="96840" cy="73157"/>
            </a:xfrm>
            <a:custGeom>
              <a:avLst/>
              <a:gdLst>
                <a:gd name="connsiteX0" fmla="*/ 6350 w 88900"/>
                <a:gd name="connsiteY0" fmla="*/ 0 h 76200"/>
                <a:gd name="connsiteX1" fmla="*/ 88900 w 88900"/>
                <a:gd name="connsiteY1" fmla="*/ 76200 h 76200"/>
                <a:gd name="connsiteX2" fmla="*/ 0 w 88900"/>
                <a:gd name="connsiteY2" fmla="*/ 69850 h 76200"/>
                <a:gd name="connsiteX3" fmla="*/ 6350 w 88900"/>
                <a:gd name="connsiteY3" fmla="*/ 0 h 76200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33368 w 122268"/>
                <a:gd name="connsiteY2" fmla="*/ 79392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16029 w 138297"/>
                <a:gd name="connsiteY0" fmla="*/ 0 h 85742"/>
                <a:gd name="connsiteX1" fmla="*/ 138297 w 138297"/>
                <a:gd name="connsiteY1" fmla="*/ 85742 h 85742"/>
                <a:gd name="connsiteX2" fmla="*/ 16029 w 138297"/>
                <a:gd name="connsiteY2" fmla="*/ 71438 h 85742"/>
                <a:gd name="connsiteX3" fmla="*/ 16029 w 138297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69067"/>
                <a:gd name="connsiteY0" fmla="*/ 0 h 73819"/>
                <a:gd name="connsiteX1" fmla="*/ 169067 w 169067"/>
                <a:gd name="connsiteY1" fmla="*/ 73819 h 73819"/>
                <a:gd name="connsiteX2" fmla="*/ 0 w 169067"/>
                <a:gd name="connsiteY2" fmla="*/ 71438 h 73819"/>
                <a:gd name="connsiteX3" fmla="*/ 0 w 169067"/>
                <a:gd name="connsiteY3" fmla="*/ 0 h 73819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629" h="73820">
                  <a:moveTo>
                    <a:pt x="0" y="0"/>
                  </a:moveTo>
                  <a:cubicBezTo>
                    <a:pt x="38435" y="47665"/>
                    <a:pt x="26098" y="42959"/>
                    <a:pt x="97629" y="73820"/>
                  </a:cubicBezTo>
                  <a:lnTo>
                    <a:pt x="0" y="71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C89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0" name="자유형 29"/>
            <p:cNvSpPr/>
            <p:nvPr/>
          </p:nvSpPr>
          <p:spPr>
            <a:xfrm flipV="1">
              <a:off x="254000" y="1367485"/>
              <a:ext cx="96840" cy="73157"/>
            </a:xfrm>
            <a:custGeom>
              <a:avLst/>
              <a:gdLst>
                <a:gd name="connsiteX0" fmla="*/ 6350 w 88900"/>
                <a:gd name="connsiteY0" fmla="*/ 0 h 76200"/>
                <a:gd name="connsiteX1" fmla="*/ 88900 w 88900"/>
                <a:gd name="connsiteY1" fmla="*/ 76200 h 76200"/>
                <a:gd name="connsiteX2" fmla="*/ 0 w 88900"/>
                <a:gd name="connsiteY2" fmla="*/ 69850 h 76200"/>
                <a:gd name="connsiteX3" fmla="*/ 6350 w 88900"/>
                <a:gd name="connsiteY3" fmla="*/ 0 h 76200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33368 w 122268"/>
                <a:gd name="connsiteY2" fmla="*/ 79392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71438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16029 w 138297"/>
                <a:gd name="connsiteY0" fmla="*/ 0 h 85742"/>
                <a:gd name="connsiteX1" fmla="*/ 138297 w 138297"/>
                <a:gd name="connsiteY1" fmla="*/ 85742 h 85742"/>
                <a:gd name="connsiteX2" fmla="*/ 16029 w 138297"/>
                <a:gd name="connsiteY2" fmla="*/ 71438 h 85742"/>
                <a:gd name="connsiteX3" fmla="*/ 16029 w 138297"/>
                <a:gd name="connsiteY3" fmla="*/ 0 h 85742"/>
                <a:gd name="connsiteX0" fmla="*/ 0 w 122268"/>
                <a:gd name="connsiteY0" fmla="*/ 0 h 85742"/>
                <a:gd name="connsiteX1" fmla="*/ 122268 w 122268"/>
                <a:gd name="connsiteY1" fmla="*/ 85742 h 85742"/>
                <a:gd name="connsiteX2" fmla="*/ 0 w 122268"/>
                <a:gd name="connsiteY2" fmla="*/ 71438 h 85742"/>
                <a:gd name="connsiteX3" fmla="*/ 0 w 122268"/>
                <a:gd name="connsiteY3" fmla="*/ 0 h 85742"/>
                <a:gd name="connsiteX0" fmla="*/ 0 w 169067"/>
                <a:gd name="connsiteY0" fmla="*/ 0 h 73819"/>
                <a:gd name="connsiteX1" fmla="*/ 169067 w 169067"/>
                <a:gd name="connsiteY1" fmla="*/ 73819 h 73819"/>
                <a:gd name="connsiteX2" fmla="*/ 0 w 169067"/>
                <a:gd name="connsiteY2" fmla="*/ 71438 h 73819"/>
                <a:gd name="connsiteX3" fmla="*/ 0 w 169067"/>
                <a:gd name="connsiteY3" fmla="*/ 0 h 73819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7300 w 104929"/>
                <a:gd name="connsiteY0" fmla="*/ 0 h 73820"/>
                <a:gd name="connsiteX1" fmla="*/ 104929 w 104929"/>
                <a:gd name="connsiteY1" fmla="*/ 73820 h 73820"/>
                <a:gd name="connsiteX2" fmla="*/ 7300 w 104929"/>
                <a:gd name="connsiteY2" fmla="*/ 71438 h 73820"/>
                <a:gd name="connsiteX3" fmla="*/ 7300 w 1049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  <a:gd name="connsiteX0" fmla="*/ 0 w 97629"/>
                <a:gd name="connsiteY0" fmla="*/ 0 h 73820"/>
                <a:gd name="connsiteX1" fmla="*/ 97629 w 97629"/>
                <a:gd name="connsiteY1" fmla="*/ 73820 h 73820"/>
                <a:gd name="connsiteX2" fmla="*/ 0 w 97629"/>
                <a:gd name="connsiteY2" fmla="*/ 71438 h 73820"/>
                <a:gd name="connsiteX3" fmla="*/ 0 w 97629"/>
                <a:gd name="connsiteY3" fmla="*/ 0 h 7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629" h="73820">
                  <a:moveTo>
                    <a:pt x="0" y="0"/>
                  </a:moveTo>
                  <a:cubicBezTo>
                    <a:pt x="38435" y="47665"/>
                    <a:pt x="26098" y="42959"/>
                    <a:pt x="97629" y="73820"/>
                  </a:cubicBezTo>
                  <a:lnTo>
                    <a:pt x="0" y="71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C89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</p:grpSp>
      <p:pic>
        <p:nvPicPr>
          <p:cNvPr id="31" name="Picture 2" descr="블릿1"/>
          <p:cNvPicPr>
            <a:picLocks noChangeAspect="1" noChangeArrowheads="1"/>
          </p:cNvPicPr>
          <p:nvPr/>
        </p:nvPicPr>
        <p:blipFill>
          <a:blip r:embed="rId4" cstate="print">
            <a:lum bright="40000"/>
            <a:grayscl/>
          </a:blip>
          <a:srcRect l="27824" t="51411" r="67220" b="29614"/>
          <a:stretch>
            <a:fillRect/>
          </a:stretch>
        </p:blipFill>
        <p:spPr bwMode="auto">
          <a:xfrm>
            <a:off x="523180" y="2780252"/>
            <a:ext cx="165100" cy="155575"/>
          </a:xfrm>
          <a:prstGeom prst="rect">
            <a:avLst/>
          </a:prstGeom>
          <a:noFill/>
          <a:effectLst>
            <a:outerShdw dist="12700" dir="5400000" algn="ctr" rotWithShape="0">
              <a:srgbClr val="808080"/>
            </a:outerShdw>
          </a:effectLst>
        </p:spPr>
      </p:pic>
      <p:graphicFrame>
        <p:nvGraphicFramePr>
          <p:cNvPr id="38" name="표 37"/>
          <p:cNvGraphicFramePr>
            <a:graphicFrameLocks noGrp="1"/>
          </p:cNvGraphicFramePr>
          <p:nvPr/>
        </p:nvGraphicFramePr>
        <p:xfrm>
          <a:off x="5868144" y="3473452"/>
          <a:ext cx="2880320" cy="2844000"/>
        </p:xfrm>
        <a:graphic>
          <a:graphicData uri="http://schemas.openxmlformats.org/drawingml/2006/table">
            <a:tbl>
              <a:tblPr/>
              <a:tblGrid>
                <a:gridCol w="2160240"/>
                <a:gridCol w="720080"/>
              </a:tblGrid>
              <a:tr h="2520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smtClean="0">
                          <a:solidFill>
                            <a:schemeClr val="bg1"/>
                          </a:solidFill>
                          <a:latin typeface="맑은 고딕"/>
                        </a:rPr>
                        <a:t>설비구분</a:t>
                      </a:r>
                      <a:endParaRPr lang="ko-KR" altLang="en-US" sz="1000" b="1" i="0" u="none" strike="noStrike">
                        <a:solidFill>
                          <a:schemeClr val="bg1"/>
                        </a:solidFill>
                        <a:latin typeface="맑은 고딕"/>
                      </a:endParaRPr>
                    </a:p>
                  </a:txBody>
                  <a:tcPr marL="8482" marR="8482" marT="8482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err="1" smtClean="0">
                          <a:solidFill>
                            <a:schemeClr val="bg1"/>
                          </a:solidFill>
                          <a:latin typeface="맑은 고딕"/>
                        </a:rPr>
                        <a:t>누출율</a:t>
                      </a:r>
                      <a:r>
                        <a:rPr lang="en-US" altLang="ko-KR" sz="1000" b="1" i="0" u="none" strike="noStrike" smtClean="0">
                          <a:solidFill>
                            <a:schemeClr val="bg1"/>
                          </a:solidFill>
                          <a:latin typeface="맑은 고딕"/>
                        </a:rPr>
                        <a:t>(%)</a:t>
                      </a:r>
                      <a:endParaRPr lang="ko-KR" altLang="en-US" sz="1000" b="1" i="0" u="none" strike="noStrike">
                        <a:solidFill>
                          <a:schemeClr val="bg1"/>
                        </a:solidFill>
                        <a:latin typeface="맑은 고딕"/>
                      </a:endParaRPr>
                    </a:p>
                  </a:txBody>
                  <a:tcPr marL="8482" marR="8482" marT="8482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87313" lvl="0" indent="0" algn="l" fontAlgn="ctr"/>
                      <a:r>
                        <a:rPr lang="ko-KR" altLang="en-US" sz="900" b="0" i="0" u="none" strike="noStrike" kern="120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가정용 냉장고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smtClean="0">
                          <a:solidFill>
                            <a:srgbClr val="000000"/>
                          </a:solidFill>
                          <a:latin typeface="맑은 고딕"/>
                        </a:rPr>
                        <a:t>0.5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482" marR="8482" marT="8482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87313" lvl="0" indent="0" algn="l" defTabSz="914400" rtl="0" eaLnBrk="1" fontAlgn="ctr" latinLnBrk="1" hangingPunct="1"/>
                      <a:r>
                        <a:rPr lang="ko-KR" altLang="en-US" sz="900" b="0" i="0" u="none" strike="noStrike" kern="120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상업용 냉장고</a:t>
                      </a:r>
                      <a:r>
                        <a:rPr lang="en-US" altLang="ko-KR" sz="900" b="0" i="0" u="none" strike="noStrike" kern="120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i="0" u="none" strike="noStrike" kern="120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자판기</a:t>
                      </a:r>
                      <a:r>
                        <a:rPr lang="en-US" altLang="ko-KR" sz="900" b="0" i="0" u="none" strike="noStrike" kern="120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smtClean="0">
                          <a:solidFill>
                            <a:srgbClr val="000000"/>
                          </a:solidFill>
                          <a:latin typeface="맑은 고딕"/>
                        </a:rPr>
                        <a:t>15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482" marR="8482" marT="8482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87313" lvl="0" indent="0" algn="l" defTabSz="914400" rtl="0" eaLnBrk="1" fontAlgn="ctr" latinLnBrk="1" hangingPunct="1"/>
                      <a:r>
                        <a:rPr lang="ko-KR" altLang="en-US" sz="900" b="0" i="0" u="none" strike="noStrike" kern="120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중대형 상업용 냉장고</a:t>
                      </a:r>
                      <a:r>
                        <a:rPr lang="en-US" altLang="ko-KR" sz="900" b="0" i="0" u="none" strike="noStrike" kern="120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i="0" u="none" strike="noStrike" kern="120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중앙 냉동기</a:t>
                      </a:r>
                      <a:r>
                        <a:rPr lang="en-US" altLang="ko-KR" sz="900" b="0" i="0" u="none" strike="noStrike" kern="120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smtClean="0">
                          <a:solidFill>
                            <a:srgbClr val="000000"/>
                          </a:solidFill>
                          <a:latin typeface="맑은 고딕"/>
                        </a:rPr>
                        <a:t>35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482" marR="8482" marT="8482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87313" lvl="0" indent="0" algn="l" defTabSz="914400" rtl="0" eaLnBrk="1" fontAlgn="ctr" latinLnBrk="1" hangingPunct="1"/>
                      <a:r>
                        <a:rPr lang="ko-KR" altLang="en-US" sz="900" b="0" i="0" u="none" strike="noStrike" kern="120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차량용 냉장고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smtClean="0">
                          <a:solidFill>
                            <a:srgbClr val="000000"/>
                          </a:solidFill>
                          <a:latin typeface="맑은 고딕"/>
                        </a:rPr>
                        <a:t>50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482" marR="8482" marT="8482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87313" lvl="0" indent="0" algn="l" defTabSz="914400" rtl="0" eaLnBrk="1" fontAlgn="ctr" latinLnBrk="1" hangingPunct="1"/>
                      <a:r>
                        <a:rPr lang="ko-KR" altLang="en-US" sz="900" b="0" i="0" u="none" strike="noStrike" kern="120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산업용 </a:t>
                      </a:r>
                      <a:r>
                        <a:rPr lang="ko-KR" altLang="en-US" sz="900" b="0" i="0" u="none" strike="noStrike" kern="1200" err="1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냉동고</a:t>
                      </a:r>
                      <a:endParaRPr lang="ko-KR" altLang="en-US" sz="900" b="0" i="0" u="none" strike="noStrike" kern="1200">
                        <a:solidFill>
                          <a:srgbClr val="000000"/>
                        </a:solidFill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smtClean="0">
                          <a:solidFill>
                            <a:srgbClr val="000000"/>
                          </a:solidFill>
                          <a:latin typeface="맑은 고딕"/>
                        </a:rPr>
                        <a:t>25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482" marR="8482" marT="8482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87313" lvl="0" indent="0" algn="l" defTabSz="914400" rtl="0" eaLnBrk="1" fontAlgn="ctr" latinLnBrk="1" hangingPunct="1"/>
                      <a:r>
                        <a:rPr lang="ko-KR" altLang="en-US" sz="900" b="0" i="0" u="none" strike="noStrike" kern="120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냉각장치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smtClean="0">
                          <a:solidFill>
                            <a:srgbClr val="000000"/>
                          </a:solidFill>
                          <a:latin typeface="맑은 고딕"/>
                        </a:rPr>
                        <a:t>15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482" marR="8482" marT="8482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87313" lvl="0" indent="0" algn="l" defTabSz="914400" rtl="0" eaLnBrk="1" fontAlgn="ctr" latinLnBrk="1" hangingPunct="1"/>
                      <a:r>
                        <a:rPr lang="ko-KR" altLang="en-US" sz="900" b="0" i="0" u="none" strike="noStrike" kern="120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가정용</a:t>
                      </a:r>
                      <a:r>
                        <a:rPr lang="en-US" altLang="ko-KR" sz="900" b="0" i="0" u="none" strike="noStrike" kern="120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900" b="0" i="0" u="none" strike="noStrike" kern="120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상업용 </a:t>
                      </a:r>
                      <a:r>
                        <a:rPr lang="en-US" altLang="en-US" sz="900" b="0" i="0" u="none" strike="noStrike" kern="120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Air conditioning System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smtClean="0">
                          <a:solidFill>
                            <a:srgbClr val="000000"/>
                          </a:solidFill>
                          <a:latin typeface="맑은 고딕"/>
                        </a:rPr>
                        <a:t>10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482" marR="8482" marT="8482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87313" lvl="0" indent="0" algn="l" defTabSz="914400" rtl="0" eaLnBrk="1" fontAlgn="ctr" latinLnBrk="1" hangingPunct="1"/>
                      <a:r>
                        <a:rPr lang="ko-KR" altLang="en-US" sz="900" b="0" i="0" u="none" strike="noStrike" kern="120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차량용 </a:t>
                      </a:r>
                      <a:r>
                        <a:rPr lang="en-US" altLang="en-US" sz="900" b="0" i="0" u="none" strike="noStrike" kern="120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Air Conditioning System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smtClean="0">
                          <a:solidFill>
                            <a:srgbClr val="000000"/>
                          </a:solidFill>
                          <a:latin typeface="맑은 고딕"/>
                        </a:rPr>
                        <a:t>20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482" marR="8482" marT="8482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87313" lvl="0" indent="0" algn="l" defTabSz="914400" rtl="0" eaLnBrk="1" fontAlgn="ctr" latinLnBrk="1" hangingPunct="1"/>
                      <a:r>
                        <a:rPr lang="ko-KR" altLang="en-US" sz="900" b="0" i="0" u="none" strike="noStrike" kern="120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고정소화장비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smtClean="0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482" marR="8482" marT="8482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87313" lvl="0" indent="0" algn="l" defTabSz="914400" rtl="0" eaLnBrk="1" fontAlgn="ctr" latinLnBrk="1" hangingPunct="1"/>
                      <a:r>
                        <a:rPr lang="ko-KR" altLang="en-US" sz="900" b="0" i="0" u="none" strike="noStrike" kern="120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소화기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smtClean="0">
                          <a:solidFill>
                            <a:srgbClr val="000000"/>
                          </a:solidFill>
                          <a:latin typeface="맑은 고딕"/>
                        </a:rPr>
                        <a:t>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482" marR="8482" marT="8482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87313" lvl="0" indent="0" algn="l" defTabSz="914400" rtl="0" eaLnBrk="1" fontAlgn="ctr" latinLnBrk="1" hangingPunct="1"/>
                      <a:r>
                        <a:rPr lang="en-US" altLang="en-US" sz="900" b="0" i="0" u="none" strike="noStrike" kern="1200" smtClean="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GIS/GCB</a:t>
                      </a:r>
                      <a:endParaRPr lang="en-US" altLang="en-US" sz="900" b="0" i="0" u="none" strike="noStrike" kern="1200">
                        <a:solidFill>
                          <a:srgbClr val="000000"/>
                        </a:solidFill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smtClean="0">
                          <a:solidFill>
                            <a:srgbClr val="000000"/>
                          </a:solidFill>
                          <a:latin typeface="맑은 고딕"/>
                        </a:rPr>
                        <a:t>0.7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482" marR="8482" marT="8482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87313" lvl="0" indent="0" algn="l" defTabSz="914400" rtl="0" eaLnBrk="1" fontAlgn="ctr" latinLnBrk="1" hangingPunct="1"/>
                      <a:r>
                        <a:rPr lang="ko-KR" altLang="en-US" sz="900" b="0" i="0" u="none" strike="noStrike" kern="1200">
                          <a:solidFill>
                            <a:srgbClr val="000000"/>
                          </a:solidFill>
                          <a:latin typeface="맑은 고딕"/>
                          <a:ea typeface="+mn-ea"/>
                          <a:cs typeface="+mn-cs"/>
                        </a:rPr>
                        <a:t>가스절연개폐기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smtClean="0">
                          <a:solidFill>
                            <a:srgbClr val="000000"/>
                          </a:solidFill>
                          <a:latin typeface="맑은 고딕"/>
                        </a:rPr>
                        <a:t>0.7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8482" marR="8482" marT="8482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5540762" y="3128795"/>
            <a:ext cx="3168352" cy="280928"/>
          </a:xfrm>
          <a:prstGeom prst="round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sz="1050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보수적 접근을 위해 배출계수는 최대값을 적용</a:t>
            </a:r>
            <a:endParaRPr lang="ko-KR" altLang="en-US" sz="1050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2" name="그룹 39"/>
          <p:cNvGrpSpPr/>
          <p:nvPr/>
        </p:nvGrpSpPr>
        <p:grpSpPr>
          <a:xfrm>
            <a:off x="5292080" y="2729704"/>
            <a:ext cx="648000" cy="648000"/>
            <a:chOff x="5652120" y="2852738"/>
            <a:chExt cx="1506151" cy="1571636"/>
          </a:xfrm>
        </p:grpSpPr>
        <p:pic>
          <p:nvPicPr>
            <p:cNvPr id="41" name="Picture 73" descr="20"/>
            <p:cNvPicPr>
              <a:picLocks noChangeAspect="1" noChangeArrowheads="1"/>
            </p:cNvPicPr>
            <p:nvPr/>
          </p:nvPicPr>
          <p:blipFill>
            <a:blip r:embed="rId5" cstate="print"/>
            <a:srcRect l="7407" t="9994" r="7407" b="10056"/>
            <a:stretch>
              <a:fillRect/>
            </a:stretch>
          </p:blipFill>
          <p:spPr bwMode="auto">
            <a:xfrm>
              <a:off x="5652120" y="2852738"/>
              <a:ext cx="1506151" cy="1571636"/>
            </a:xfrm>
            <a:prstGeom prst="rect">
              <a:avLst/>
            </a:prstGeom>
            <a:noFill/>
          </p:spPr>
        </p:pic>
        <p:sp>
          <p:nvSpPr>
            <p:cNvPr id="42" name="Text Box 166"/>
            <p:cNvSpPr txBox="1">
              <a:spLocks noChangeArrowheads="1"/>
            </p:cNvSpPr>
            <p:nvPr/>
          </p:nvSpPr>
          <p:spPr bwMode="auto">
            <a:xfrm>
              <a:off x="5905070" y="3299851"/>
              <a:ext cx="949649" cy="276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20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Tip</a:t>
              </a:r>
              <a:endParaRPr lang="en-US" altLang="ko-KR" sz="1200" b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902</TotalTime>
  <Words>1910</Words>
  <Application>Microsoft Office PowerPoint</Application>
  <PresentationFormat>화면 슬라이드 쇼(4:3)</PresentationFormat>
  <Paragraphs>498</Paragraphs>
  <Slides>14</Slides>
  <Notes>14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슬라이드 1</vt:lpstr>
      <vt:lpstr>Ⅴ. 실습과제(1)</vt:lpstr>
      <vt:lpstr>Ⅴ. 실습과제(1)</vt:lpstr>
      <vt:lpstr>Ⅴ. 실습과제(1)</vt:lpstr>
      <vt:lpstr>Ⅴ. 실습과제(2)</vt:lpstr>
      <vt:lpstr>Ⅴ. 실습과제(2)</vt:lpstr>
      <vt:lpstr>Ⅴ. 실습과제(3)</vt:lpstr>
      <vt:lpstr>Ⅴ. 실습과제(4)</vt:lpstr>
      <vt:lpstr>Ⅴ. 실습과제(4)</vt:lpstr>
      <vt:lpstr>Ⅴ. 실습과제(4)</vt:lpstr>
      <vt:lpstr>Ⅴ. 실습과제(5)</vt:lpstr>
      <vt:lpstr>Ⅴ. 실습과제(5)</vt:lpstr>
      <vt:lpstr>Ⅴ. 실습과제(6)</vt:lpstr>
      <vt:lpstr>Ⅴ. 실습과제(7)</vt:lpstr>
    </vt:vector>
  </TitlesOfParts>
  <Company>ecosian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Ⅴ. 실습과제(1)</dc:title>
  <dc:creator>NB-87</dc:creator>
  <cp:lastModifiedBy>NB-87</cp:lastModifiedBy>
  <cp:revision>71</cp:revision>
  <dcterms:created xsi:type="dcterms:W3CDTF">2012-04-18T01:53:07Z</dcterms:created>
  <dcterms:modified xsi:type="dcterms:W3CDTF">2012-04-20T01:29:08Z</dcterms:modified>
</cp:coreProperties>
</file>