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87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65.xml" ContentType="application/vnd.openxmlformats-officedocument.presentationml.notesSlide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40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48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notesSlides/notesSlide5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Layouts/slideLayout97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ags/tag4.xml" ContentType="application/vnd.openxmlformats-officedocument.presentationml.tags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notesSlides/notesSlide53.xml" ContentType="application/vnd.openxmlformats-officedocument.presentationml.notesSlide+xml"/>
  <Override PartName="/ppt/tags/tag1.xml" ContentType="application/vnd.openxmlformats-officedocument.presentationml.tags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Layouts/slideLayout99.xml" ContentType="application/vnd.openxmlformats-officedocument.presentationml.slideLayout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50.xml" ContentType="application/vnd.openxmlformats-officedocument.presentationml.notes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55.xml" ContentType="application/vnd.openxmlformats-officedocument.presentationml.notesSlide+xml"/>
  <Override PartName="/ppt/diagrams/quickStyle1.xml" ContentType="application/vnd.openxmlformats-officedocument.drawingml.diagramStyl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handoutMasterIdLst>
    <p:handoutMasterId r:id="rId154"/>
  </p:handoutMasterIdLst>
  <p:sldIdLst>
    <p:sldId id="354" r:id="rId2"/>
    <p:sldId id="355" r:id="rId3"/>
    <p:sldId id="356" r:id="rId4"/>
    <p:sldId id="357" r:id="rId5"/>
    <p:sldId id="358" r:id="rId6"/>
    <p:sldId id="359" r:id="rId7"/>
    <p:sldId id="360" r:id="rId8"/>
    <p:sldId id="1629" r:id="rId9"/>
    <p:sldId id="1630" r:id="rId10"/>
    <p:sldId id="1631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2" r:id="rId22"/>
    <p:sldId id="1632" r:id="rId23"/>
    <p:sldId id="1633" r:id="rId24"/>
    <p:sldId id="1634" r:id="rId25"/>
    <p:sldId id="373" r:id="rId26"/>
    <p:sldId id="374" r:id="rId27"/>
    <p:sldId id="375" r:id="rId28"/>
    <p:sldId id="376" r:id="rId29"/>
    <p:sldId id="377" r:id="rId30"/>
    <p:sldId id="383" r:id="rId31"/>
    <p:sldId id="384" r:id="rId32"/>
    <p:sldId id="385" r:id="rId33"/>
    <p:sldId id="386" r:id="rId34"/>
    <p:sldId id="387" r:id="rId35"/>
    <p:sldId id="388" r:id="rId36"/>
    <p:sldId id="389" r:id="rId37"/>
    <p:sldId id="390" r:id="rId38"/>
    <p:sldId id="391" r:id="rId39"/>
    <p:sldId id="392" r:id="rId40"/>
    <p:sldId id="393" r:id="rId41"/>
    <p:sldId id="394" r:id="rId42"/>
    <p:sldId id="395" r:id="rId43"/>
    <p:sldId id="396" r:id="rId44"/>
    <p:sldId id="1628" r:id="rId45"/>
    <p:sldId id="404" r:id="rId46"/>
    <p:sldId id="405" r:id="rId47"/>
    <p:sldId id="406" r:id="rId48"/>
    <p:sldId id="407" r:id="rId49"/>
    <p:sldId id="409" r:id="rId50"/>
    <p:sldId id="410" r:id="rId51"/>
    <p:sldId id="411" r:id="rId52"/>
    <p:sldId id="412" r:id="rId53"/>
    <p:sldId id="413" r:id="rId54"/>
    <p:sldId id="1635" r:id="rId55"/>
    <p:sldId id="1638" r:id="rId56"/>
    <p:sldId id="1643" r:id="rId57"/>
    <p:sldId id="1647" r:id="rId58"/>
    <p:sldId id="1649" r:id="rId59"/>
    <p:sldId id="1652" r:id="rId60"/>
    <p:sldId id="1653" r:id="rId61"/>
    <p:sldId id="1655" r:id="rId62"/>
    <p:sldId id="1657" r:id="rId63"/>
    <p:sldId id="1659" r:id="rId64"/>
    <p:sldId id="1664" r:id="rId65"/>
    <p:sldId id="1665" r:id="rId66"/>
    <p:sldId id="1667" r:id="rId67"/>
    <p:sldId id="1668" r:id="rId68"/>
    <p:sldId id="1669" r:id="rId69"/>
    <p:sldId id="1675" r:id="rId70"/>
    <p:sldId id="1676" r:id="rId71"/>
    <p:sldId id="1678" r:id="rId72"/>
    <p:sldId id="1680" r:id="rId73"/>
    <p:sldId id="1681" r:id="rId74"/>
    <p:sldId id="423" r:id="rId75"/>
    <p:sldId id="424" r:id="rId76"/>
    <p:sldId id="425" r:id="rId77"/>
    <p:sldId id="426" r:id="rId78"/>
    <p:sldId id="427" r:id="rId79"/>
    <p:sldId id="428" r:id="rId80"/>
    <p:sldId id="429" r:id="rId81"/>
    <p:sldId id="430" r:id="rId82"/>
    <p:sldId id="431" r:id="rId83"/>
    <p:sldId id="432" r:id="rId84"/>
    <p:sldId id="1682" r:id="rId85"/>
    <p:sldId id="1683" r:id="rId86"/>
    <p:sldId id="433" r:id="rId87"/>
    <p:sldId id="434" r:id="rId88"/>
    <p:sldId id="435" r:id="rId89"/>
    <p:sldId id="436" r:id="rId90"/>
    <p:sldId id="438" r:id="rId91"/>
    <p:sldId id="439" r:id="rId92"/>
    <p:sldId id="440" r:id="rId93"/>
    <p:sldId id="441" r:id="rId94"/>
    <p:sldId id="442" r:id="rId95"/>
    <p:sldId id="443" r:id="rId96"/>
    <p:sldId id="444" r:id="rId97"/>
    <p:sldId id="445" r:id="rId98"/>
    <p:sldId id="446" r:id="rId99"/>
    <p:sldId id="447" r:id="rId100"/>
    <p:sldId id="448" r:id="rId101"/>
    <p:sldId id="449" r:id="rId102"/>
    <p:sldId id="450" r:id="rId103"/>
    <p:sldId id="451" r:id="rId104"/>
    <p:sldId id="452" r:id="rId105"/>
    <p:sldId id="458" r:id="rId106"/>
    <p:sldId id="459" r:id="rId107"/>
    <p:sldId id="460" r:id="rId108"/>
    <p:sldId id="461" r:id="rId109"/>
    <p:sldId id="462" r:id="rId110"/>
    <p:sldId id="463" r:id="rId111"/>
    <p:sldId id="464" r:id="rId112"/>
    <p:sldId id="465" r:id="rId113"/>
    <p:sldId id="466" r:id="rId114"/>
    <p:sldId id="467" r:id="rId115"/>
    <p:sldId id="468" r:id="rId116"/>
    <p:sldId id="469" r:id="rId117"/>
    <p:sldId id="470" r:id="rId118"/>
    <p:sldId id="471" r:id="rId119"/>
    <p:sldId id="472" r:id="rId120"/>
    <p:sldId id="473" r:id="rId121"/>
    <p:sldId id="474" r:id="rId122"/>
    <p:sldId id="475" r:id="rId123"/>
    <p:sldId id="476" r:id="rId124"/>
    <p:sldId id="477" r:id="rId125"/>
    <p:sldId id="478" r:id="rId126"/>
    <p:sldId id="479" r:id="rId127"/>
    <p:sldId id="480" r:id="rId128"/>
    <p:sldId id="481" r:id="rId129"/>
    <p:sldId id="482" r:id="rId130"/>
    <p:sldId id="483" r:id="rId131"/>
    <p:sldId id="484" r:id="rId132"/>
    <p:sldId id="485" r:id="rId133"/>
    <p:sldId id="486" r:id="rId134"/>
    <p:sldId id="487" r:id="rId135"/>
    <p:sldId id="488" r:id="rId136"/>
    <p:sldId id="489" r:id="rId137"/>
    <p:sldId id="490" r:id="rId138"/>
    <p:sldId id="491" r:id="rId139"/>
    <p:sldId id="492" r:id="rId140"/>
    <p:sldId id="493" r:id="rId141"/>
    <p:sldId id="494" r:id="rId142"/>
    <p:sldId id="495" r:id="rId143"/>
    <p:sldId id="496" r:id="rId144"/>
    <p:sldId id="497" r:id="rId145"/>
    <p:sldId id="498" r:id="rId146"/>
    <p:sldId id="499" r:id="rId147"/>
    <p:sldId id="500" r:id="rId148"/>
    <p:sldId id="501" r:id="rId149"/>
    <p:sldId id="502" r:id="rId150"/>
    <p:sldId id="503" r:id="rId151"/>
    <p:sldId id="1627" r:id="rId15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72" autoAdjust="0"/>
  </p:normalViewPr>
  <p:slideViewPr>
    <p:cSldViewPr showGuides="1">
      <p:cViewPr>
        <p:scale>
          <a:sx n="95" d="100"/>
          <a:sy n="95" d="100"/>
        </p:scale>
        <p:origin x="-852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786" y="-12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48149;&#44305;&#54840;\&#48148;&#53461;%20&#54868;&#47732;\RP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stacked"/>
        <c:ser>
          <c:idx val="0"/>
          <c:order val="0"/>
          <c:tx>
            <c:strRef>
              <c:f>Sheet1!$A$3</c:f>
              <c:strCache>
                <c:ptCount val="1"/>
                <c:pt idx="0">
                  <c:v>내부조달</c:v>
                </c:pt>
              </c:strCache>
            </c:strRef>
          </c:tx>
          <c:dLbls>
            <c:dLbl>
              <c:idx val="0"/>
              <c:layout>
                <c:manualLayout>
                  <c:x val="7.2222222222222493E-2"/>
                  <c:y val="-1.3888888888888971E-2"/>
                </c:manualLayout>
              </c:layout>
              <c:showVal val="1"/>
            </c:dLbl>
            <c:dLbl>
              <c:idx val="1"/>
              <c:layout>
                <c:manualLayout>
                  <c:x val="7.500000000000008E-2"/>
                  <c:y val="8.4875562720135292E-17"/>
                </c:manualLayout>
              </c:layout>
              <c:showVal val="1"/>
            </c:dLbl>
            <c:dLbl>
              <c:idx val="2"/>
              <c:layout>
                <c:manualLayout>
                  <c:x val="7.500000000000008E-2"/>
                  <c:y val="1.3888888888889051E-2"/>
                </c:manualLayout>
              </c:layout>
              <c:showVal val="1"/>
            </c:dLbl>
            <c:dLbl>
              <c:idx val="3"/>
              <c:layout>
                <c:manualLayout>
                  <c:x val="7.7777777777777821E-2"/>
                  <c:y val="-6.4814814814815172E-2"/>
                </c:manualLayout>
              </c:layout>
              <c:showVal val="1"/>
            </c:dLbl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cat>
            <c:numRef>
              <c:f>Sheet1!$B$2:$E$2</c:f>
              <c:numCache>
                <c:formatCode>General</c:formatCode>
                <c:ptCount val="4"/>
                <c:pt idx="0">
                  <c:v>2012</c:v>
                </c:pt>
                <c:pt idx="1">
                  <c:v>2016</c:v>
                </c:pt>
                <c:pt idx="2">
                  <c:v>2020</c:v>
                </c:pt>
                <c:pt idx="3">
                  <c:v>2022</c:v>
                </c:pt>
              </c:numCache>
            </c:numRef>
          </c:cat>
          <c:val>
            <c:numRef>
              <c:f>Sheet1!$B$3:$E$3</c:f>
              <c:numCache>
                <c:formatCode>0.00%</c:formatCode>
                <c:ptCount val="4"/>
                <c:pt idx="0">
                  <c:v>9.5000000000000223E-3</c:v>
                </c:pt>
                <c:pt idx="1">
                  <c:v>1.8000000000000016E-2</c:v>
                </c:pt>
                <c:pt idx="2">
                  <c:v>3.6700000000000045E-2</c:v>
                </c:pt>
                <c:pt idx="3">
                  <c:v>3.6400000000000057E-2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외부구매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dLbls>
            <c:dLbl>
              <c:idx val="0"/>
              <c:layout>
                <c:manualLayout>
                  <c:x val="7.2222222222222493E-2"/>
                  <c:y val="2.7777777777778023E-2"/>
                </c:manualLayout>
              </c:layout>
              <c:showVal val="1"/>
            </c:dLbl>
            <c:dLbl>
              <c:idx val="1"/>
              <c:layout>
                <c:manualLayout>
                  <c:x val="7.2222222222222493E-2"/>
                  <c:y val="2.314814814814815E-2"/>
                </c:manualLayout>
              </c:layout>
              <c:showVal val="1"/>
            </c:dLbl>
            <c:dLbl>
              <c:idx val="2"/>
              <c:layout>
                <c:manualLayout>
                  <c:x val="6.9444444444444586E-2"/>
                  <c:y val="9.2592592592593437E-3"/>
                </c:manualLayout>
              </c:layout>
              <c:showVal val="1"/>
            </c:dLbl>
            <c:dLbl>
              <c:idx val="3"/>
              <c:layout>
                <c:manualLayout>
                  <c:x val="7.500000000000008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cat>
            <c:numRef>
              <c:f>Sheet1!$B$2:$E$2</c:f>
              <c:numCache>
                <c:formatCode>General</c:formatCode>
                <c:ptCount val="4"/>
                <c:pt idx="0">
                  <c:v>2012</c:v>
                </c:pt>
                <c:pt idx="1">
                  <c:v>2016</c:v>
                </c:pt>
                <c:pt idx="2">
                  <c:v>2020</c:v>
                </c:pt>
                <c:pt idx="3">
                  <c:v>2022</c:v>
                </c:pt>
              </c:numCache>
            </c:numRef>
          </c:cat>
          <c:val>
            <c:numRef>
              <c:f>Sheet1!$B$4:$E$4</c:f>
              <c:numCache>
                <c:formatCode>0.00%</c:formatCode>
                <c:ptCount val="4"/>
                <c:pt idx="0">
                  <c:v>2.3199999999999988E-2</c:v>
                </c:pt>
                <c:pt idx="1">
                  <c:v>2.4799999999999999E-2</c:v>
                </c:pt>
                <c:pt idx="2">
                  <c:v>2.35E-2</c:v>
                </c:pt>
                <c:pt idx="3">
                  <c:v>2.3399999999999997E-2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부족량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7.222222222222249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800"/>
                      <a:t>1.98%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7.2222222222222493E-2"/>
                  <c:y val="1.8518518518518594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800"/>
                      <a:t>4.02%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val>
            <c:numRef>
              <c:f>Sheet1!$B$5:$E$5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0.0000%">
                  <c:v>1.9800000000000085E-2</c:v>
                </c:pt>
                <c:pt idx="3" formatCode="0.0000%">
                  <c:v>4.0200000000000014E-2</c:v>
                </c:pt>
              </c:numCache>
            </c:numRef>
          </c:val>
        </c:ser>
        <c:overlap val="100"/>
        <c:axId val="89826432"/>
        <c:axId val="89827968"/>
      </c:barChart>
      <c:lineChart>
        <c:grouping val="standard"/>
        <c:ser>
          <c:idx val="3"/>
          <c:order val="3"/>
          <c:tx>
            <c:strRef>
              <c:f>Sheet1!$A$6</c:f>
              <c:strCache>
                <c:ptCount val="1"/>
                <c:pt idx="0">
                  <c:v>목표</c:v>
                </c:pt>
              </c:strCache>
            </c:strRef>
          </c:tx>
          <c:dLbls>
            <c:dLbl>
              <c:idx val="0"/>
              <c:layout>
                <c:manualLayout>
                  <c:x val="-4.7222222222222394E-2"/>
                  <c:y val="-4.1667031204432936E-2"/>
                </c:manualLayout>
              </c:layout>
              <c:showVal val="1"/>
            </c:dLbl>
            <c:dLbl>
              <c:idx val="1"/>
              <c:layout>
                <c:manualLayout>
                  <c:x val="-5.2777777777777812E-2"/>
                  <c:y val="-5.0925925925925965E-2"/>
                </c:manualLayout>
              </c:layout>
              <c:showVal val="1"/>
            </c:dLbl>
            <c:dLbl>
              <c:idx val="2"/>
              <c:layout>
                <c:manualLayout>
                  <c:x val="-4.4444444444444543E-2"/>
                  <c:y val="-4.1666666666666692E-2"/>
                </c:manualLayout>
              </c:layout>
              <c:showVal val="1"/>
            </c:dLbl>
            <c:dLbl>
              <c:idx val="3"/>
              <c:layout>
                <c:manualLayout>
                  <c:x val="-5.5555555555555455E-2"/>
                  <c:y val="-3.7037037037037104E-2"/>
                </c:manualLayout>
              </c:layout>
              <c:showVal val="1"/>
            </c:dLbl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showVal val="1"/>
          </c:dLbls>
          <c:cat>
            <c:numRef>
              <c:f>Sheet1!$B$2:$E$2</c:f>
              <c:numCache>
                <c:formatCode>General</c:formatCode>
                <c:ptCount val="4"/>
                <c:pt idx="0">
                  <c:v>2012</c:v>
                </c:pt>
                <c:pt idx="1">
                  <c:v>2016</c:v>
                </c:pt>
                <c:pt idx="2">
                  <c:v>2020</c:v>
                </c:pt>
                <c:pt idx="3">
                  <c:v>2022</c:v>
                </c:pt>
              </c:numCache>
            </c:numRef>
          </c:cat>
          <c:val>
            <c:numRef>
              <c:f>Sheet1!$B$6:$E$6</c:f>
              <c:numCache>
                <c:formatCode>0%</c:formatCode>
                <c:ptCount val="4"/>
                <c:pt idx="0">
                  <c:v>2.0000000000000032E-2</c:v>
                </c:pt>
                <c:pt idx="1">
                  <c:v>4.0000000000000063E-2</c:v>
                </c:pt>
                <c:pt idx="2">
                  <c:v>8.0000000000000127E-2</c:v>
                </c:pt>
                <c:pt idx="3">
                  <c:v>0.1</c:v>
                </c:pt>
              </c:numCache>
            </c:numRef>
          </c:val>
        </c:ser>
        <c:marker val="1"/>
        <c:axId val="89826432"/>
        <c:axId val="89827968"/>
      </c:lineChart>
      <c:catAx>
        <c:axId val="89826432"/>
        <c:scaling>
          <c:orientation val="minMax"/>
        </c:scaling>
        <c:axPos val="b"/>
        <c:numFmt formatCode="General" sourceLinked="1"/>
        <c:tickLblPos val="nextTo"/>
        <c:crossAx val="89827968"/>
        <c:crosses val="autoZero"/>
        <c:auto val="1"/>
        <c:lblAlgn val="ctr"/>
        <c:lblOffset val="100"/>
      </c:catAx>
      <c:valAx>
        <c:axId val="89827968"/>
        <c:scaling>
          <c:orientation val="minMax"/>
        </c:scaling>
        <c:axPos val="l"/>
        <c:majorGridlines/>
        <c:numFmt formatCode="0.00%" sourceLinked="1"/>
        <c:tickLblPos val="nextTo"/>
        <c:crossAx val="8982643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9A729-ED72-4B28-8475-5554A5350FC8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35B2C00-31F1-4ED7-8DF3-A3581E10C263}">
      <dgm:prSet phldrT="[텍스트]" custT="1"/>
      <dgm:spPr/>
      <dgm:t>
        <a:bodyPr/>
        <a:lstStyle/>
        <a:p>
          <a:pPr latinLnBrk="1"/>
          <a:r>
            <a:rPr lang="ko-KR" altLang="en-US" sz="1400" b="1" dirty="0" smtClean="0"/>
            <a:t>동향 분석</a:t>
          </a:r>
          <a:endParaRPr lang="ko-KR" altLang="en-US" sz="1400" b="1" dirty="0"/>
        </a:p>
      </dgm:t>
    </dgm:pt>
    <dgm:pt modelId="{23B81003-FE89-4A8D-8879-BFCA8D404D1E}" type="parTrans" cxnId="{13FB80D8-3A6F-4E24-ACBB-5362B7D49532}">
      <dgm:prSet/>
      <dgm:spPr/>
      <dgm:t>
        <a:bodyPr/>
        <a:lstStyle/>
        <a:p>
          <a:pPr latinLnBrk="1"/>
          <a:endParaRPr lang="ko-KR" altLang="en-US"/>
        </a:p>
      </dgm:t>
    </dgm:pt>
    <dgm:pt modelId="{A8F26AEB-DD35-460D-9238-3D5399607D22}" type="sibTrans" cxnId="{13FB80D8-3A6F-4E24-ACBB-5362B7D49532}">
      <dgm:prSet/>
      <dgm:spPr/>
      <dgm:t>
        <a:bodyPr/>
        <a:lstStyle/>
        <a:p>
          <a:pPr latinLnBrk="1"/>
          <a:endParaRPr lang="ko-KR" altLang="en-US"/>
        </a:p>
      </dgm:t>
    </dgm:pt>
    <dgm:pt modelId="{97C280A6-B205-4682-AA19-49DD16A99A54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3F5C7952-2EED-40FB-97C4-BBF54DAC2701}" type="parTrans" cxnId="{4E6DAB4B-07C0-4D88-B784-973F8C015AC9}">
      <dgm:prSet/>
      <dgm:spPr/>
      <dgm:t>
        <a:bodyPr/>
        <a:lstStyle/>
        <a:p>
          <a:pPr latinLnBrk="1"/>
          <a:endParaRPr lang="ko-KR" altLang="en-US"/>
        </a:p>
      </dgm:t>
    </dgm:pt>
    <dgm:pt modelId="{D26910F5-7F36-495F-B0C3-E3ABE8265112}" type="sibTrans" cxnId="{4E6DAB4B-07C0-4D88-B784-973F8C015AC9}">
      <dgm:prSet/>
      <dgm:spPr/>
      <dgm:t>
        <a:bodyPr/>
        <a:lstStyle/>
        <a:p>
          <a:pPr latinLnBrk="1"/>
          <a:endParaRPr lang="ko-KR" altLang="en-US"/>
        </a:p>
      </dgm:t>
    </dgm:pt>
    <dgm:pt modelId="{1E324064-9513-4434-92D6-0D0EE40810A1}">
      <dgm:prSet phldrT="[텍스트]" custT="1"/>
      <dgm:spPr/>
      <dgm:t>
        <a:bodyPr/>
        <a:lstStyle/>
        <a:p>
          <a:pPr latinLnBrk="1"/>
          <a:r>
            <a:rPr lang="ko-KR" altLang="en-US" sz="1400" b="1" dirty="0" smtClean="0"/>
            <a:t>심층 연구 분석</a:t>
          </a:r>
          <a:endParaRPr lang="ko-KR" altLang="en-US" sz="1400" b="1" dirty="0"/>
        </a:p>
      </dgm:t>
    </dgm:pt>
    <dgm:pt modelId="{DECF3833-AD12-485E-81F9-B3230A31097D}" type="parTrans" cxnId="{537404EB-FEDB-49C0-A56C-9E2036CF3DCD}">
      <dgm:prSet/>
      <dgm:spPr/>
      <dgm:t>
        <a:bodyPr/>
        <a:lstStyle/>
        <a:p>
          <a:pPr latinLnBrk="1"/>
          <a:endParaRPr lang="ko-KR" altLang="en-US"/>
        </a:p>
      </dgm:t>
    </dgm:pt>
    <dgm:pt modelId="{93152E73-DB83-4279-A4C2-53B1B23B5050}" type="sibTrans" cxnId="{537404EB-FEDB-49C0-A56C-9E2036CF3DCD}">
      <dgm:prSet/>
      <dgm:spPr/>
      <dgm:t>
        <a:bodyPr/>
        <a:lstStyle/>
        <a:p>
          <a:pPr latinLnBrk="1"/>
          <a:endParaRPr lang="ko-KR" altLang="en-US"/>
        </a:p>
      </dgm:t>
    </dgm:pt>
    <dgm:pt modelId="{AF5284B6-7BB0-45EE-ACB8-508243A73D5C}">
      <dgm:prSet phldrT="[텍스트]" custT="1"/>
      <dgm:spPr/>
      <dgm:t>
        <a:bodyPr/>
        <a:lstStyle/>
        <a:p>
          <a:pPr latinLnBrk="1"/>
          <a:r>
            <a:rPr lang="ko-KR" altLang="en-US" sz="1400" b="1" dirty="0" smtClean="0"/>
            <a:t>최적 거래 방안 도출</a:t>
          </a:r>
          <a:endParaRPr lang="ko-KR" altLang="en-US" sz="1400" b="1" dirty="0"/>
        </a:p>
      </dgm:t>
    </dgm:pt>
    <dgm:pt modelId="{39ACC2FE-274D-44BE-86EE-5F6E0B484944}" type="parTrans" cxnId="{F26C89D6-0933-4B2D-A33F-2A05A86D6E12}">
      <dgm:prSet/>
      <dgm:spPr/>
      <dgm:t>
        <a:bodyPr/>
        <a:lstStyle/>
        <a:p>
          <a:pPr latinLnBrk="1"/>
          <a:endParaRPr lang="ko-KR" altLang="en-US"/>
        </a:p>
      </dgm:t>
    </dgm:pt>
    <dgm:pt modelId="{B6C93AE4-B771-4221-A3CD-420124862A41}" type="sibTrans" cxnId="{F26C89D6-0933-4B2D-A33F-2A05A86D6E12}">
      <dgm:prSet/>
      <dgm:spPr/>
      <dgm:t>
        <a:bodyPr/>
        <a:lstStyle/>
        <a:p>
          <a:pPr latinLnBrk="1"/>
          <a:endParaRPr lang="ko-KR" altLang="en-US"/>
        </a:p>
      </dgm:t>
    </dgm:pt>
    <dgm:pt modelId="{8152FD53-98D3-430E-ACFF-B73B340F092A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799E918B-8AB8-4E8A-AE50-22AB0B444012}" type="sibTrans" cxnId="{75FEF829-099D-429D-8832-08F7596ECF96}">
      <dgm:prSet/>
      <dgm:spPr/>
      <dgm:t>
        <a:bodyPr/>
        <a:lstStyle/>
        <a:p>
          <a:pPr latinLnBrk="1"/>
          <a:endParaRPr lang="ko-KR" altLang="en-US"/>
        </a:p>
      </dgm:t>
    </dgm:pt>
    <dgm:pt modelId="{0E2D7522-6A39-4D2A-BE56-121971C247B0}" type="parTrans" cxnId="{75FEF829-099D-429D-8832-08F7596ECF96}">
      <dgm:prSet/>
      <dgm:spPr/>
      <dgm:t>
        <a:bodyPr/>
        <a:lstStyle/>
        <a:p>
          <a:pPr latinLnBrk="1"/>
          <a:endParaRPr lang="ko-KR" altLang="en-US"/>
        </a:p>
      </dgm:t>
    </dgm:pt>
    <dgm:pt modelId="{23596D63-E97E-4F2F-9BE7-7594328648CF}" type="pres">
      <dgm:prSet presAssocID="{36B9A729-ED72-4B28-8475-5554A5350F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DE73F1-15FA-49B2-8A65-34A6CB91FFFB}" type="pres">
      <dgm:prSet presAssocID="{835B2C00-31F1-4ED7-8DF3-A3581E10C263}" presName="composite" presStyleCnt="0"/>
      <dgm:spPr/>
    </dgm:pt>
    <dgm:pt modelId="{0864D380-8A66-44C2-8709-8BC37B2A8F6F}" type="pres">
      <dgm:prSet presAssocID="{835B2C00-31F1-4ED7-8DF3-A3581E10C263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B9B4CAB-BAD5-4DC4-85E9-B8EACAAC75D9}" type="pres">
      <dgm:prSet presAssocID="{835B2C00-31F1-4ED7-8DF3-A3581E10C263}" presName="parSh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E919F6E4-F69A-40C4-A966-39BA62E3D5F6}" type="pres">
      <dgm:prSet presAssocID="{835B2C00-31F1-4ED7-8DF3-A3581E10C263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04995ED-7775-478B-9E28-8C463265C5C8}" type="pres">
      <dgm:prSet presAssocID="{A8F26AEB-DD35-460D-9238-3D5399607D22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431E067-D452-4AD6-9F74-C3BCD8E6D357}" type="pres">
      <dgm:prSet presAssocID="{A8F26AEB-DD35-460D-9238-3D5399607D22}" presName="connTx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0AA7850D-B59D-4912-9DF3-CBDFD9EE7E7A}" type="pres">
      <dgm:prSet presAssocID="{1E324064-9513-4434-92D6-0D0EE40810A1}" presName="composite" presStyleCnt="0"/>
      <dgm:spPr/>
    </dgm:pt>
    <dgm:pt modelId="{067EF8F3-6599-407E-9CB2-FE2A72B8EB0E}" type="pres">
      <dgm:prSet presAssocID="{1E324064-9513-4434-92D6-0D0EE40810A1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44BBA09-7348-4741-B416-3A1F433BE483}" type="pres">
      <dgm:prSet presAssocID="{1E324064-9513-4434-92D6-0D0EE40810A1}" presName="parSh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02CC39D5-7607-4411-B36A-25B21A686643}" type="pres">
      <dgm:prSet presAssocID="{1E324064-9513-4434-92D6-0D0EE40810A1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FDFAFE5-9C3E-47B8-A0BA-18A948348C0A}" type="pres">
      <dgm:prSet presAssocID="{93152E73-DB83-4279-A4C2-53B1B23B5050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1BA3D7CD-1AFF-4DC4-99BE-78EA1E68E507}" type="pres">
      <dgm:prSet presAssocID="{93152E73-DB83-4279-A4C2-53B1B23B5050}" presName="connTx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65EAAC5C-10EE-4E63-8729-DC63DFAD2C21}" type="pres">
      <dgm:prSet presAssocID="{AF5284B6-7BB0-45EE-ACB8-508243A73D5C}" presName="composite" presStyleCnt="0"/>
      <dgm:spPr/>
    </dgm:pt>
    <dgm:pt modelId="{CABEB89E-2A5E-4687-BC36-6D48CDE71C8D}" type="pres">
      <dgm:prSet presAssocID="{AF5284B6-7BB0-45EE-ACB8-508243A73D5C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B8953F8-D8CD-47DA-B60F-8906F51296CD}" type="pres">
      <dgm:prSet presAssocID="{AF5284B6-7BB0-45EE-ACB8-508243A73D5C}" presName="parSh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B7A4990F-8238-48B6-BD58-72D2F92F7C74}" type="pres">
      <dgm:prSet presAssocID="{AF5284B6-7BB0-45EE-ACB8-508243A73D5C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3A581A4-7BF0-4A1C-B88A-78DC59B8228E}" type="presOf" srcId="{1E324064-9513-4434-92D6-0D0EE40810A1}" destId="{344BBA09-7348-4741-B416-3A1F433BE483}" srcOrd="1" destOrd="0" presId="urn:microsoft.com/office/officeart/2005/8/layout/process3"/>
    <dgm:cxn modelId="{537404EB-FEDB-49C0-A56C-9E2036CF3DCD}" srcId="{36B9A729-ED72-4B28-8475-5554A5350FC8}" destId="{1E324064-9513-4434-92D6-0D0EE40810A1}" srcOrd="1" destOrd="0" parTransId="{DECF3833-AD12-485E-81F9-B3230A31097D}" sibTransId="{93152E73-DB83-4279-A4C2-53B1B23B5050}"/>
    <dgm:cxn modelId="{6EDEC5E5-A994-411C-BE26-5AE6930C84F6}" type="presOf" srcId="{8152FD53-98D3-430E-ACFF-B73B340F092A}" destId="{B7A4990F-8238-48B6-BD58-72D2F92F7C74}" srcOrd="0" destOrd="0" presId="urn:microsoft.com/office/officeart/2005/8/layout/process3"/>
    <dgm:cxn modelId="{1B6AB35E-11AA-419B-BD5B-43BA63B0D324}" type="presOf" srcId="{A8F26AEB-DD35-460D-9238-3D5399607D22}" destId="{B431E067-D452-4AD6-9F74-C3BCD8E6D357}" srcOrd="1" destOrd="0" presId="urn:microsoft.com/office/officeart/2005/8/layout/process3"/>
    <dgm:cxn modelId="{13FB80D8-3A6F-4E24-ACBB-5362B7D49532}" srcId="{36B9A729-ED72-4B28-8475-5554A5350FC8}" destId="{835B2C00-31F1-4ED7-8DF3-A3581E10C263}" srcOrd="0" destOrd="0" parTransId="{23B81003-FE89-4A8D-8879-BFCA8D404D1E}" sibTransId="{A8F26AEB-DD35-460D-9238-3D5399607D22}"/>
    <dgm:cxn modelId="{1EDCCA16-460C-46C6-BA96-FCDF3064FF0C}" type="presOf" srcId="{AF5284B6-7BB0-45EE-ACB8-508243A73D5C}" destId="{3B8953F8-D8CD-47DA-B60F-8906F51296CD}" srcOrd="1" destOrd="0" presId="urn:microsoft.com/office/officeart/2005/8/layout/process3"/>
    <dgm:cxn modelId="{A8ED3BD9-F1C3-4BB7-8688-C93239EB648A}" type="presOf" srcId="{1E324064-9513-4434-92D6-0D0EE40810A1}" destId="{067EF8F3-6599-407E-9CB2-FE2A72B8EB0E}" srcOrd="0" destOrd="0" presId="urn:microsoft.com/office/officeart/2005/8/layout/process3"/>
    <dgm:cxn modelId="{8BB6474E-11E3-44CA-A79E-3B1A60CB6338}" type="presOf" srcId="{A8F26AEB-DD35-460D-9238-3D5399607D22}" destId="{704995ED-7775-478B-9E28-8C463265C5C8}" srcOrd="0" destOrd="0" presId="urn:microsoft.com/office/officeart/2005/8/layout/process3"/>
    <dgm:cxn modelId="{08070C61-9C51-4E60-ACF3-29D0CA8D4DE9}" type="presOf" srcId="{93152E73-DB83-4279-A4C2-53B1B23B5050}" destId="{8FDFAFE5-9C3E-47B8-A0BA-18A948348C0A}" srcOrd="0" destOrd="0" presId="urn:microsoft.com/office/officeart/2005/8/layout/process3"/>
    <dgm:cxn modelId="{F26C89D6-0933-4B2D-A33F-2A05A86D6E12}" srcId="{36B9A729-ED72-4B28-8475-5554A5350FC8}" destId="{AF5284B6-7BB0-45EE-ACB8-508243A73D5C}" srcOrd="2" destOrd="0" parTransId="{39ACC2FE-274D-44BE-86EE-5F6E0B484944}" sibTransId="{B6C93AE4-B771-4221-A3CD-420124862A41}"/>
    <dgm:cxn modelId="{4DFD9AC9-3498-426B-81DC-EFB4FBCE5CF6}" type="presOf" srcId="{97C280A6-B205-4682-AA19-49DD16A99A54}" destId="{E919F6E4-F69A-40C4-A966-39BA62E3D5F6}" srcOrd="0" destOrd="0" presId="urn:microsoft.com/office/officeart/2005/8/layout/process3"/>
    <dgm:cxn modelId="{D7F9B1D7-94E0-43F6-812B-734923E487C8}" type="presOf" srcId="{36B9A729-ED72-4B28-8475-5554A5350FC8}" destId="{23596D63-E97E-4F2F-9BE7-7594328648CF}" srcOrd="0" destOrd="0" presId="urn:microsoft.com/office/officeart/2005/8/layout/process3"/>
    <dgm:cxn modelId="{75FEF829-099D-429D-8832-08F7596ECF96}" srcId="{AF5284B6-7BB0-45EE-ACB8-508243A73D5C}" destId="{8152FD53-98D3-430E-ACFF-B73B340F092A}" srcOrd="0" destOrd="0" parTransId="{0E2D7522-6A39-4D2A-BE56-121971C247B0}" sibTransId="{799E918B-8AB8-4E8A-AE50-22AB0B444012}"/>
    <dgm:cxn modelId="{D3EE88EE-0B14-4B35-A2BF-D9EA22312D6C}" type="presOf" srcId="{835B2C00-31F1-4ED7-8DF3-A3581E10C263}" destId="{0864D380-8A66-44C2-8709-8BC37B2A8F6F}" srcOrd="0" destOrd="0" presId="urn:microsoft.com/office/officeart/2005/8/layout/process3"/>
    <dgm:cxn modelId="{4E6DAB4B-07C0-4D88-B784-973F8C015AC9}" srcId="{835B2C00-31F1-4ED7-8DF3-A3581E10C263}" destId="{97C280A6-B205-4682-AA19-49DD16A99A54}" srcOrd="0" destOrd="0" parTransId="{3F5C7952-2EED-40FB-97C4-BBF54DAC2701}" sibTransId="{D26910F5-7F36-495F-B0C3-E3ABE8265112}"/>
    <dgm:cxn modelId="{60C20A72-C626-41A0-9A4A-5071BFB9FC3E}" type="presOf" srcId="{835B2C00-31F1-4ED7-8DF3-A3581E10C263}" destId="{1B9B4CAB-BAD5-4DC4-85E9-B8EACAAC75D9}" srcOrd="1" destOrd="0" presId="urn:microsoft.com/office/officeart/2005/8/layout/process3"/>
    <dgm:cxn modelId="{AA1521D9-BA3F-4AF7-82EB-F0F553543B59}" type="presOf" srcId="{93152E73-DB83-4279-A4C2-53B1B23B5050}" destId="{1BA3D7CD-1AFF-4DC4-99BE-78EA1E68E507}" srcOrd="1" destOrd="0" presId="urn:microsoft.com/office/officeart/2005/8/layout/process3"/>
    <dgm:cxn modelId="{E1E70D68-FE40-4E58-981C-887242591C31}" type="presOf" srcId="{AF5284B6-7BB0-45EE-ACB8-508243A73D5C}" destId="{CABEB89E-2A5E-4687-BC36-6D48CDE71C8D}" srcOrd="0" destOrd="0" presId="urn:microsoft.com/office/officeart/2005/8/layout/process3"/>
    <dgm:cxn modelId="{4DD9BC4D-4F28-4747-A03B-D1144B9E723B}" type="presParOf" srcId="{23596D63-E97E-4F2F-9BE7-7594328648CF}" destId="{F3DE73F1-15FA-49B2-8A65-34A6CB91FFFB}" srcOrd="0" destOrd="0" presId="urn:microsoft.com/office/officeart/2005/8/layout/process3"/>
    <dgm:cxn modelId="{6BA390A2-9318-4650-8D5B-1E89A5A754FA}" type="presParOf" srcId="{F3DE73F1-15FA-49B2-8A65-34A6CB91FFFB}" destId="{0864D380-8A66-44C2-8709-8BC37B2A8F6F}" srcOrd="0" destOrd="0" presId="urn:microsoft.com/office/officeart/2005/8/layout/process3"/>
    <dgm:cxn modelId="{87275FD3-9B8A-40D3-9EBF-293929E17011}" type="presParOf" srcId="{F3DE73F1-15FA-49B2-8A65-34A6CB91FFFB}" destId="{1B9B4CAB-BAD5-4DC4-85E9-B8EACAAC75D9}" srcOrd="1" destOrd="0" presId="urn:microsoft.com/office/officeart/2005/8/layout/process3"/>
    <dgm:cxn modelId="{329DF4B8-4E18-4F31-B4A1-D7C29A6DC269}" type="presParOf" srcId="{F3DE73F1-15FA-49B2-8A65-34A6CB91FFFB}" destId="{E919F6E4-F69A-40C4-A966-39BA62E3D5F6}" srcOrd="2" destOrd="0" presId="urn:microsoft.com/office/officeart/2005/8/layout/process3"/>
    <dgm:cxn modelId="{30C4D282-AB36-48DD-B62E-9B57A606E5D9}" type="presParOf" srcId="{23596D63-E97E-4F2F-9BE7-7594328648CF}" destId="{704995ED-7775-478B-9E28-8C463265C5C8}" srcOrd="1" destOrd="0" presId="urn:microsoft.com/office/officeart/2005/8/layout/process3"/>
    <dgm:cxn modelId="{967DF4A6-01B9-4B3D-A1D5-66B797F12BBB}" type="presParOf" srcId="{704995ED-7775-478B-9E28-8C463265C5C8}" destId="{B431E067-D452-4AD6-9F74-C3BCD8E6D357}" srcOrd="0" destOrd="0" presId="urn:microsoft.com/office/officeart/2005/8/layout/process3"/>
    <dgm:cxn modelId="{BA718D94-CB06-4EA2-BAB4-6CD51132C413}" type="presParOf" srcId="{23596D63-E97E-4F2F-9BE7-7594328648CF}" destId="{0AA7850D-B59D-4912-9DF3-CBDFD9EE7E7A}" srcOrd="2" destOrd="0" presId="urn:microsoft.com/office/officeart/2005/8/layout/process3"/>
    <dgm:cxn modelId="{909E5A0E-F1B0-4DEF-B0B3-9AD918A246DF}" type="presParOf" srcId="{0AA7850D-B59D-4912-9DF3-CBDFD9EE7E7A}" destId="{067EF8F3-6599-407E-9CB2-FE2A72B8EB0E}" srcOrd="0" destOrd="0" presId="urn:microsoft.com/office/officeart/2005/8/layout/process3"/>
    <dgm:cxn modelId="{8EE778DD-4A7A-4AD2-8E2A-07FC1614040E}" type="presParOf" srcId="{0AA7850D-B59D-4912-9DF3-CBDFD9EE7E7A}" destId="{344BBA09-7348-4741-B416-3A1F433BE483}" srcOrd="1" destOrd="0" presId="urn:microsoft.com/office/officeart/2005/8/layout/process3"/>
    <dgm:cxn modelId="{15360BB5-61D4-4E0B-B738-D1AE376133DD}" type="presParOf" srcId="{0AA7850D-B59D-4912-9DF3-CBDFD9EE7E7A}" destId="{02CC39D5-7607-4411-B36A-25B21A686643}" srcOrd="2" destOrd="0" presId="urn:microsoft.com/office/officeart/2005/8/layout/process3"/>
    <dgm:cxn modelId="{F5A60DF2-E25D-4715-9473-002A12FA3E37}" type="presParOf" srcId="{23596D63-E97E-4F2F-9BE7-7594328648CF}" destId="{8FDFAFE5-9C3E-47B8-A0BA-18A948348C0A}" srcOrd="3" destOrd="0" presId="urn:microsoft.com/office/officeart/2005/8/layout/process3"/>
    <dgm:cxn modelId="{2693CF3F-CD64-44F1-8C2E-25CE01799FAE}" type="presParOf" srcId="{8FDFAFE5-9C3E-47B8-A0BA-18A948348C0A}" destId="{1BA3D7CD-1AFF-4DC4-99BE-78EA1E68E507}" srcOrd="0" destOrd="0" presId="urn:microsoft.com/office/officeart/2005/8/layout/process3"/>
    <dgm:cxn modelId="{B2A3297A-0494-43ED-9A13-41ADD23272B0}" type="presParOf" srcId="{23596D63-E97E-4F2F-9BE7-7594328648CF}" destId="{65EAAC5C-10EE-4E63-8729-DC63DFAD2C21}" srcOrd="4" destOrd="0" presId="urn:microsoft.com/office/officeart/2005/8/layout/process3"/>
    <dgm:cxn modelId="{28A58839-B908-40E4-A51F-ED9F73A56F9C}" type="presParOf" srcId="{65EAAC5C-10EE-4E63-8729-DC63DFAD2C21}" destId="{CABEB89E-2A5E-4687-BC36-6D48CDE71C8D}" srcOrd="0" destOrd="0" presId="urn:microsoft.com/office/officeart/2005/8/layout/process3"/>
    <dgm:cxn modelId="{8F785928-397C-4505-BA15-41F059CEE7BF}" type="presParOf" srcId="{65EAAC5C-10EE-4E63-8729-DC63DFAD2C21}" destId="{3B8953F8-D8CD-47DA-B60F-8906F51296CD}" srcOrd="1" destOrd="0" presId="urn:microsoft.com/office/officeart/2005/8/layout/process3"/>
    <dgm:cxn modelId="{8D1F6737-EA95-4611-A763-650C238CA640}" type="presParOf" srcId="{65EAAC5C-10EE-4E63-8729-DC63DFAD2C21}" destId="{B7A4990F-8238-48B6-BD58-72D2F92F7C7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9B4CAB-BAD5-4DC4-85E9-B8EACAAC75D9}">
      <dsp:nvSpPr>
        <dsp:cNvPr id="0" name=""/>
        <dsp:cNvSpPr/>
      </dsp:nvSpPr>
      <dsp:spPr>
        <a:xfrm>
          <a:off x="3449" y="796643"/>
          <a:ext cx="1568622" cy="950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동향 분석</a:t>
          </a:r>
          <a:endParaRPr lang="ko-KR" altLang="en-US" sz="1400" b="1" kern="1200" dirty="0"/>
        </a:p>
      </dsp:txBody>
      <dsp:txXfrm>
        <a:off x="3449" y="796643"/>
        <a:ext cx="1568622" cy="627449"/>
      </dsp:txXfrm>
    </dsp:sp>
    <dsp:sp modelId="{E919F6E4-F69A-40C4-A966-39BA62E3D5F6}">
      <dsp:nvSpPr>
        <dsp:cNvPr id="0" name=""/>
        <dsp:cNvSpPr/>
      </dsp:nvSpPr>
      <dsp:spPr>
        <a:xfrm>
          <a:off x="324734" y="1424092"/>
          <a:ext cx="1568622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200" kern="1200" dirty="0"/>
        </a:p>
      </dsp:txBody>
      <dsp:txXfrm>
        <a:off x="324734" y="1424092"/>
        <a:ext cx="1568622" cy="1267200"/>
      </dsp:txXfrm>
    </dsp:sp>
    <dsp:sp modelId="{704995ED-7775-478B-9E28-8C463265C5C8}">
      <dsp:nvSpPr>
        <dsp:cNvPr id="0" name=""/>
        <dsp:cNvSpPr/>
      </dsp:nvSpPr>
      <dsp:spPr>
        <a:xfrm>
          <a:off x="1809870" y="915097"/>
          <a:ext cx="504130" cy="3905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100" kern="1200"/>
        </a:p>
      </dsp:txBody>
      <dsp:txXfrm>
        <a:off x="1809870" y="915097"/>
        <a:ext cx="504130" cy="390541"/>
      </dsp:txXfrm>
    </dsp:sp>
    <dsp:sp modelId="{344BBA09-7348-4741-B416-3A1F433BE483}">
      <dsp:nvSpPr>
        <dsp:cNvPr id="0" name=""/>
        <dsp:cNvSpPr/>
      </dsp:nvSpPr>
      <dsp:spPr>
        <a:xfrm>
          <a:off x="2523262" y="796643"/>
          <a:ext cx="1568622" cy="950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심층 연구 분석</a:t>
          </a:r>
          <a:endParaRPr lang="ko-KR" altLang="en-US" sz="1400" b="1" kern="1200" dirty="0"/>
        </a:p>
      </dsp:txBody>
      <dsp:txXfrm>
        <a:off x="2523262" y="796643"/>
        <a:ext cx="1568622" cy="627449"/>
      </dsp:txXfrm>
    </dsp:sp>
    <dsp:sp modelId="{02CC39D5-7607-4411-B36A-25B21A686643}">
      <dsp:nvSpPr>
        <dsp:cNvPr id="0" name=""/>
        <dsp:cNvSpPr/>
      </dsp:nvSpPr>
      <dsp:spPr>
        <a:xfrm>
          <a:off x="2844546" y="1424092"/>
          <a:ext cx="1568622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DFAFE5-9C3E-47B8-A0BA-18A948348C0A}">
      <dsp:nvSpPr>
        <dsp:cNvPr id="0" name=""/>
        <dsp:cNvSpPr/>
      </dsp:nvSpPr>
      <dsp:spPr>
        <a:xfrm>
          <a:off x="4329682" y="915097"/>
          <a:ext cx="504130" cy="3905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100" kern="1200"/>
        </a:p>
      </dsp:txBody>
      <dsp:txXfrm>
        <a:off x="4329682" y="915097"/>
        <a:ext cx="504130" cy="390541"/>
      </dsp:txXfrm>
    </dsp:sp>
    <dsp:sp modelId="{3B8953F8-D8CD-47DA-B60F-8906F51296CD}">
      <dsp:nvSpPr>
        <dsp:cNvPr id="0" name=""/>
        <dsp:cNvSpPr/>
      </dsp:nvSpPr>
      <dsp:spPr>
        <a:xfrm>
          <a:off x="5043075" y="796643"/>
          <a:ext cx="1568622" cy="950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최적 거래 방안 도출</a:t>
          </a:r>
          <a:endParaRPr lang="ko-KR" altLang="en-US" sz="1400" b="1" kern="1200" dirty="0"/>
        </a:p>
      </dsp:txBody>
      <dsp:txXfrm>
        <a:off x="5043075" y="796643"/>
        <a:ext cx="1568622" cy="627449"/>
      </dsp:txXfrm>
    </dsp:sp>
    <dsp:sp modelId="{B7A4990F-8238-48B6-BD58-72D2F92F7C74}">
      <dsp:nvSpPr>
        <dsp:cNvPr id="0" name=""/>
        <dsp:cNvSpPr/>
      </dsp:nvSpPr>
      <dsp:spPr>
        <a:xfrm>
          <a:off x="5364359" y="1424092"/>
          <a:ext cx="1568622" cy="1267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2200" kern="1200" dirty="0"/>
        </a:p>
      </dsp:txBody>
      <dsp:txXfrm>
        <a:off x="5364359" y="1424092"/>
        <a:ext cx="1568622" cy="1267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1048B-B2A8-4EBA-A30F-C40A54015F86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31940-E40F-423D-B8AB-25F19C194E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72754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06BCD-B39C-4763-ABFB-EE52FBE6BD7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0F1E0-0355-4604-A6D9-E6B0ACA8B6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37883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reenhouse_gas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Co2e" TargetMode="External"/><Relationship Id="rId5" Type="http://schemas.openxmlformats.org/officeDocument/2006/relationships/hyperlink" Target="http://en.wikipedia.org/wiki/Metric_ton" TargetMode="External"/><Relationship Id="rId4" Type="http://schemas.openxmlformats.org/officeDocument/2006/relationships/hyperlink" Target="http://en.wikipedia.org/wiki/Joint_Implementation" TargetMode="External"/></Relationships>
</file>

<file path=ppt/notesSlides/_rels/notes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EU_Allowances" TargetMode="External"/><Relationship Id="rId3" Type="http://schemas.openxmlformats.org/officeDocument/2006/relationships/hyperlink" Target="http://en.wikipedia.org/wiki/Carbon_credits" TargetMode="External"/><Relationship Id="rId7" Type="http://schemas.openxmlformats.org/officeDocument/2006/relationships/hyperlink" Target="http://en.wikipedia.org/wiki/European_Union_Emission_Trading_Scheme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United_Nations_Framework_Convention_on_Climate_Change" TargetMode="External"/><Relationship Id="rId5" Type="http://schemas.openxmlformats.org/officeDocument/2006/relationships/hyperlink" Target="http://en.wikipedia.org/wiki/Kyoto_Protocol" TargetMode="External"/><Relationship Id="rId10" Type="http://schemas.openxmlformats.org/officeDocument/2006/relationships/hyperlink" Target="http://en.wikipedia.org/wiki/Greenhouse_gas" TargetMode="External"/><Relationship Id="rId4" Type="http://schemas.openxmlformats.org/officeDocument/2006/relationships/hyperlink" Target="http://en.wikipedia.org/wiki/Clean_Development_Mechanism" TargetMode="External"/><Relationship Id="rId9" Type="http://schemas.openxmlformats.org/officeDocument/2006/relationships/hyperlink" Target="http://en.wikipedia.org/wiki/Emission_Reduction_Unit" TargetMode="Externa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terms.naver.com/search.naver?mode=all&amp;query=%C4%AE%B7%CE%B8%AE" TargetMode="External"/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terms.naver.com/item.nhn?dirId=11&amp;docId=59516" TargetMode="External"/><Relationship Id="rId5" Type="http://schemas.openxmlformats.org/officeDocument/2006/relationships/hyperlink" Target="http://terms.naver.com/search.naver?mode=all&amp;query=%C3%B5%BF%AC%B0%A1%BD%BA" TargetMode="External"/><Relationship Id="rId4" Type="http://schemas.openxmlformats.org/officeDocument/2006/relationships/hyperlink" Target="http://terms.naver.com/search.naver?mode=all&amp;query=%B9%DF%BF%AD%B7%AE" TargetMode="Externa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8" Type="http://schemas.openxmlformats.org/officeDocument/2006/relationships/hyperlink" Target="http://terms.naver.com/search.naver?mode=all&amp;query=%C0%FC%C0%A7%C2%F7" TargetMode="External"/><Relationship Id="rId3" Type="http://schemas.openxmlformats.org/officeDocument/2006/relationships/hyperlink" Target="http://terms.naver.com/item.nhn?dirId=2&amp;docId=6043" TargetMode="External"/><Relationship Id="rId7" Type="http://schemas.openxmlformats.org/officeDocument/2006/relationships/hyperlink" Target="http://100.naver.com/100.nhn?docid=134960" TargetMode="External"/><Relationship Id="rId12" Type="http://schemas.openxmlformats.org/officeDocument/2006/relationships/hyperlink" Target="http://100.naver.com/search.nhn?query=%BF%A1%B8%A3%B1%D7" TargetMode="External"/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100.naver.com/100.nhn?docid=93932" TargetMode="External"/><Relationship Id="rId11" Type="http://schemas.openxmlformats.org/officeDocument/2006/relationships/hyperlink" Target="http://100.naver.com/100.nhn?docid=100851" TargetMode="External"/><Relationship Id="rId5" Type="http://schemas.openxmlformats.org/officeDocument/2006/relationships/hyperlink" Target="http://terms.naver.com/item.nhn?dirId=11&amp;docId=13766" TargetMode="External"/><Relationship Id="rId10" Type="http://schemas.openxmlformats.org/officeDocument/2006/relationships/hyperlink" Target="http://100.naver.com/100.nhn?docid=150739" TargetMode="External"/><Relationship Id="rId4" Type="http://schemas.openxmlformats.org/officeDocument/2006/relationships/hyperlink" Target="http://100.naver.com/100.nhn?docid=839813" TargetMode="External"/><Relationship Id="rId9" Type="http://schemas.openxmlformats.org/officeDocument/2006/relationships/hyperlink" Target="http://100.naver.com/100.nhn?docid=113098" TargetMode="Externa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간지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0F1E0-0355-4604-A6D9-E6B0ACA8B6D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28FE2-FDF5-4F03-B96C-DA9F2670842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63595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28FE2-FDF5-4F03-B96C-DA9F2670842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47327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28FE2-FDF5-4F03-B96C-DA9F2670842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47327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atinLnBrk="1"/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IPCC(Intergovernmental Panel on Climate Change)</a:t>
            </a:r>
          </a:p>
          <a:p>
            <a:pPr latinLnBrk="1"/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기후변화에 관한 정부간 패널로 전 세계 정부들에게 기후 관련 지침을 제공하기 위하여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1988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설립한 기관이다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dirty="0" smtClean="0"/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공동 차별화 원칙에 따라 협약 당사국을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Annex I, Annex II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및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Non-Annex 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국가로 구분하여 각기 다른 의무를 부담토록 규정하고 있는데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</a:t>
            </a: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Annex 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국가는 협약 채택 당시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OECD 24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개국 및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와 동구권 국가 등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35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개국이었으나 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당사국총회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(COP3)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개국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크로아티아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슬로바키아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슬로비니아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리히텐스타인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및 모나코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추가로 가입하여 현재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개국이다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Annex 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국가는 온실가스 배출량을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수준으로 감축하기 위하여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노력토록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규정하였으나 강제성을 부여하지 않는다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Annex II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국가는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Annex 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국가에서 동구권 국가가 제외된 국가군으로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OECD 24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개국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개도국에 재정지원 및 기술이전을 해줄 의무를 갖는다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n-US" altLang="ko-KR" sz="1000" b="1" dirty="0" smtClean="0"/>
          </a:p>
          <a:p>
            <a:endParaRPr lang="en-US" altLang="ko-KR" sz="1000" b="1" dirty="0" smtClean="0"/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우리 나라는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'93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월에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47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번째로 동 협약에 가입하였으며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 Annex 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국가로 분류되어 국가보고서 제출 등 협약상 일반적 의무만 수행하면 되나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OECD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가입 이후 미국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일본 등 선진국들은 우리 나라가 조속히 자발적으로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Annex I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국가와 같은 의무를 부담하여 줄 것을 요구하고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n-US" altLang="ko-KR" sz="1000" b="1" dirty="0" smtClean="0"/>
          </a:p>
          <a:p>
            <a:r>
              <a:rPr lang="ko-KR" altLang="en-US" sz="1000" b="1" dirty="0" err="1" smtClean="0"/>
              <a:t>교토의정서는</a:t>
            </a:r>
            <a:r>
              <a:rPr lang="ko-KR" altLang="en-US" sz="1000" b="1" dirty="0" smtClean="0"/>
              <a:t> </a:t>
            </a:r>
            <a:r>
              <a:rPr lang="ko-KR" altLang="en-US" sz="1000" b="1" dirty="0" err="1" smtClean="0"/>
              <a:t>감축국</a:t>
            </a:r>
            <a:r>
              <a:rPr lang="en-US" altLang="ko-KR" sz="1000" b="1" dirty="0" smtClean="0"/>
              <a:t>(Annex Ⅰ) </a:t>
            </a:r>
            <a:r>
              <a:rPr lang="ko-KR" altLang="en-US" sz="1000" b="1" dirty="0" smtClean="0"/>
              <a:t>에게 구속력이 있는 온실가스 감축목표를 설정했다</a:t>
            </a:r>
            <a:r>
              <a:rPr lang="en-US" altLang="ko-KR" sz="1000" b="1" dirty="0" smtClean="0"/>
              <a:t>.( </a:t>
            </a:r>
            <a:r>
              <a:rPr lang="ko-KR" altLang="en-US" sz="1000" b="1" dirty="0" smtClean="0"/>
              <a:t>제 </a:t>
            </a:r>
            <a:r>
              <a:rPr lang="en-US" altLang="ko-KR" sz="1000" b="1" dirty="0" smtClean="0"/>
              <a:t>3 </a:t>
            </a:r>
            <a:r>
              <a:rPr lang="ko-KR" altLang="en-US" sz="1000" b="1" dirty="0" smtClean="0"/>
              <a:t>조</a:t>
            </a:r>
            <a:r>
              <a:rPr lang="en-US" altLang="ko-KR" sz="1000" b="1" dirty="0" smtClean="0"/>
              <a:t>)</a:t>
            </a:r>
            <a:endParaRPr lang="ko-KR" altLang="en-US" sz="1000" dirty="0" smtClean="0"/>
          </a:p>
          <a:p>
            <a:r>
              <a:rPr lang="ko-KR" altLang="en-US" sz="1000" dirty="0" smtClean="0"/>
              <a:t> </a:t>
            </a:r>
          </a:p>
          <a:p>
            <a:r>
              <a:rPr lang="ko-KR" altLang="en-US" sz="1000" dirty="0" smtClean="0"/>
              <a:t>■ 기후변화 협약국가 중  </a:t>
            </a:r>
            <a:r>
              <a:rPr lang="en-US" altLang="ko-KR" sz="1000" dirty="0" smtClean="0"/>
              <a:t>Annex Ⅰ</a:t>
            </a:r>
            <a:r>
              <a:rPr lang="ko-KR" altLang="en-US" sz="1000" dirty="0" smtClean="0"/>
              <a:t>국가들은 </a:t>
            </a:r>
            <a:r>
              <a:rPr lang="en-US" altLang="ko-KR" sz="1000" dirty="0" smtClean="0"/>
              <a:t>2008</a:t>
            </a:r>
            <a:r>
              <a:rPr lang="ko-KR" altLang="en-US" sz="1000" dirty="0" smtClean="0"/>
              <a:t>년</a:t>
            </a:r>
            <a:r>
              <a:rPr lang="en-US" altLang="ko-KR" sz="1000" dirty="0" smtClean="0"/>
              <a:t>~2012</a:t>
            </a:r>
            <a:r>
              <a:rPr lang="ko-KR" altLang="en-US" sz="1000" dirty="0" smtClean="0"/>
              <a:t>년 기간 중 자국 내 온실가스 배출총량을 </a:t>
            </a:r>
            <a:r>
              <a:rPr lang="en-US" altLang="ko-KR" sz="1000" dirty="0" smtClean="0"/>
              <a:t>1990</a:t>
            </a:r>
            <a:r>
              <a:rPr lang="ko-KR" altLang="en-US" sz="1000" dirty="0" smtClean="0"/>
              <a:t>년대 수준대비 평균 </a:t>
            </a:r>
            <a:r>
              <a:rPr lang="en-US" altLang="ko-KR" sz="1000" dirty="0" smtClean="0"/>
              <a:t>5.2%</a:t>
            </a:r>
            <a:r>
              <a:rPr lang="ko-KR" altLang="en-US" sz="1000" dirty="0" smtClean="0"/>
              <a:t>를 감축해야 한다</a:t>
            </a:r>
            <a:r>
              <a:rPr lang="en-US" altLang="ko-KR" sz="1000" dirty="0" smtClean="0"/>
              <a:t>.  </a:t>
            </a:r>
          </a:p>
          <a:p>
            <a:r>
              <a:rPr lang="en-US" altLang="ko-KR" sz="1000" dirty="0" smtClean="0"/>
              <a:t>■ </a:t>
            </a:r>
            <a:r>
              <a:rPr lang="ko-KR" altLang="en-US" sz="1000" dirty="0" smtClean="0"/>
              <a:t>협약한 </a:t>
            </a:r>
            <a:r>
              <a:rPr lang="en-US" altLang="ko-KR" sz="1000" dirty="0" smtClean="0"/>
              <a:t>Annex Ⅰ </a:t>
            </a:r>
            <a:r>
              <a:rPr lang="ko-KR" altLang="en-US" sz="1000" dirty="0" smtClean="0"/>
              <a:t>국가는 </a:t>
            </a:r>
            <a:r>
              <a:rPr lang="en-US" altLang="ko-KR" sz="1000" dirty="0" smtClean="0"/>
              <a:t>40</a:t>
            </a:r>
            <a:r>
              <a:rPr lang="ko-KR" altLang="en-US" sz="1000" dirty="0" smtClean="0"/>
              <a:t>개국인데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이 중 </a:t>
            </a:r>
            <a:r>
              <a:rPr lang="en-US" altLang="ko-KR" sz="1000" dirty="0" smtClean="0"/>
              <a:t>1997</a:t>
            </a:r>
            <a:r>
              <a:rPr lang="ko-KR" altLang="en-US" sz="1000" dirty="0" smtClean="0"/>
              <a:t>년에 함께 가입하지 않은  터키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벨라투스는</a:t>
            </a:r>
            <a:r>
              <a:rPr lang="ko-KR" altLang="en-US" sz="1000" dirty="0" smtClean="0"/>
              <a:t> 준비가 되어 있지 않아 제외하고 </a:t>
            </a:r>
            <a:r>
              <a:rPr lang="en-US" altLang="ko-KR" sz="1000" dirty="0" smtClean="0"/>
              <a:t>38</a:t>
            </a:r>
            <a:r>
              <a:rPr lang="ko-KR" altLang="en-US" sz="1000" dirty="0" smtClean="0"/>
              <a:t>개국이 감축 대상이다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이런 국가들을 </a:t>
            </a:r>
            <a:r>
              <a:rPr lang="en-US" altLang="ko-KR" sz="1000" dirty="0" smtClean="0"/>
              <a:t>Annex</a:t>
            </a:r>
            <a:r>
              <a:rPr lang="en-US" altLang="ko-KR" sz="1000" baseline="0" dirty="0" smtClean="0"/>
              <a:t> B </a:t>
            </a:r>
            <a:r>
              <a:rPr lang="ko-KR" altLang="en-US" sz="1000" baseline="0" dirty="0" smtClean="0"/>
              <a:t>국가라 한다</a:t>
            </a:r>
            <a:r>
              <a:rPr lang="en-US" altLang="ko-KR" sz="1000" baseline="0" dirty="0" smtClean="0"/>
              <a:t>.`</a:t>
            </a:r>
            <a:endParaRPr lang="en-US" altLang="ko-KR" sz="1000" dirty="0" smtClean="0"/>
          </a:p>
          <a:p>
            <a:r>
              <a:rPr lang="en-US" altLang="ko-KR" sz="1000" dirty="0" smtClean="0"/>
              <a:t>■ </a:t>
            </a:r>
            <a:r>
              <a:rPr lang="ko-KR" altLang="en-US" sz="1000" dirty="0" smtClean="0"/>
              <a:t>대상가스는 온실가스로</a:t>
            </a:r>
            <a:r>
              <a:rPr lang="en-US" altLang="ko-KR" sz="1000" dirty="0" smtClean="0"/>
              <a:t>,   CO2, CH4, N2O, HFCs, PFCs,  SF6 , NF3</a:t>
            </a:r>
            <a:r>
              <a:rPr lang="ko-KR" altLang="en-US" sz="1000" dirty="0" smtClean="0"/>
              <a:t> 이다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이중 반도체</a:t>
            </a:r>
            <a:r>
              <a:rPr lang="en-US" altLang="ko-KR" sz="1000" dirty="0" smtClean="0"/>
              <a:t>,LCD</a:t>
            </a:r>
            <a:r>
              <a:rPr lang="ko-KR" altLang="en-US" sz="1000" dirty="0" smtClean="0"/>
              <a:t>제조에 사용되는  </a:t>
            </a:r>
            <a:r>
              <a:rPr lang="en-US" altLang="ko-KR" sz="1000" dirty="0" smtClean="0"/>
              <a:t>NF3</a:t>
            </a:r>
            <a:r>
              <a:rPr lang="ko-KR" altLang="en-US" sz="1000" dirty="0" smtClean="0"/>
              <a:t>는 </a:t>
            </a:r>
            <a:r>
              <a:rPr lang="en-US" altLang="ko-KR" sz="1000" dirty="0" smtClean="0"/>
              <a:t>CO2</a:t>
            </a:r>
            <a:r>
              <a:rPr lang="ko-KR" altLang="en-US" sz="1000" dirty="0" smtClean="0"/>
              <a:t> 의 </a:t>
            </a:r>
            <a:r>
              <a:rPr lang="en-US" altLang="ko-KR" sz="1000" dirty="0" smtClean="0"/>
              <a:t>17,000 </a:t>
            </a:r>
            <a:r>
              <a:rPr lang="ko-KR" altLang="en-US" sz="1000" dirty="0" smtClean="0"/>
              <a:t>배나 온실효과가 크다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atinLnBrk="1"/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1997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유엔의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교토의정서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(Kyoto Protocol)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는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35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 의무이행 대상국이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2008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년부터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년까지 온실가스 수준을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1990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수준 이하로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5.2%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까지 억제하는 것을 골자로 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온실가스 배출 규제는 미국 경제를 약화시키고 에너지 부족을 가중시킬 것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이라며 물러설 수 없다는 입장을 보였다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대통령은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우리에게 가장 중요한 것은 미국 국민이며 우리는 우리 경제에 해가 되는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것은결코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하지 않겠다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면서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강한 미국 경제는 우방에게도 이익이 될 것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이라고 말했다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행정부는 이산화탄소 배출량을 감축할 경우 미국의 많은 화력발전소가 석탄 대신 값비싼 천연가스를 사용함으로써 비용이 상승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에너지 위기가 가중된다는 논리를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교토의정서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탈퇴의 한 이유로 들고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행정부는 에너지 위기를 해결하기 위해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교토의정서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탈퇴 외에 알래스카의 북극권 야생동식물보호구역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(ANWR)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유전개발 계획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연방 정부의 비보호 구역이나 캐나다 서북부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멕시코 등에서의 천연가스 개발 등 다른 에너지 공급원 물색 작업을 벌인다는 구상이다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크리스틴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토드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위트먼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환경보호청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(EPA) 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청장도 이날 캐나다 몬트리올에서 열린 서반구 환경장관 회의에서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부시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대통령은 기후변화문제에 대해시장에 기초한 해결책 도출이 가능하다고 확신하고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고 말했다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atinLnBrk="1"/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2010.01 </a:t>
            </a:r>
          </a:p>
          <a:p>
            <a:r>
              <a:rPr lang="en-US" altLang="ko-KR" b="1" dirty="0" smtClean="0"/>
              <a:t>Country 	Total Emissions(Million metric tons of CO2)</a:t>
            </a:r>
            <a:r>
              <a:rPr lang="en-US" altLang="ko-KR" dirty="0" smtClean="0"/>
              <a:t>        </a:t>
            </a:r>
            <a:r>
              <a:rPr lang="en-US" altLang="ko-KR" b="1" dirty="0" smtClean="0"/>
              <a:t>Per Capita Emissions (Tons/capita)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1. China 		6017.69 				4.58 </a:t>
            </a:r>
          </a:p>
          <a:p>
            <a:r>
              <a:rPr lang="en-US" altLang="ko-KR" dirty="0" smtClean="0"/>
              <a:t>2. United States 	5902.75 				19.78 </a:t>
            </a:r>
          </a:p>
          <a:p>
            <a:r>
              <a:rPr lang="en-US" altLang="ko-KR" dirty="0" smtClean="0"/>
              <a:t>3. Russia 		1704.36 				12.00 </a:t>
            </a:r>
          </a:p>
          <a:p>
            <a:r>
              <a:rPr lang="en-US" altLang="ko-KR" dirty="0" smtClean="0"/>
              <a:t>4. India 		1293.17 				1.16 </a:t>
            </a:r>
          </a:p>
          <a:p>
            <a:r>
              <a:rPr lang="en-US" altLang="ko-KR" dirty="0" smtClean="0"/>
              <a:t>5. Japan 		1246.76 				9.78 </a:t>
            </a:r>
          </a:p>
          <a:p>
            <a:r>
              <a:rPr lang="en-US" altLang="ko-KR" dirty="0" smtClean="0"/>
              <a:t>6. Germany 		857.60 				10.40 </a:t>
            </a:r>
          </a:p>
          <a:p>
            <a:r>
              <a:rPr lang="en-US" altLang="ko-KR" dirty="0" smtClean="0"/>
              <a:t>7. Canada 		614.33 				18.81 </a:t>
            </a:r>
          </a:p>
          <a:p>
            <a:r>
              <a:rPr lang="en-US" altLang="ko-KR" dirty="0" smtClean="0"/>
              <a:t>8. United Kingdom 	585.71 				9.66 </a:t>
            </a:r>
          </a:p>
          <a:p>
            <a:r>
              <a:rPr lang="en-US" altLang="ko-KR" dirty="0" smtClean="0"/>
              <a:t>9. South Korea 	514.53 				10.53 </a:t>
            </a:r>
          </a:p>
          <a:p>
            <a:r>
              <a:rPr lang="en-US" altLang="ko-KR" dirty="0" smtClean="0"/>
              <a:t>10. Iran 		471.48 				7.25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The </a:t>
            </a:r>
            <a:r>
              <a:rPr lang="en-US" altLang="ko-KR" b="1" dirty="0" smtClean="0"/>
              <a:t>Emission reduction unit</a:t>
            </a:r>
            <a:r>
              <a:rPr lang="en-US" altLang="ko-KR" dirty="0" smtClean="0"/>
              <a:t> (</a:t>
            </a:r>
            <a:r>
              <a:rPr lang="en-US" altLang="ko-KR" b="1" dirty="0" smtClean="0"/>
              <a:t>ERU</a:t>
            </a:r>
            <a:r>
              <a:rPr lang="en-US" altLang="ko-KR" dirty="0" smtClean="0"/>
              <a:t>) is a trading unit under the Kyoto Protocol representing a reduction of </a:t>
            </a:r>
            <a:r>
              <a:rPr lang="en-US" altLang="ko-KR" dirty="0" smtClean="0">
                <a:solidFill>
                  <a:schemeClr val="tx1"/>
                </a:solidFill>
                <a:hlinkClick r:id="rId3" action="ppaction://hlinkfile" tooltip="Greenhouse gas"/>
              </a:rPr>
              <a:t>greenhouse gases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/>
              <a:t>under the </a:t>
            </a:r>
            <a:r>
              <a:rPr lang="en-US" altLang="ko-KR" dirty="0" smtClean="0">
                <a:hlinkClick r:id="rId4" action="ppaction://hlinkfile" tooltip="Joint Implementation"/>
              </a:rPr>
              <a:t>Joint Implementation</a:t>
            </a:r>
            <a:r>
              <a:rPr lang="en-US" altLang="ko-KR" dirty="0" smtClean="0"/>
              <a:t> mechanism, where it represents one </a:t>
            </a:r>
            <a:r>
              <a:rPr lang="en-US" altLang="ko-KR" dirty="0" err="1" smtClean="0">
                <a:hlinkClick r:id="rId5" action="ppaction://hlinkfile" tooltip="Metric ton"/>
              </a:rPr>
              <a:t>tonne</a:t>
            </a:r>
            <a:r>
              <a:rPr lang="en-US" altLang="ko-KR" dirty="0" smtClean="0"/>
              <a:t> of </a:t>
            </a:r>
            <a:r>
              <a:rPr lang="en-US" altLang="ko-KR" dirty="0" smtClean="0">
                <a:hlinkClick r:id="rId6" action="ppaction://hlinkfile" tooltip="Co2e"/>
              </a:rPr>
              <a:t>CO</a:t>
            </a:r>
            <a:r>
              <a:rPr lang="en-US" altLang="ko-KR" baseline="-25000" dirty="0" smtClean="0">
                <a:hlinkClick r:id="rId6" action="ppaction://hlinkfile" tooltip="Co2e"/>
              </a:rPr>
              <a:t>2</a:t>
            </a:r>
            <a:r>
              <a:rPr lang="en-US" altLang="ko-KR" dirty="0" smtClean="0">
                <a:hlinkClick r:id="rId6" action="ppaction://hlinkfile" tooltip="Co2e"/>
              </a:rPr>
              <a:t> equivalent</a:t>
            </a:r>
            <a:r>
              <a:rPr lang="en-US" altLang="ko-KR" dirty="0" smtClean="0"/>
              <a:t> reduced.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/>
              <a:t>Certified Emission Reductions</a:t>
            </a:r>
            <a:r>
              <a:rPr lang="en-US" altLang="ko-KR" dirty="0" smtClean="0"/>
              <a:t> (CERs) are a type of emissions unit (or </a:t>
            </a:r>
            <a:r>
              <a:rPr lang="en-US" altLang="ko-KR" dirty="0" smtClean="0">
                <a:hlinkClick r:id="rId3" action="ppaction://hlinkfile" tooltip="Carbon credits"/>
              </a:rPr>
              <a:t>carbon credits</a:t>
            </a:r>
            <a:r>
              <a:rPr lang="en-US" altLang="ko-KR" dirty="0" smtClean="0"/>
              <a:t>) issued by the </a:t>
            </a:r>
            <a:r>
              <a:rPr lang="en-US" altLang="ko-KR" dirty="0" smtClean="0">
                <a:hlinkClick r:id="rId4" action="ppaction://hlinkfile" tooltip="Clean Development Mechanism"/>
              </a:rPr>
              <a:t>Clean Development Mechanism</a:t>
            </a:r>
            <a:r>
              <a:rPr lang="en-US" altLang="ko-KR" dirty="0" smtClean="0"/>
              <a:t> (CDM) Executive Board for emission reductions achieved by CDM projects and verified by a DOE under the rules of the </a:t>
            </a:r>
            <a:r>
              <a:rPr lang="en-US" altLang="ko-KR" dirty="0" smtClean="0">
                <a:hlinkClick r:id="rId5" action="ppaction://hlinkfile" tooltip="Kyoto Protocol"/>
              </a:rPr>
              <a:t>Kyoto Protocol</a:t>
            </a:r>
            <a:r>
              <a:rPr lang="en-US" altLang="ko-KR" dirty="0" smtClean="0"/>
              <a:t>. CERs can be used by </a:t>
            </a:r>
            <a:r>
              <a:rPr lang="en-US" altLang="ko-KR" dirty="0" smtClean="0">
                <a:hlinkClick r:id="rId6" action="ppaction://hlinkfile" tooltip="United Nations Framework Convention on Climate Change"/>
              </a:rPr>
              <a:t>Annex 1</a:t>
            </a:r>
            <a:r>
              <a:rPr lang="en-US" altLang="ko-KR" dirty="0" smtClean="0"/>
              <a:t> countries in order to comply with their emission limitation targets or by operators of installations covered by the </a:t>
            </a:r>
            <a:r>
              <a:rPr lang="en-US" altLang="ko-KR" dirty="0" smtClean="0">
                <a:hlinkClick r:id="rId7" action="ppaction://hlinkfile" tooltip="European Union Emission Trading Scheme"/>
              </a:rPr>
              <a:t>European Union Emission Trading Scheme</a:t>
            </a:r>
            <a:r>
              <a:rPr lang="en-US" altLang="ko-KR" dirty="0" smtClean="0"/>
              <a:t> (EU ETS) in order to comply with their obligations to surrender </a:t>
            </a:r>
            <a:r>
              <a:rPr lang="en-US" altLang="ko-KR" dirty="0" smtClean="0">
                <a:hlinkClick r:id="rId8" action="ppaction://hlinkfile" tooltip="EU Allowances"/>
              </a:rPr>
              <a:t>EU Allowances</a:t>
            </a:r>
            <a:r>
              <a:rPr lang="en-US" altLang="ko-KR" dirty="0" smtClean="0"/>
              <a:t>(EUA), CERs or </a:t>
            </a:r>
            <a:r>
              <a:rPr lang="en-US" altLang="ko-KR" dirty="0" smtClean="0">
                <a:hlinkClick r:id="rId9" action="ppaction://hlinkfile" tooltip="Emission Reduction Unit"/>
              </a:rPr>
              <a:t>Emission Reduction Units</a:t>
            </a:r>
            <a:r>
              <a:rPr lang="en-US" altLang="ko-KR" dirty="0" smtClean="0"/>
              <a:t> (ERUs) for the </a:t>
            </a:r>
            <a:r>
              <a:rPr lang="en-US" altLang="ko-KR" dirty="0" smtClean="0">
                <a:hlinkClick r:id="rId10" action="ppaction://hlinkfile" tooltip="Greenhouse gas"/>
              </a:rPr>
              <a:t>CO</a:t>
            </a:r>
            <a:r>
              <a:rPr lang="en-US" altLang="ko-KR" baseline="-25000" dirty="0" smtClean="0">
                <a:hlinkClick r:id="rId10" action="ppaction://hlinkfile" tooltip="Greenhouse gas"/>
              </a:rPr>
              <a:t>2</a:t>
            </a:r>
            <a:r>
              <a:rPr lang="en-US" altLang="ko-KR" dirty="0" smtClean="0">
                <a:hlinkClick r:id="rId10" action="ppaction://hlinkfile" tooltip="Greenhouse gas"/>
              </a:rPr>
              <a:t> emissions</a:t>
            </a:r>
            <a:r>
              <a:rPr lang="en-US" altLang="ko-KR" dirty="0" smtClean="0"/>
              <a:t> of their installations. CERs can be held by governmental and private entities on electronic accounts with the UN.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마라케쉬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합의문에서 제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공약기간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(2008~2013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동안에는 신규조림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재조림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사업을 허용하였다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사업은 사업 규모에 따라 일반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사업과 소규모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사업으로 나뉘며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 부문에 따라서는 에너지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제조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화학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폐기물 등 총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15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개의 세부 사업으로 분류되는데 그 중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번째 부문이‘조림 및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재조림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’이다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신규조림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년간 산림이 아니었던 토지를 산림으로 전환하는 사업을 말하며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재조림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1990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이전에 산림이 아닌 토지를 산림으로 전환하는 사업을 말한다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 규모에 따른 소규모 신규조림 및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재조림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사업을 유치하는 사업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유치국이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정의한 저소득 지역사회나 개인이 개발하는 연간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8,000 CO2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이하를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순흡수하는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신규조림 및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재조림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사업을 의미한다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일반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조림 사업이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흡수량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계측시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실제 측정치를 요구하는데 비해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소규모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조림사업에서는 미리 정해진 수치를 이용하기에 일반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조림사업에 비해 소요 비용이 낮다는 강점이 있다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소규모 신규조림 및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재조림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CDM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사업은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ODA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자금이 사용되지 않았으며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비상업적인 조림사업이라는 것을 증명하면 사업의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추가성을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증명할 수 있으며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감축 실적인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크레딧의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발생 기간은 최대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회 갱신가능 또는 최대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갱신 불가 이 두 가지 중에서 선택 가능하다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남아프리카공화국에서 열린 제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차 유엔기후변화협약당사국총회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(COP17)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가 회의기간을 연장해가면서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2012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만료되는 ‘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교토의정서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(Kyoto </a:t>
            </a:r>
            <a:r>
              <a:rPr lang="en-US" altLang="ko-K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Protype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)'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존속시키기로 하고 새로운 규범은 오는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년에 발효시키기로 하고 폐막했다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194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개국 대표단은 당초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일로 열리기로 했던 회의 일정을 이례적으로 연장해가며 의장국인 남아공이 ‘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더반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패키지’라는 이름의 합의안을 각국에 제시해 이 같은 결론에 합의했다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2020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발효될 신 규범은 주요 온실가스 배출국이 모두 참여하게 됐으며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단일 법적 체제에서 온난화 방지 조치를 하는 강제성이 부여된다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합의안의 주요 골자는 선진국에만 온실가스 감축을 의무화한 현재의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교토의정서를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기한이 만료된 이후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2013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이후에도 존속하기로 하고 선진국 이외의 국가도 참가하는 새로운 규범에 대해서는 오는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년까지 협상을 마무리하고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년까지 발효시킨다는 것이다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교토의정서의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존속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연장시한에 대해서는 의견이 엇갈려 내년 이후에 다시 그 시한을 결정하기로 했으며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앞으로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년이나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연장될 것으로 보인다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이로써 지금까지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교토의정서에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서명을 하지 않은 주요 탄소 배출국인 미국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신흥국인 중국과 인도 등도 모두 새로운 규범에는 참여하기로 했다는 점에서 의미가 있어 보인다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특히 한국의 경우 지금까지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교토의정서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서명을 했지만 의무국은 아니었으나 새로운 규범 체제아래에서는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의무국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지정이 불가피해 보여 보다 엄격한 환경규제에 대응할 필요가 대두되고 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한국 정부는 오는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년까지 배출 전망치 대비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30%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를 줄이기로 결정하긴 했으나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2020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이후의 추가 감축 목표도 새로 정할 필요가 생겼다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교토의정서는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현재까지 온실가스 감축을 법적으로 규제하는 유일한 국제규약으로 유럽연합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(EU)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포함한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개국은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2012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년까지 온실가스 배출량을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 수준보다 평균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5%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이상 감축하는 것으로 규정돼 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한편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지난해 열린 당사국총회에서 합의된 ‘녹색기후기금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(Green Climate Fund)’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대한 세부사항인 저개발국의 기후변화 대처를 돕기 위한 기금이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년까지 연간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1000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억 달러를 조성하는 것으로 결정했다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한국은 이번 회의에서 결정한 ‘녹색기후기금’을 관리할 사무국 조직을 한국에 유치하겠다고 제안하기도 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TOE(</a:t>
            </a:r>
            <a:r>
              <a:rPr lang="en-US" altLang="ko-KR" b="1" dirty="0" smtClean="0"/>
              <a:t>tonnage of oil equivalent)</a:t>
            </a:r>
            <a:endParaRPr lang="en-US" altLang="ko-KR" dirty="0" smtClean="0"/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err="1" smtClean="0"/>
              <a:t>kl</a:t>
            </a:r>
            <a:r>
              <a:rPr lang="en-US" altLang="ko-KR" dirty="0" smtClean="0"/>
              <a:t>, t, ㎥, kW </a:t>
            </a:r>
            <a:r>
              <a:rPr lang="ko-KR" altLang="en-US" dirty="0" smtClean="0"/>
              <a:t>등 여러 가지 단위로 표시되는 각종 에너지원들을 원유 </a:t>
            </a:r>
            <a:r>
              <a:rPr lang="en-US" altLang="ko-KR" dirty="0" smtClean="0"/>
              <a:t>1</a:t>
            </a:r>
            <a:r>
              <a:rPr lang="ko-KR" altLang="en-US" dirty="0" smtClean="0"/>
              <a:t>톤이 발열하는 </a:t>
            </a:r>
            <a:r>
              <a:rPr lang="ko-KR" altLang="en-US" dirty="0" smtClean="0">
                <a:hlinkClick r:id="rId3"/>
              </a:rPr>
              <a:t>칼로리</a:t>
            </a:r>
            <a:r>
              <a:rPr lang="ko-KR" altLang="en-US" dirty="0" smtClean="0"/>
              <a:t>를 기준으로 표준화한 단위</a:t>
            </a:r>
            <a:r>
              <a:rPr lang="en-US" altLang="ko-KR" dirty="0" smtClean="0"/>
              <a:t>. 1TOE</a:t>
            </a:r>
            <a:r>
              <a:rPr lang="ko-KR" altLang="en-US" dirty="0" smtClean="0"/>
              <a:t>는 원유 </a:t>
            </a:r>
            <a:r>
              <a:rPr lang="en-US" altLang="ko-KR" dirty="0" smtClean="0"/>
              <a:t>1</a:t>
            </a:r>
            <a:r>
              <a:rPr lang="ko-KR" altLang="en-US" dirty="0" smtClean="0"/>
              <a:t>톤</a:t>
            </a:r>
            <a:r>
              <a:rPr lang="en-US" altLang="ko-KR" dirty="0" smtClean="0"/>
              <a:t>(7.41 </a:t>
            </a:r>
            <a:r>
              <a:rPr lang="ko-KR" altLang="en-US" dirty="0" smtClean="0"/>
              <a:t>배럴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</a:t>
            </a:r>
            <a:r>
              <a:rPr lang="ko-KR" altLang="en-US" dirty="0" smtClean="0">
                <a:hlinkClick r:id="rId4"/>
              </a:rPr>
              <a:t>발열량</a:t>
            </a:r>
            <a:r>
              <a:rPr lang="ko-KR" altLang="en-US" dirty="0" smtClean="0"/>
              <a:t> </a:t>
            </a:r>
            <a:r>
              <a:rPr lang="en-US" altLang="ko-KR" dirty="0" smtClean="0"/>
              <a:t>1,000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kcal</a:t>
            </a:r>
            <a:r>
              <a:rPr lang="ko-KR" altLang="en-US" dirty="0" smtClean="0"/>
              <a:t>가 기준이 되며 석탄 </a:t>
            </a:r>
            <a:r>
              <a:rPr lang="en-US" altLang="ko-KR" dirty="0" smtClean="0"/>
              <a:t>1.55</a:t>
            </a:r>
            <a:r>
              <a:rPr lang="ko-KR" altLang="en-US" dirty="0" smtClean="0"/>
              <a:t>톤</a:t>
            </a:r>
            <a:r>
              <a:rPr lang="en-US" altLang="ko-KR" dirty="0" smtClean="0"/>
              <a:t>, </a:t>
            </a:r>
            <a:r>
              <a:rPr lang="ko-KR" altLang="en-US" dirty="0" smtClean="0">
                <a:hlinkClick r:id="rId5"/>
              </a:rPr>
              <a:t>천연가스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1,150㎥</a:t>
            </a:r>
            <a:r>
              <a:rPr lang="ko-KR" altLang="en-US" dirty="0" smtClean="0"/>
              <a:t>에 해당된다</a:t>
            </a:r>
            <a:r>
              <a:rPr lang="en-US" altLang="ko-KR" dirty="0" smtClean="0"/>
              <a:t>. TOE</a:t>
            </a:r>
            <a:r>
              <a:rPr lang="ko-KR" altLang="en-US" dirty="0" smtClean="0"/>
              <a:t>는 최근 에너지 과소비 현상을 총체적으로 표현하는 단위로 많이 사용돼 관심을 끌고 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지난 수 년간 우리나라의 에너지소비 </a:t>
            </a:r>
            <a:r>
              <a:rPr lang="ko-KR" altLang="en-US" dirty="0" smtClean="0">
                <a:hlinkClick r:id="rId6"/>
              </a:rPr>
              <a:t>증가율</a:t>
            </a:r>
            <a:r>
              <a:rPr lang="ko-KR" altLang="en-US" dirty="0" smtClean="0"/>
              <a:t>은 세계 최고수준으로 집계 되었다</a:t>
            </a:r>
            <a:r>
              <a:rPr lang="en-US" altLang="ko-KR" dirty="0" smtClean="0"/>
              <a:t>.</a:t>
            </a: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/>
              <a:t>지난 수년간 </a:t>
            </a:r>
            <a:r>
              <a:rPr lang="ko-KR" altLang="en-US" sz="1200" dirty="0" err="1" smtClean="0"/>
              <a:t>배출권</a:t>
            </a:r>
            <a:r>
              <a:rPr lang="ko-KR" altLang="en-US" sz="1200" dirty="0" smtClean="0"/>
              <a:t> 거래가는 탄소 </a:t>
            </a:r>
            <a:r>
              <a:rPr lang="en-US" altLang="ko-KR" sz="1200" dirty="0" smtClean="0"/>
              <a:t>1t</a:t>
            </a:r>
            <a:r>
              <a:rPr lang="ko-KR" altLang="en-US" sz="1200" dirty="0" smtClean="0"/>
              <a:t>당 </a:t>
            </a:r>
            <a:r>
              <a:rPr lang="en-US" altLang="ko-KR" sz="1200" dirty="0" smtClean="0"/>
              <a:t>15~25</a:t>
            </a:r>
            <a:r>
              <a:rPr lang="ko-KR" altLang="en-US" sz="1200" dirty="0" smtClean="0"/>
              <a:t>유로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약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만</a:t>
            </a:r>
            <a:r>
              <a:rPr lang="en-US" altLang="ko-KR" sz="1200" dirty="0" smtClean="0"/>
              <a:t>2500~3</a:t>
            </a:r>
            <a:r>
              <a:rPr lang="ko-KR" altLang="en-US" sz="1200" dirty="0" smtClean="0"/>
              <a:t>만</a:t>
            </a:r>
            <a:r>
              <a:rPr lang="en-US" altLang="ko-KR" sz="1200" dirty="0" smtClean="0"/>
              <a:t>7600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선을 오르내렸으나 </a:t>
            </a:r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월에는 사상 최저인 </a:t>
            </a:r>
            <a:r>
              <a:rPr lang="en-US" altLang="ko-KR" sz="1200" dirty="0" smtClean="0"/>
              <a:t>6.5</a:t>
            </a:r>
            <a:r>
              <a:rPr lang="ko-KR" altLang="en-US" sz="1200" dirty="0" smtClean="0"/>
              <a:t>유로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약 </a:t>
            </a:r>
            <a:r>
              <a:rPr lang="en-US" altLang="ko-KR" sz="1200" dirty="0" smtClean="0"/>
              <a:t>9780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로 폭락</a:t>
            </a:r>
            <a:r>
              <a:rPr lang="en-US" altLang="ko-KR" sz="1200" dirty="0" smtClean="0"/>
              <a:t>.</a:t>
            </a:r>
            <a:endParaRPr lang="ko-KR" altLang="en-US" sz="1200" dirty="0" smtClean="0">
              <a:solidFill>
                <a:srgbClr val="9900FF"/>
              </a:solidFill>
              <a:latin typeface="+mn-ea"/>
              <a:ea typeface="+mn-ea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지난 </a:t>
            </a:r>
            <a:r>
              <a:rPr lang="en-US" altLang="ko-KR" dirty="0" smtClean="0"/>
              <a:t>20</a:t>
            </a:r>
            <a:r>
              <a:rPr lang="ko-KR" altLang="en-US" dirty="0" smtClean="0"/>
              <a:t>년간 우리나라의 온실가스 배출량은 </a:t>
            </a:r>
            <a:r>
              <a:rPr lang="en-US" altLang="ko-KR" dirty="0" smtClean="0"/>
              <a:t>136% </a:t>
            </a:r>
            <a:r>
              <a:rPr lang="ko-KR" altLang="en-US" dirty="0" smtClean="0"/>
              <a:t>증가한 것으로 나타났다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증가속도가 중국</a:t>
            </a:r>
            <a:r>
              <a:rPr lang="en-US" altLang="ko-KR" dirty="0" smtClean="0"/>
              <a:t>(256%)</a:t>
            </a:r>
            <a:r>
              <a:rPr lang="ko-KR" altLang="en-US" dirty="0" smtClean="0"/>
              <a:t>과 인도</a:t>
            </a:r>
            <a:r>
              <a:rPr lang="en-US" altLang="ko-KR" dirty="0" smtClean="0"/>
              <a:t>(179%)</a:t>
            </a:r>
            <a:r>
              <a:rPr lang="ko-KR" altLang="en-US" dirty="0" smtClean="0"/>
              <a:t>에 이어 세계에서 </a:t>
            </a:r>
            <a:r>
              <a:rPr lang="ko-KR" altLang="en-US" dirty="0" err="1" smtClean="0"/>
              <a:t>세번째로</a:t>
            </a:r>
            <a:r>
              <a:rPr lang="ko-KR" altLang="en-US" dirty="0" smtClean="0"/>
              <a:t> 빠른 것이다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최근 유럽위원회 공동연구센터와 네덜란드 </a:t>
            </a:r>
            <a:r>
              <a:rPr lang="ko-KR" altLang="en-US" dirty="0" err="1" smtClean="0"/>
              <a:t>환경영향평가청이</a:t>
            </a:r>
            <a:r>
              <a:rPr lang="ko-KR" altLang="en-US" dirty="0" smtClean="0"/>
              <a:t> 공동으로 발간한 보고서 </a:t>
            </a:r>
            <a:r>
              <a:rPr lang="en-US" altLang="ko-KR" dirty="0" smtClean="0"/>
              <a:t>'</a:t>
            </a:r>
            <a:r>
              <a:rPr lang="ko-KR" altLang="en-US" dirty="0" smtClean="0"/>
              <a:t>지구 이산화탄소 배출의 장기 경향</a:t>
            </a:r>
            <a:r>
              <a:rPr lang="en-US" altLang="ko-KR" dirty="0" smtClean="0"/>
              <a:t>'</a:t>
            </a:r>
            <a:r>
              <a:rPr lang="ko-KR" altLang="en-US" dirty="0" smtClean="0"/>
              <a:t>을 분석한 결과에서다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8</a:t>
            </a:r>
            <a:r>
              <a:rPr lang="ko-KR" altLang="en-US" dirty="0" smtClean="0"/>
              <a:t>일 기후변화행동연구소에 따르면 우리나라 이산화탄소 배출량은 </a:t>
            </a:r>
            <a:r>
              <a:rPr lang="en-US" altLang="ko-KR" dirty="0" smtClean="0"/>
              <a:t>2008</a:t>
            </a:r>
            <a:r>
              <a:rPr lang="ko-KR" altLang="en-US" dirty="0" smtClean="0"/>
              <a:t>년 세계 </a:t>
            </a:r>
            <a:r>
              <a:rPr lang="en-US" altLang="ko-KR" dirty="0" smtClean="0"/>
              <a:t>9</a:t>
            </a:r>
            <a:r>
              <a:rPr lang="ko-KR" altLang="en-US" dirty="0" smtClean="0"/>
              <a:t>위에서 </a:t>
            </a:r>
            <a:r>
              <a:rPr lang="en-US" altLang="ko-KR" dirty="0" smtClean="0"/>
              <a:t>2009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8</a:t>
            </a:r>
            <a:r>
              <a:rPr lang="ko-KR" altLang="en-US" dirty="0" smtClean="0"/>
              <a:t>위로 올라섰다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지난해에는 </a:t>
            </a:r>
            <a:r>
              <a:rPr lang="en-US" altLang="ko-KR" dirty="0" smtClean="0"/>
              <a:t>5</a:t>
            </a:r>
            <a:r>
              <a:rPr lang="ko-KR" altLang="en-US" dirty="0" smtClean="0"/>
              <a:t>억</a:t>
            </a:r>
            <a:r>
              <a:rPr lang="en-US" altLang="ko-KR" dirty="0" smtClean="0"/>
              <a:t>9000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</a:t>
            </a:r>
            <a:r>
              <a:rPr lang="ko-KR" altLang="en-US" dirty="0" smtClean="0"/>
              <a:t>으로 한 단계 더 상승해 세계 </a:t>
            </a:r>
            <a:r>
              <a:rPr lang="en-US" altLang="ko-KR" dirty="0" smtClean="0"/>
              <a:t>7</a:t>
            </a:r>
            <a:r>
              <a:rPr lang="ko-KR" altLang="en-US" dirty="0" smtClean="0"/>
              <a:t>위로 기록됐다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지난해 전 세계 이산화탄소 배출량은 약 </a:t>
            </a:r>
            <a:r>
              <a:rPr lang="en-US" altLang="ko-KR" dirty="0" smtClean="0"/>
              <a:t>330</a:t>
            </a:r>
            <a:r>
              <a:rPr lang="ko-KR" altLang="en-US" dirty="0" smtClean="0"/>
              <a:t>억</a:t>
            </a:r>
            <a:r>
              <a:rPr lang="en-US" altLang="ko-KR" dirty="0" smtClean="0"/>
              <a:t>t</a:t>
            </a:r>
            <a:r>
              <a:rPr lang="ko-KR" altLang="en-US" dirty="0" smtClean="0"/>
              <a:t>이다</a:t>
            </a:r>
            <a:r>
              <a:rPr lang="en-US" altLang="ko-KR" dirty="0" smtClean="0"/>
              <a:t>. 1990</a:t>
            </a:r>
            <a:r>
              <a:rPr lang="ko-KR" altLang="en-US" dirty="0" smtClean="0"/>
              <a:t>년에 견줘 </a:t>
            </a:r>
            <a:r>
              <a:rPr lang="en-US" altLang="ko-KR" dirty="0" smtClean="0"/>
              <a:t>45%</a:t>
            </a:r>
            <a:r>
              <a:rPr lang="ko-KR" altLang="en-US" dirty="0" smtClean="0"/>
              <a:t>가량 증가한 수치다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이산화탄소 배출량 </a:t>
            </a:r>
            <a:r>
              <a:rPr lang="en-US" altLang="ko-KR" dirty="0" smtClean="0"/>
              <a:t>1</a:t>
            </a:r>
            <a:r>
              <a:rPr lang="ko-KR" altLang="en-US" dirty="0" smtClean="0"/>
              <a:t>위는 </a:t>
            </a:r>
            <a:r>
              <a:rPr lang="en-US" altLang="ko-KR" dirty="0" smtClean="0"/>
              <a:t>89</a:t>
            </a:r>
            <a:r>
              <a:rPr lang="ko-KR" altLang="en-US" dirty="0" smtClean="0"/>
              <a:t>억</a:t>
            </a:r>
            <a:r>
              <a:rPr lang="en-US" altLang="ko-KR" dirty="0" smtClean="0"/>
              <a:t>4000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</a:t>
            </a:r>
            <a:r>
              <a:rPr lang="ko-KR" altLang="en-US" dirty="0" smtClean="0"/>
              <a:t>을 배출한 중국이 차지했다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미국은 </a:t>
            </a:r>
            <a:r>
              <a:rPr lang="en-US" altLang="ko-KR" dirty="0" smtClean="0"/>
              <a:t>52</a:t>
            </a:r>
            <a:r>
              <a:rPr lang="ko-KR" altLang="en-US" dirty="0" smtClean="0"/>
              <a:t>억</a:t>
            </a:r>
            <a:r>
              <a:rPr lang="en-US" altLang="ko-KR" dirty="0" smtClean="0"/>
              <a:t>5000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</a:t>
            </a:r>
            <a:r>
              <a:rPr lang="ko-KR" altLang="en-US" dirty="0" smtClean="0"/>
              <a:t>을 배출해 </a:t>
            </a:r>
            <a:r>
              <a:rPr lang="en-US" altLang="ko-KR" dirty="0" smtClean="0"/>
              <a:t>2</a:t>
            </a:r>
            <a:r>
              <a:rPr lang="ko-KR" altLang="en-US" dirty="0" smtClean="0"/>
              <a:t>위에 이름을 올렸다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중국은 이미 </a:t>
            </a:r>
            <a:r>
              <a:rPr lang="en-US" altLang="ko-KR" dirty="0" smtClean="0"/>
              <a:t>2007</a:t>
            </a:r>
            <a:r>
              <a:rPr lang="ko-KR" altLang="en-US" dirty="0" smtClean="0"/>
              <a:t>년부터 미국을 추월해 이산화탄소 배출량 세계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위를 고수하고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미국과의 격차를 해마다 빠른 속도로 늘려가고 있다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지난해 중국의 이산화탄소 배출량 </a:t>
            </a:r>
            <a:r>
              <a:rPr lang="en-US" altLang="ko-KR" dirty="0" smtClean="0"/>
              <a:t>89</a:t>
            </a:r>
            <a:r>
              <a:rPr lang="ko-KR" altLang="en-US" dirty="0" smtClean="0"/>
              <a:t>억</a:t>
            </a:r>
            <a:r>
              <a:rPr lang="en-US" altLang="ko-KR" dirty="0" smtClean="0"/>
              <a:t>4000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</a:t>
            </a:r>
            <a:r>
              <a:rPr lang="ko-KR" altLang="en-US" dirty="0" smtClean="0"/>
              <a:t>은 미국</a:t>
            </a:r>
            <a:r>
              <a:rPr lang="en-US" altLang="ko-KR" dirty="0" smtClean="0"/>
              <a:t>(2</a:t>
            </a:r>
            <a:r>
              <a:rPr lang="ko-KR" altLang="en-US" dirty="0" smtClean="0"/>
              <a:t>위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인도</a:t>
            </a:r>
            <a:r>
              <a:rPr lang="en-US" altLang="ko-KR" dirty="0" smtClean="0"/>
              <a:t>(3</a:t>
            </a:r>
            <a:r>
              <a:rPr lang="ko-KR" altLang="en-US" dirty="0" smtClean="0"/>
              <a:t>위</a:t>
            </a:r>
            <a:r>
              <a:rPr lang="en-US" altLang="ko-KR" dirty="0" smtClean="0"/>
              <a:t>), </a:t>
            </a:r>
            <a:r>
              <a:rPr lang="ko-KR" altLang="en-US" dirty="0" smtClean="0"/>
              <a:t>러시아</a:t>
            </a:r>
            <a:r>
              <a:rPr lang="en-US" altLang="ko-KR" dirty="0" smtClean="0"/>
              <a:t>(4</a:t>
            </a:r>
            <a:r>
              <a:rPr lang="ko-KR" altLang="en-US" dirty="0" smtClean="0"/>
              <a:t>위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일본</a:t>
            </a:r>
            <a:r>
              <a:rPr lang="en-US" altLang="ko-KR" dirty="0" smtClean="0"/>
              <a:t>(5</a:t>
            </a:r>
            <a:r>
              <a:rPr lang="ko-KR" altLang="en-US" dirty="0" smtClean="0"/>
              <a:t>위</a:t>
            </a:r>
            <a:r>
              <a:rPr lang="en-US" altLang="ko-KR" dirty="0" smtClean="0"/>
              <a:t>), </a:t>
            </a:r>
            <a:r>
              <a:rPr lang="ko-KR" altLang="en-US" dirty="0" smtClean="0"/>
              <a:t>독일</a:t>
            </a:r>
            <a:r>
              <a:rPr lang="en-US" altLang="ko-KR" dirty="0" smtClean="0"/>
              <a:t>(6</a:t>
            </a:r>
            <a:r>
              <a:rPr lang="ko-KR" altLang="en-US" dirty="0" smtClean="0"/>
              <a:t>위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배출량을 합한 </a:t>
            </a:r>
            <a:r>
              <a:rPr lang="en-US" altLang="ko-KR" dirty="0" smtClean="0"/>
              <a:t>89</a:t>
            </a:r>
            <a:r>
              <a:rPr lang="ko-KR" altLang="en-US" dirty="0" smtClean="0"/>
              <a:t>억</a:t>
            </a:r>
            <a:r>
              <a:rPr lang="en-US" altLang="ko-KR" dirty="0" smtClean="0"/>
              <a:t>9000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</a:t>
            </a:r>
            <a:r>
              <a:rPr lang="ko-KR" altLang="en-US" dirty="0" smtClean="0"/>
              <a:t>과 맞먹는다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2009</a:t>
            </a:r>
            <a:r>
              <a:rPr lang="ko-KR" altLang="en-US" dirty="0" smtClean="0"/>
              <a:t>년 글로벌 경제위기로 </a:t>
            </a:r>
            <a:r>
              <a:rPr lang="en-US" altLang="ko-KR" dirty="0" smtClean="0"/>
              <a:t>1%</a:t>
            </a:r>
            <a:r>
              <a:rPr lang="ko-KR" altLang="en-US" dirty="0" smtClean="0"/>
              <a:t>가량 감소했던 이산화탄소 배출량은 지난해 들어 </a:t>
            </a:r>
            <a:r>
              <a:rPr lang="en-US" altLang="ko-KR" dirty="0" smtClean="0"/>
              <a:t>18</a:t>
            </a:r>
            <a:r>
              <a:rPr lang="ko-KR" altLang="en-US" dirty="0" smtClean="0"/>
              <a:t>억</a:t>
            </a:r>
            <a:r>
              <a:rPr lang="en-US" altLang="ko-KR" dirty="0" smtClean="0"/>
              <a:t>t</a:t>
            </a:r>
            <a:r>
              <a:rPr lang="ko-KR" altLang="en-US" dirty="0" smtClean="0"/>
              <a:t>이 증가해 약 </a:t>
            </a:r>
            <a:r>
              <a:rPr lang="en-US" altLang="ko-KR" dirty="0" smtClean="0"/>
              <a:t>5%</a:t>
            </a:r>
            <a:r>
              <a:rPr lang="ko-KR" altLang="en-US" dirty="0" smtClean="0"/>
              <a:t>가 늘어났다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이산화탄소 배출의 </a:t>
            </a:r>
            <a:r>
              <a:rPr lang="en-US" altLang="ko-KR" dirty="0" smtClean="0"/>
              <a:t>40%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20%</a:t>
            </a:r>
            <a:r>
              <a:rPr lang="ko-KR" altLang="en-US" dirty="0" smtClean="0"/>
              <a:t>를 차지하고 있는 석탄과 천연가스의 소비는 </a:t>
            </a:r>
            <a:r>
              <a:rPr lang="en-US" altLang="ko-KR" dirty="0" smtClean="0"/>
              <a:t>2009</a:t>
            </a:r>
            <a:r>
              <a:rPr lang="ko-KR" altLang="en-US" dirty="0" smtClean="0"/>
              <a:t>년에 비해 각각 </a:t>
            </a:r>
            <a:r>
              <a:rPr lang="en-US" altLang="ko-KR" dirty="0" smtClean="0"/>
              <a:t>7%</a:t>
            </a:r>
            <a:r>
              <a:rPr lang="ko-KR" altLang="en-US" dirty="0" smtClean="0"/>
              <a:t>씩 증가했다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특히 지난해 겨울 유럽 등 일부 지역에서 나타났던 강추위는 난방용 천연가스의 수요를 끌어올린 것으로 분석된다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2008</a:t>
            </a:r>
            <a:r>
              <a:rPr lang="ko-KR" altLang="en-US" dirty="0" smtClean="0"/>
              <a:t>년부터 지난해까지 전 세계 이산화탄소 배출량은 평균 </a:t>
            </a:r>
            <a:r>
              <a:rPr lang="en-US" altLang="ko-KR" dirty="0" smtClean="0"/>
              <a:t>1.7%</a:t>
            </a:r>
            <a:r>
              <a:rPr lang="ko-KR" altLang="en-US" dirty="0" smtClean="0"/>
              <a:t>의 증가율을 보였다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1990</a:t>
            </a:r>
            <a:r>
              <a:rPr lang="ko-KR" altLang="en-US" dirty="0" smtClean="0"/>
              <a:t>년 이후 </a:t>
            </a:r>
            <a:r>
              <a:rPr lang="en-US" altLang="ko-KR" dirty="0" smtClean="0"/>
              <a:t>20</a:t>
            </a:r>
            <a:r>
              <a:rPr lang="ko-KR" altLang="en-US" dirty="0" smtClean="0"/>
              <a:t>년간 이산화탄소 배출량이 연평균 </a:t>
            </a:r>
            <a:r>
              <a:rPr lang="en-US" altLang="ko-KR" dirty="0" smtClean="0"/>
              <a:t>1.9%</a:t>
            </a:r>
            <a:r>
              <a:rPr lang="ko-KR" altLang="en-US" dirty="0" smtClean="0"/>
              <a:t>가량 늘어났다는 점을 고려하면 지난해 </a:t>
            </a:r>
            <a:r>
              <a:rPr lang="en-US" altLang="ko-KR" dirty="0" smtClean="0"/>
              <a:t>5%</a:t>
            </a:r>
            <a:r>
              <a:rPr lang="ko-KR" altLang="en-US" dirty="0" smtClean="0"/>
              <a:t>라는 높은 증가율은 세계 경제가 </a:t>
            </a:r>
            <a:r>
              <a:rPr lang="en-US" altLang="ko-KR" dirty="0" smtClean="0"/>
              <a:t>2008</a:t>
            </a:r>
            <a:r>
              <a:rPr lang="ko-KR" altLang="en-US" dirty="0" smtClean="0"/>
              <a:t>년 이전의 상태로 회복되는 과정에서 나타난 자연스러운 현상일 수도 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그러나 국가별 인구 차이를 고려하지 않은 채 배출총량만 따지면 사정은 달라진다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배출총량도 중요지만 국민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배출량은 국가별 비교에 있어서 더 큰 의미를 지닌다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지난해 우리나라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이산화탄소 배출량은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억</a:t>
            </a:r>
            <a:r>
              <a:rPr lang="en-US" altLang="ko-KR" dirty="0" smtClean="0"/>
              <a:t>3000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</a:t>
            </a:r>
            <a:r>
              <a:rPr lang="ko-KR" altLang="en-US" dirty="0" smtClean="0"/>
              <a:t>으로 조사됐다</a:t>
            </a:r>
            <a:r>
              <a:rPr lang="en-US" altLang="ko-KR" dirty="0" smtClean="0"/>
              <a:t>. 1990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5</a:t>
            </a:r>
            <a:r>
              <a:rPr lang="ko-KR" altLang="en-US" dirty="0" smtClean="0"/>
              <a:t>억</a:t>
            </a:r>
            <a:r>
              <a:rPr lang="en-US" altLang="ko-KR" dirty="0" smtClean="0"/>
              <a:t>9000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</a:t>
            </a:r>
            <a:r>
              <a:rPr lang="ko-KR" altLang="en-US" dirty="0" smtClean="0"/>
              <a:t>에 비해 두 배 이상</a:t>
            </a:r>
            <a:r>
              <a:rPr lang="en-US" altLang="ko-KR" dirty="0" smtClean="0"/>
              <a:t>(109%) </a:t>
            </a:r>
            <a:r>
              <a:rPr lang="ko-KR" altLang="en-US" dirty="0" smtClean="0"/>
              <a:t>증가한 것이다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독일</a:t>
            </a:r>
            <a:r>
              <a:rPr lang="en-US" altLang="ko-KR" dirty="0" smtClean="0"/>
              <a:t>(10</a:t>
            </a:r>
            <a:r>
              <a:rPr lang="ko-KR" altLang="en-US" dirty="0" smtClean="0"/>
              <a:t>억</a:t>
            </a:r>
            <a:r>
              <a:rPr lang="en-US" altLang="ko-KR" dirty="0" smtClean="0"/>
              <a:t>t), </a:t>
            </a:r>
            <a:r>
              <a:rPr lang="ko-KR" altLang="en-US" dirty="0" smtClean="0"/>
              <a:t>일본</a:t>
            </a:r>
            <a:r>
              <a:rPr lang="en-US" altLang="ko-KR" dirty="0" smtClean="0"/>
              <a:t>(9</a:t>
            </a:r>
            <a:r>
              <a:rPr lang="ko-KR" altLang="en-US" dirty="0" smtClean="0"/>
              <a:t>억</a:t>
            </a:r>
            <a:r>
              <a:rPr lang="en-US" altLang="ko-KR" dirty="0" smtClean="0"/>
              <a:t>2000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t), </a:t>
            </a:r>
            <a:r>
              <a:rPr lang="ko-KR" altLang="en-US" dirty="0" smtClean="0"/>
              <a:t>영국</a:t>
            </a:r>
            <a:r>
              <a:rPr lang="en-US" altLang="ko-KR" dirty="0" smtClean="0"/>
              <a:t>(8</a:t>
            </a:r>
            <a:r>
              <a:rPr lang="ko-KR" altLang="en-US" dirty="0" smtClean="0"/>
              <a:t>억</a:t>
            </a:r>
            <a:r>
              <a:rPr lang="en-US" altLang="ko-KR" dirty="0" smtClean="0"/>
              <a:t>1000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t), </a:t>
            </a:r>
            <a:r>
              <a:rPr lang="ko-KR" altLang="en-US" dirty="0" smtClean="0"/>
              <a:t>프랑스</a:t>
            </a:r>
            <a:r>
              <a:rPr lang="en-US" altLang="ko-KR" dirty="0" smtClean="0"/>
              <a:t>(5</a:t>
            </a:r>
            <a:r>
              <a:rPr lang="ko-KR" altLang="en-US" dirty="0" smtClean="0"/>
              <a:t>억</a:t>
            </a:r>
            <a:r>
              <a:rPr lang="en-US" altLang="ko-KR" dirty="0" smtClean="0"/>
              <a:t>9000</a:t>
            </a:r>
            <a:r>
              <a:rPr lang="ko-KR" altLang="en-US" dirty="0" smtClean="0"/>
              <a:t>만</a:t>
            </a:r>
            <a:r>
              <a:rPr lang="en-US" altLang="ko-KR" dirty="0" smtClean="0"/>
              <a:t>t)</a:t>
            </a:r>
            <a:r>
              <a:rPr lang="ko-KR" altLang="en-US" dirty="0" smtClean="0"/>
              <a:t>보다 </a:t>
            </a:r>
            <a:r>
              <a:rPr lang="en-US" altLang="ko-KR" dirty="0" smtClean="0"/>
              <a:t>2</a:t>
            </a:r>
            <a:r>
              <a:rPr lang="ko-KR" altLang="en-US" dirty="0" smtClean="0"/>
              <a:t>억</a:t>
            </a:r>
            <a:r>
              <a:rPr lang="en-US" altLang="ko-KR" dirty="0" smtClean="0"/>
              <a:t>~7</a:t>
            </a:r>
            <a:r>
              <a:rPr lang="ko-KR" altLang="en-US" dirty="0" smtClean="0"/>
              <a:t>억</a:t>
            </a:r>
            <a:r>
              <a:rPr lang="en-US" altLang="ko-KR" dirty="0" smtClean="0"/>
              <a:t>t</a:t>
            </a:r>
            <a:r>
              <a:rPr lang="ko-KR" altLang="en-US" dirty="0" smtClean="0"/>
              <a:t>가량 많다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기후변화행동연구소 관계자는 </a:t>
            </a:r>
            <a:r>
              <a:rPr lang="en-US" altLang="ko-KR" dirty="0" smtClean="0"/>
              <a:t>"</a:t>
            </a:r>
            <a:r>
              <a:rPr lang="ko-KR" altLang="en-US" dirty="0" smtClean="0"/>
              <a:t>현재의 증가 추세가 그대로 지속되면 빠르면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늦어도 </a:t>
            </a:r>
            <a:r>
              <a:rPr lang="en-US" altLang="ko-KR" dirty="0" smtClean="0"/>
              <a:t>2020</a:t>
            </a:r>
            <a:r>
              <a:rPr lang="ko-KR" altLang="en-US" dirty="0" smtClean="0"/>
              <a:t>년경에는 미국의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인당 배출량을 추월하게 될 것으로 예상된다</a:t>
            </a:r>
            <a:r>
              <a:rPr lang="en-US" altLang="ko-KR" dirty="0" smtClean="0"/>
              <a:t>"</a:t>
            </a:r>
            <a:r>
              <a:rPr lang="ko-KR" altLang="en-US" dirty="0" smtClean="0"/>
              <a:t>고 말했다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이어 </a:t>
            </a:r>
            <a:r>
              <a:rPr lang="en-US" altLang="ko-KR" dirty="0" smtClean="0"/>
              <a:t>"</a:t>
            </a:r>
            <a:r>
              <a:rPr lang="ko-KR" altLang="en-US" dirty="0" smtClean="0"/>
              <a:t>한국의 녹색성장정책이 국제사회에서 호평을 받고 있다며 자화자찬에 여념이 없는 우리 정부의 성찰이 필요하다</a:t>
            </a:r>
            <a:r>
              <a:rPr lang="en-US" altLang="ko-KR" dirty="0" smtClean="0"/>
              <a:t>"</a:t>
            </a:r>
            <a:r>
              <a:rPr lang="ko-KR" altLang="en-US" dirty="0" smtClean="0"/>
              <a:t>고 덧붙였다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FF5FD-8310-4FDA-A7BC-2D70F72BDBEC}" type="slidenum">
              <a:rPr lang="en-US" altLang="ko-KR" smtClean="0"/>
              <a:pPr/>
              <a:t>49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FF5FD-8310-4FDA-A7BC-2D70F72BDBEC}" type="slidenum">
              <a:rPr lang="en-US" altLang="ko-KR" smtClean="0"/>
              <a:pPr/>
              <a:t>50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atinLnBrk="1"/>
            <a:r>
              <a:rPr lang="en-US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BAU (Business As Usual)</a:t>
            </a:r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atinLnBrk="1"/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특별한 조치를 취하지 않을 경우 배출될 것으로 예상되는 미래의 전망치를 나타낸다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2020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BAU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라고 하면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인위적으로 감축노력을 하지 않을 경우 현재의 추세로 볼 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오는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배출될 온실가스의 총량을 추정한 것이다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여기에는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경제성장율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국제유가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에너지효율 개선 추이 등 온실가스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배출과 관련한 다양한 요소들이 감안될 것이다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atinLnBrk="1"/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atinLnBrk="1"/>
            <a:r>
              <a:rPr lang="en-US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IPCC [Intergovernmental Panel on Climate Change] </a:t>
            </a:r>
            <a:endParaRPr lang="ko-KR" altLang="ko-KR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atinLnBrk="1"/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1988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11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 유엔 산하 세계기상기구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(WMO)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와 유엔환경계획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(UNEP)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기후 변화와 관련된 전 지구적인 환경 문제에 대처하기 위해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각국의 기상학자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해양학자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빙하 전문가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경제학자 등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천여 명의 전문가로 구성한 정부간 기후 변화 협의체이다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본부는 스위스 제네바에 있으며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2007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 현재 의장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사무국장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3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 실무 그룹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태스크포스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(Task Force)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로 조직되어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 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노벨위원회는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IPCC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인간이 기후 변화에 미친 영향을 연구하고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기후 변화 문제의 해결을 위한 초석을 다지는 데 노력한 공로를 인정해 미국 전 부통령 앨 고어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(Al Gore)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와 함께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2007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노벨 평화상을 수상하였다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IPCC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의 주된 활동 중 하나는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1992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리우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환경 정상회담에서 채택한 유엔기후변화협약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(UNFCCC)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과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1997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발효된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교토의정서의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이행과 관련한 문제들에 대해 특별보고서를 작성하는 일이다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1990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이후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차례에 걸쳐 발표된 특별보고서는 인간의 활동으로 인해 비롯된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공해 물질이 기후 변화에 어떤 영향을 끼치는지 과학적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기술적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사회경제학적으로 분석한 결과를 제공하고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8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월에 발표한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특별보고서는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앞선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동안 지구 표면의 대기 평균 온도가 섭씨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0.3~0.6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도 상승했고 해수면 높이는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10~25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㎝ 상승했으며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산업 활동 및 에너지 이용 시스템이 현 상태로 계속될 경우 이산화탄소 배출량이 해마다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1.7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 늘어날 것으로 전망했다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1995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WMO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개최한 스페인 마드리드 회의에서 초안을 마련한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특별보고서는 온실 가스가 현재 추세대로 증가할 경우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2100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년의 지구 평균 기온은 섭씨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0.8~3.5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도 상승하고 해수면도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15~95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㎝ 상승할 것이라고 경고했다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2001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1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중국 상하이 기후변화회의에서 발표된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특별보고서는 기후 변화가 자연적인 요인이 아니라 인간에 의한 공해 물질에서 비롯된 것임을 천명하고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공해 물질이 현재 추세로 배출되면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21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세기 안에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앞서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만 년 동안 겪었던 피해보다 심각한 기후 변화가 올 것이라고 평가했다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2007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월 프랑스 파리에서 발표된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차 특별보고서는 금세기 안에 지구 표면 온도가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섭씨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1.8~4.0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도 상승할 것으로 예상하고 더욱 심각한 폭우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폭염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해수면 상승 등이 이어질 것이라고 경고하였다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FF5FD-8310-4FDA-A7BC-2D70F72BDBEC}" type="slidenum">
              <a:rPr lang="en-US" altLang="ko-KR" smtClean="0"/>
              <a:pPr/>
              <a:t>51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FF5FD-8310-4FDA-A7BC-2D70F72BDBEC}" type="slidenum">
              <a:rPr lang="en-US" altLang="ko-KR" smtClean="0"/>
              <a:pPr/>
              <a:t>52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53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RPS·</a:t>
            </a:r>
            <a:r>
              <a:rPr lang="ko-KR" altLang="ko-KR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배출권거래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'</a:t>
            </a:r>
            <a:r>
              <a:rPr lang="ko-KR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이중 규제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' </a:t>
            </a:r>
            <a:r>
              <a:rPr lang="ko-KR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풀어라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에경硏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전력거래소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발전사사업자 부담 줄이기 방안 봇물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2010/12/20</a:t>
            </a: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일부선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REC·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배출권거래시장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연계 논의 시동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귀추 주목</a:t>
            </a: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발전 사업자들의 이중 규제를 방지하기 위해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신재생에너지의무할당제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(RPS)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와 배출권거래제를 연계하는 방안이 필요하다는 의견이 제기됐다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정부는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년부터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신재생에너지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이용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보급을 촉진하기 위해 공급 의무자인 발전 사업자에게 일정 양 이상의 에너지를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신재생에너지로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공급하도록 의무화하는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RPS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를 도입하기로 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이에 따라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5000MW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규모 이상의 발전 사업자는 태양광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풍력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수력 등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신재생에너지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설비를 설치해 전력을 공급하거나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발전사업자로부터 공급 인증서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(REC)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를 구매해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의무량을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달성해야 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의무공급 비율은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2~2.5%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에서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2022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10%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로 차츰 늘어난다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국내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RPS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공급 의무자는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 발전자회사와 지역난방공사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포스코파워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GS EPS, K-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파워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GS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파워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메이야율촌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현대대산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수자원공사 등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14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개사다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가운데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100%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신재생전력을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생산하는 수자원공사는 제외됐다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문제는 이들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RPS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공급 의무자가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2013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년부터 시행 예정인 온실가스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배출권거래제의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감축 의무대상에도 포함돼 이중 규제라는 지적이 나오고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2013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년부터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배출권거래제가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시행되면 연간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만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5000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톤 이상 온실가스를 배출하는 기업들은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배출권을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할당받아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온실가스 감축노력을 펼치고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남은 온실가스 양과 부족한 양을 거래하게 된다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최근 전력거래소와 에너지경제연구원은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RPS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와 배출권거래제를 연계해 이들 사업자의 이중 규제 부담을 줄여주는 방안을 내놨다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곽왕신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전력거래소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기술총괄팀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차장은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발전사들의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리스크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헤지 차원에서 두 제도의 연계방안이 필요하다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그러나 정부에서는 두 제도를 따로 시행할 것으로 보이며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아직까지 연계방안에 대한 움직임이 없다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고 말했다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해외에서도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RPS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와 배출권거래제를 연계하고 있는 곳은 영국 정도다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정경화 에너지경제연구원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기후변화연구단 책임연구원은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그러나 두 제도의 연계방안에 대해서는 다양한 검토와 논의가 이뤄지고 있어 향후 두 제도의 연계 가능성을 배제할 수 없다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신재생에너지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발전에 대한 별도 할당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(set-aside)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나 구매 녹색전력을 포함하는 총생산량 기준 할당 방식을 도입하면 발전업자의 부담을 줄일 수 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고 주장했다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하지만 두 제도의 연계 효과에 대해 정 책임연구원은 부정적인 입장을 취했다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정 책임연구원은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RPS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가 도입되는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2012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신재생에너지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보급량은 크지 않을 것으로 전망했다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정 책임연구원은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"RPS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를 통해 발생하는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REC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의 배출권 전환은 매우 한정적일 것이며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배출권의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REC 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전환도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신재생에너지의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높은 비용 단가와 낮은 </a:t>
            </a:r>
            <a:r>
              <a:rPr lang="ko-KR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배출권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가격 형성이 예상돼 쉽지 않을 것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이라며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두 제도의 연계방안 효과는 미미할 것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ko-K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이라고 지적했다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정부는 우선 전력산업에 대해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정책수단으로서 각 에너지원에 대해 발전 차액지원제도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(FIT : Feed-In Tariff)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를 시행하여 왔다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통상 신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재생에너지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를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이용한 발전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發電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은 경제성이 낮기 때문에 전력생산 비용이 시장가격을 초과한다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그러므로 정부의 </a:t>
            </a:r>
            <a:r>
              <a:rPr lang="ko-KR" alt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보조없이는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신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재생에너지를 이용한 전력시장이 성립하기 어렵다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 발전차액 지원제도는 정부가 각 에너지원별로 고시한 기준가격보다 시장가격이 낮은 경우 그 차액을 전력생산자에게 지원해 주는 제도이다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ko-KR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FF5FD-8310-4FDA-A7BC-2D70F72BDBEC}" type="slidenum">
              <a:rPr lang="en-US" altLang="ko-KR" smtClean="0"/>
              <a:pPr/>
              <a:t>74</a:t>
            </a:fld>
            <a:endParaRPr lang="en-US" altLang="ko-KR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2010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</a:t>
            </a:r>
            <a:r>
              <a:rPr lang="en-US" altLang="ko-KR" dirty="0" smtClean="0"/>
              <a:t>15</a:t>
            </a:r>
            <a:r>
              <a:rPr lang="ko-KR" altLang="en-US" dirty="0" smtClean="0"/>
              <a:t>일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정부가 </a:t>
            </a:r>
            <a:r>
              <a:rPr lang="ko-KR" altLang="en-US" dirty="0" err="1" smtClean="0"/>
              <a:t>배출권거래제법</a:t>
            </a:r>
            <a:r>
              <a:rPr lang="ko-KR" altLang="en-US" dirty="0" smtClean="0"/>
              <a:t> 국회 상정을 내년으로 미루기로 했다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ko-KR" altLang="en-US" dirty="0" smtClean="0"/>
              <a:t>　</a:t>
            </a:r>
            <a:br>
              <a:rPr lang="ko-KR" altLang="en-US" dirty="0" smtClean="0"/>
            </a:br>
            <a:r>
              <a:rPr lang="en-US" altLang="ko-KR" dirty="0" smtClean="0"/>
              <a:t>15</a:t>
            </a:r>
            <a:r>
              <a:rPr lang="ko-KR" altLang="en-US" dirty="0" smtClean="0"/>
              <a:t>일 녹색성장위원회와 환경부</a:t>
            </a:r>
            <a:r>
              <a:rPr lang="en-US" altLang="ko-KR" dirty="0" smtClean="0"/>
              <a:t>·</a:t>
            </a:r>
            <a:r>
              <a:rPr lang="ko-KR" altLang="en-US" dirty="0" err="1" smtClean="0"/>
              <a:t>지경부</a:t>
            </a:r>
            <a:r>
              <a:rPr lang="ko-KR" altLang="en-US" dirty="0" smtClean="0"/>
              <a:t> 등 관계부처에 따르면 산업계가 ‘시기상조’라며 강력히 반대하고 있는 </a:t>
            </a:r>
            <a:r>
              <a:rPr lang="ko-KR" altLang="en-US" dirty="0" err="1" smtClean="0"/>
              <a:t>배출권거래제법</a:t>
            </a:r>
            <a:r>
              <a:rPr lang="ko-KR" altLang="en-US" dirty="0" smtClean="0"/>
              <a:t> 제정에 대해 일단 올해는 논의를 보류하고 내년에 </a:t>
            </a:r>
            <a:r>
              <a:rPr lang="ko-KR" altLang="en-US" dirty="0" err="1" smtClean="0"/>
              <a:t>재논의</a:t>
            </a:r>
            <a:r>
              <a:rPr lang="ko-KR" altLang="en-US" dirty="0" smtClean="0"/>
              <a:t> 하기로 했다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ko-KR" altLang="en-US" dirty="0" smtClean="0"/>
              <a:t>　</a:t>
            </a:r>
            <a:br>
              <a:rPr lang="ko-KR" altLang="en-US" dirty="0" smtClean="0"/>
            </a:br>
            <a:r>
              <a:rPr lang="ko-KR" altLang="en-US" dirty="0" err="1" smtClean="0"/>
              <a:t>녹색위</a:t>
            </a:r>
            <a:r>
              <a:rPr lang="ko-KR" altLang="en-US" dirty="0" smtClean="0"/>
              <a:t> 한 관계자는 “</a:t>
            </a:r>
            <a:r>
              <a:rPr lang="ko-KR" altLang="en-US" dirty="0" err="1" smtClean="0"/>
              <a:t>배출권거래제법</a:t>
            </a:r>
            <a:r>
              <a:rPr lang="ko-KR" altLang="en-US" dirty="0" smtClean="0"/>
              <a:t> 제정에 대해 이를 수행할 산업계의 의견을 더 많이 수렴하고 신중하게 결정해야 한다는 의견이 제시되고 있다”</a:t>
            </a:r>
            <a:r>
              <a:rPr lang="ko-KR" altLang="en-US" dirty="0" err="1" smtClean="0"/>
              <a:t>며</a:t>
            </a:r>
            <a:r>
              <a:rPr lang="ko-KR" altLang="en-US" dirty="0" smtClean="0"/>
              <a:t> “규제심사 등 행정절차와 충분한 의견 수렴</a:t>
            </a:r>
            <a:r>
              <a:rPr lang="en-US" altLang="ko-KR" dirty="0" smtClean="0"/>
              <a:t>·</a:t>
            </a:r>
            <a:r>
              <a:rPr lang="ko-KR" altLang="en-US" dirty="0" smtClean="0"/>
              <a:t>검토를 위해 시간이 더 필요하다”고 밝혔다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ko-KR" altLang="en-US" dirty="0" smtClean="0"/>
              <a:t>　</a:t>
            </a:r>
            <a:br>
              <a:rPr lang="ko-KR" altLang="en-US" dirty="0" smtClean="0"/>
            </a:br>
            <a:r>
              <a:rPr lang="ko-KR" altLang="en-US" dirty="0" smtClean="0"/>
              <a:t>정부는 당초 올해 </a:t>
            </a:r>
            <a:r>
              <a:rPr lang="ko-KR" altLang="en-US" dirty="0" err="1" smtClean="0"/>
              <a:t>배출권거래제법을</a:t>
            </a:r>
            <a:r>
              <a:rPr lang="ko-KR" altLang="en-US" dirty="0" smtClean="0"/>
              <a:t> 국회에 상정한다는 목표로 법안 제정을 서둘러왔다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이를 위해 지난달 입법예고를 한 후 공청회를 열었으며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법안과 동시에 시행령과 시행규칙까지 준비하고 있었다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지난주 멕시코 </a:t>
            </a:r>
            <a:r>
              <a:rPr lang="ko-KR" altLang="en-US" dirty="0" err="1" smtClean="0"/>
              <a:t>칸쿤에서</a:t>
            </a:r>
            <a:r>
              <a:rPr lang="ko-KR" altLang="en-US" dirty="0" smtClean="0"/>
              <a:t> 열린 </a:t>
            </a:r>
            <a:r>
              <a:rPr lang="en-US" altLang="ko-KR" dirty="0" smtClean="0"/>
              <a:t>16</a:t>
            </a:r>
            <a:r>
              <a:rPr lang="ko-KR" altLang="en-US" dirty="0" smtClean="0"/>
              <a:t>차 기후변화협약 당사국 총회 기간에 담당자들의 해외 출장으로 논의를 못하자 대신 규제 심사를 미리 진행하는 등 어떻게든 올해 안에 법안 상정을 위해 노력해왔다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ko-KR" altLang="en-US" dirty="0" smtClean="0"/>
              <a:t>　</a:t>
            </a:r>
            <a:br>
              <a:rPr lang="ko-KR" altLang="en-US" dirty="0" smtClean="0"/>
            </a:br>
            <a:r>
              <a:rPr lang="ko-KR" altLang="en-US" dirty="0" smtClean="0"/>
              <a:t>하지만 정작 </a:t>
            </a:r>
            <a:r>
              <a:rPr lang="ko-KR" altLang="en-US" dirty="0" err="1" smtClean="0"/>
              <a:t>배출권거래제의</a:t>
            </a:r>
            <a:r>
              <a:rPr lang="ko-KR" altLang="en-US" dirty="0" smtClean="0"/>
              <a:t> 당사자라고 할 수 있는 산업계에서는 이 법안을 온실가스</a:t>
            </a:r>
            <a:r>
              <a:rPr lang="en-US" altLang="ko-KR" dirty="0" smtClean="0"/>
              <a:t>·</a:t>
            </a:r>
            <a:r>
              <a:rPr lang="ko-KR" altLang="en-US" dirty="0" smtClean="0"/>
              <a:t>에너지목표관리제와 이중규제이고 다른 선진국들도 참여하지 않기 때문에 ‘시기상조’라며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법안 제정 논의 자체를 연기해야 한다고 주장해왔다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ko-KR" altLang="en-US" dirty="0" smtClean="0"/>
              <a:t>　</a:t>
            </a:r>
            <a:br>
              <a:rPr lang="ko-KR" altLang="en-US" dirty="0" smtClean="0"/>
            </a:br>
            <a:r>
              <a:rPr lang="ko-KR" altLang="en-US" dirty="0" smtClean="0"/>
              <a:t>산업계 한 관계자는 “</a:t>
            </a:r>
            <a:r>
              <a:rPr lang="ko-KR" altLang="en-US" dirty="0" err="1" smtClean="0"/>
              <a:t>배출권거래제법</a:t>
            </a:r>
            <a:r>
              <a:rPr lang="ko-KR" altLang="en-US" dirty="0" smtClean="0"/>
              <a:t> 제정에 대해 산업계 의견을 수렴하고 신중을 기한다는 정부의 결정을 환영한다”</a:t>
            </a:r>
            <a:r>
              <a:rPr lang="ko-KR" altLang="en-US" dirty="0" err="1" smtClean="0"/>
              <a:t>며</a:t>
            </a:r>
            <a:r>
              <a:rPr lang="ko-KR" altLang="en-US" dirty="0" smtClean="0"/>
              <a:t> “산업경쟁력에 큰 영향을 끼치는 </a:t>
            </a:r>
            <a:r>
              <a:rPr lang="ko-KR" altLang="en-US" dirty="0" err="1" smtClean="0"/>
              <a:t>배출권거래제</a:t>
            </a:r>
            <a:r>
              <a:rPr lang="ko-KR" altLang="en-US" dirty="0" smtClean="0"/>
              <a:t> 도입은 국내 사정만 고려할 것이 아니라 국제정세를 정확히 파악해 그 도입 시기를 조절해야 한다”고 밝혔다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ko-KR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78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b="1" dirty="0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538"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538"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538">
              <a:defRPr/>
            </a:pPr>
            <a:endParaRPr lang="en-US" altLang="ko-KR" b="1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89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91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96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>
                <a:solidFill>
                  <a:prstClr val="black"/>
                </a:solidFill>
              </a:rPr>
              <a:pPr>
                <a:defRPr/>
              </a:pPr>
              <a:t>106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107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108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109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110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111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1D14B164-BC56-4B43-8398-C0D886E50A17}" type="slidenum">
              <a:rPr kumimoji="1" lang="en-US" altLang="ko-KR" sz="12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114</a:t>
            </a:fld>
            <a:endParaRPr kumimoji="1" lang="en-US" altLang="ko-KR" sz="12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1D14B164-BC56-4B43-8398-C0D886E50A17}" type="slidenum">
              <a:rPr kumimoji="1" lang="en-US" altLang="ko-KR" sz="12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115</a:t>
            </a:fld>
            <a:endParaRPr kumimoji="1" lang="en-US" altLang="ko-KR" sz="12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1D14B164-BC56-4B43-8398-C0D886E50A17}" type="slidenum">
              <a:rPr kumimoji="1" lang="en-US" altLang="ko-KR" sz="12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118</a:t>
            </a:fld>
            <a:endParaRPr kumimoji="1" lang="en-US" altLang="ko-KR" sz="12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1D14B164-BC56-4B43-8398-C0D886E50A17}" type="slidenum">
              <a:rPr kumimoji="1" lang="en-US" altLang="ko-KR" sz="12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120</a:t>
            </a:fld>
            <a:endParaRPr kumimoji="1" lang="en-US" altLang="ko-KR" sz="12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1D14B164-BC56-4B43-8398-C0D886E50A17}" type="slidenum">
              <a:rPr kumimoji="1" lang="en-US" altLang="ko-KR" sz="12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121</a:t>
            </a:fld>
            <a:endParaRPr kumimoji="1" lang="en-US" altLang="ko-KR" sz="1200" b="1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ko-KR" altLang="en-US" dirty="0" smtClean="0"/>
              <a:t>전체</a:t>
            </a:r>
            <a:r>
              <a:rPr lang="en-US" altLang="ko-KR" dirty="0" smtClean="0"/>
              <a:t>: </a:t>
            </a:r>
            <a:r>
              <a:rPr lang="ko-KR" altLang="en-US" dirty="0" smtClean="0"/>
              <a:t>슬라이드 번호 폰트 및 크기 수정 </a:t>
            </a:r>
            <a:endParaRPr lang="en-US" altLang="ko-KR" dirty="0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133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134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u="none" strike="noStrike" dirty="0" smtClean="0">
                <a:hlinkClick r:id="rId3"/>
              </a:rPr>
              <a:t>물리적</a:t>
            </a:r>
            <a:r>
              <a:rPr lang="ko-KR" altLang="en-US" dirty="0" smtClean="0"/>
              <a:t> 에너지는 일을 할 수 있는 능력으로 일과 같은 단위를 가진다</a:t>
            </a:r>
            <a:r>
              <a:rPr lang="en-US" altLang="ko-KR" dirty="0" smtClean="0"/>
              <a:t>. </a:t>
            </a:r>
            <a:r>
              <a:rPr lang="ko-KR" altLang="en-US" u="none" strike="noStrike" dirty="0" smtClean="0">
                <a:hlinkClick r:id="rId4"/>
              </a:rPr>
              <a:t>국제 단위계</a:t>
            </a:r>
            <a:r>
              <a:rPr lang="en-US" altLang="ko-KR" dirty="0" smtClean="0"/>
              <a:t>(SI)</a:t>
            </a:r>
            <a:r>
              <a:rPr lang="ko-KR" altLang="en-US" dirty="0" smtClean="0"/>
              <a:t>에서는 줄</a:t>
            </a:r>
            <a:r>
              <a:rPr lang="en-US" altLang="ko-KR" dirty="0" smtClean="0"/>
              <a:t>([J]: joule)</a:t>
            </a:r>
            <a:r>
              <a:rPr lang="ko-KR" altLang="en-US" dirty="0" smtClean="0"/>
              <a:t>로 나타낸다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일의 정의로부터 기본 </a:t>
            </a:r>
            <a:r>
              <a:rPr lang="ko-KR" altLang="en-US" dirty="0" err="1" smtClean="0"/>
              <a:t>물리량인</a:t>
            </a:r>
            <a:r>
              <a:rPr lang="ko-KR" altLang="en-US" dirty="0" smtClean="0"/>
              <a:t> 질량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길이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시간의 단위를 사용하여 줄</a:t>
            </a:r>
            <a:r>
              <a:rPr lang="en-US" altLang="ko-KR" dirty="0" smtClean="0"/>
              <a:t>([J])</a:t>
            </a:r>
            <a:r>
              <a:rPr lang="ko-KR" altLang="en-US" dirty="0" smtClean="0"/>
              <a:t>을 표현할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일은 힘과 거리의 곱이므로 에너지의 </a:t>
            </a:r>
            <a:r>
              <a:rPr lang="ko-KR" altLang="en-US" u="none" strike="noStrike" dirty="0" smtClean="0">
                <a:hlinkClick r:id="rId5"/>
              </a:rPr>
              <a:t>단위도</a:t>
            </a:r>
            <a:r>
              <a:rPr lang="ko-KR" altLang="en-US" dirty="0" smtClean="0"/>
              <a:t> 힘의 단위와 거리의 단위의 곱으로 표현된다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힘은 질량과 가속도의 곱이므로 그 단위는 </a:t>
            </a:r>
            <a:r>
              <a:rPr lang="en-US" altLang="ko-KR" dirty="0" err="1" smtClean="0"/>
              <a:t>kg·m</a:t>
            </a:r>
            <a:r>
              <a:rPr lang="en-US" altLang="ko-KR" dirty="0" smtClean="0"/>
              <a:t>/s</a:t>
            </a:r>
            <a:r>
              <a:rPr lang="en-US" altLang="ko-KR" baseline="30000" dirty="0" smtClean="0"/>
              <a:t>2</a:t>
            </a:r>
            <a:r>
              <a:rPr lang="ko-KR" altLang="en-US" dirty="0" smtClean="0"/>
              <a:t>이 되고 거리의 단위는 </a:t>
            </a:r>
            <a:r>
              <a:rPr lang="en-US" altLang="ko-KR" dirty="0" smtClean="0"/>
              <a:t>m</a:t>
            </a:r>
            <a:r>
              <a:rPr lang="ko-KR" altLang="en-US" dirty="0" smtClean="0"/>
              <a:t>이므로 </a:t>
            </a:r>
            <a:r>
              <a:rPr lang="en-US" altLang="ko-KR" dirty="0" smtClean="0"/>
              <a:t>1J=1kg·m</a:t>
            </a:r>
            <a:r>
              <a:rPr lang="en-US" altLang="ko-KR" baseline="30000" dirty="0" smtClean="0"/>
              <a:t>2</a:t>
            </a:r>
            <a:r>
              <a:rPr lang="en-US" altLang="ko-KR" dirty="0" smtClean="0"/>
              <a:t>/s</a:t>
            </a:r>
            <a:r>
              <a:rPr lang="en-US" altLang="ko-KR" baseline="30000" dirty="0" smtClean="0"/>
              <a:t>2</a:t>
            </a:r>
            <a:r>
              <a:rPr lang="ko-KR" altLang="en-US" dirty="0" smtClean="0"/>
              <a:t>가 된다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>  </a:t>
            </a:r>
            <a:br>
              <a:rPr lang="en-US" altLang="ko-KR" dirty="0" smtClean="0"/>
            </a:br>
            <a:r>
              <a:rPr lang="ko-KR" altLang="en-US" dirty="0" smtClean="0"/>
              <a:t>원자물리학이나 </a:t>
            </a:r>
            <a:r>
              <a:rPr lang="ko-KR" altLang="en-US" u="none" strike="noStrike" dirty="0" smtClean="0">
                <a:hlinkClick r:id="rId6"/>
              </a:rPr>
              <a:t>소립자물리학</a:t>
            </a:r>
            <a:r>
              <a:rPr lang="ko-KR" altLang="en-US" dirty="0" smtClean="0"/>
              <a:t>에서는 입자의 질량이 매우 작아서 줄보다 작은 에너지 단위인 </a:t>
            </a:r>
            <a:r>
              <a:rPr lang="ko-KR" altLang="en-US" u="none" strike="noStrike" dirty="0" smtClean="0">
                <a:hlinkClick r:id="rId7"/>
              </a:rPr>
              <a:t>전자볼트</a:t>
            </a:r>
            <a:r>
              <a:rPr lang="en-US" altLang="ko-KR" dirty="0" smtClean="0"/>
              <a:t>([</a:t>
            </a:r>
            <a:r>
              <a:rPr lang="en-US" altLang="ko-KR" dirty="0" err="1" smtClean="0"/>
              <a:t>eV</a:t>
            </a:r>
            <a:r>
              <a:rPr lang="en-US" altLang="ko-KR" dirty="0" smtClean="0"/>
              <a:t>]: electron volt)</a:t>
            </a:r>
            <a:r>
              <a:rPr lang="ko-KR" altLang="en-US" dirty="0" smtClean="0"/>
              <a:t>를 사용한다</a:t>
            </a:r>
            <a:r>
              <a:rPr lang="en-US" altLang="ko-KR" dirty="0" smtClean="0"/>
              <a:t>. 1eV</a:t>
            </a:r>
            <a:r>
              <a:rPr lang="ko-KR" altLang="en-US" dirty="0" smtClean="0"/>
              <a:t>는 전자가 </a:t>
            </a:r>
            <a:r>
              <a:rPr lang="en-US" altLang="ko-KR" dirty="0" smtClean="0"/>
              <a:t>1V</a:t>
            </a:r>
            <a:r>
              <a:rPr lang="ko-KR" altLang="en-US" dirty="0" smtClean="0"/>
              <a:t>의 </a:t>
            </a:r>
            <a:r>
              <a:rPr lang="ko-KR" altLang="en-US" u="none" strike="noStrike" dirty="0" smtClean="0">
                <a:hlinkClick r:id="rId8"/>
              </a:rPr>
              <a:t>전위차</a:t>
            </a:r>
            <a:r>
              <a:rPr lang="ko-KR" altLang="en-US" dirty="0" smtClean="0"/>
              <a:t>에 의해서 가속될 때 얻는 운동에너지이며 </a:t>
            </a:r>
            <a:r>
              <a:rPr lang="en-US" altLang="ko-KR" dirty="0" smtClean="0"/>
              <a:t>1eV= 1.60217653×10</a:t>
            </a:r>
            <a:r>
              <a:rPr lang="en-US" altLang="ko-KR" baseline="30000" dirty="0" smtClean="0"/>
              <a:t>-19</a:t>
            </a:r>
            <a:r>
              <a:rPr lang="en-US" altLang="ko-KR" dirty="0" smtClean="0"/>
              <a:t>J</a:t>
            </a:r>
            <a:r>
              <a:rPr lang="ko-KR" altLang="en-US" dirty="0" smtClean="0"/>
              <a:t>이다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> </a:t>
            </a:r>
            <a:br>
              <a:rPr lang="en-US" altLang="ko-KR" dirty="0" smtClean="0"/>
            </a:br>
            <a:r>
              <a:rPr lang="ko-KR" altLang="en-US" u="none" strike="noStrike" dirty="0" smtClean="0">
                <a:hlinkClick r:id="rId9"/>
              </a:rPr>
              <a:t>열에너지</a:t>
            </a:r>
            <a:r>
              <a:rPr lang="ko-KR" altLang="en-US" u="none" dirty="0" smtClean="0"/>
              <a:t>는 </a:t>
            </a:r>
            <a:r>
              <a:rPr lang="ko-KR" altLang="en-US" u="none" strike="noStrike" dirty="0" smtClean="0">
                <a:hlinkClick r:id="rId10"/>
              </a:rPr>
              <a:t>칼로리</a:t>
            </a:r>
            <a:r>
              <a:rPr lang="en-US" altLang="ko-KR" dirty="0" smtClean="0"/>
              <a:t>([cal]: calorie)</a:t>
            </a:r>
            <a:r>
              <a:rPr lang="ko-KR" altLang="en-US" dirty="0" smtClean="0"/>
              <a:t>를 사용하기도 하는데 </a:t>
            </a:r>
            <a:r>
              <a:rPr lang="en-US" altLang="ko-KR" dirty="0" smtClean="0"/>
              <a:t>1cal=4.185J</a:t>
            </a:r>
            <a:r>
              <a:rPr lang="ko-KR" altLang="en-US" dirty="0" smtClean="0"/>
              <a:t>이다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>  </a:t>
            </a:r>
            <a:br>
              <a:rPr lang="en-US" altLang="ko-KR" dirty="0" smtClean="0"/>
            </a:br>
            <a:r>
              <a:rPr lang="en-US" altLang="ko-KR" u="none" strike="noStrike" dirty="0" err="1" smtClean="0">
                <a:hlinkClick r:id="rId11"/>
              </a:rPr>
              <a:t>cgs</a:t>
            </a:r>
            <a:r>
              <a:rPr lang="ko-KR" altLang="en-US" u="none" strike="noStrike" dirty="0" smtClean="0">
                <a:hlinkClick r:id="rId11"/>
              </a:rPr>
              <a:t>단위계</a:t>
            </a:r>
            <a:r>
              <a:rPr lang="ko-KR" altLang="en-US" dirty="0" smtClean="0"/>
              <a:t>에서는 </a:t>
            </a:r>
            <a:r>
              <a:rPr lang="ko-KR" altLang="en-US" u="none" strike="noStrike" dirty="0" err="1" smtClean="0">
                <a:hlinkClick r:id="rId12"/>
              </a:rPr>
              <a:t>에르그</a:t>
            </a:r>
            <a:r>
              <a:rPr lang="en-US" altLang="ko-KR" dirty="0" smtClean="0"/>
              <a:t>([erg])</a:t>
            </a:r>
            <a:r>
              <a:rPr lang="ko-KR" altLang="en-US" dirty="0" smtClean="0"/>
              <a:t>를 에너지의 단위로 사용한다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cgs</a:t>
            </a:r>
            <a:r>
              <a:rPr lang="ko-KR" altLang="en-US" dirty="0" smtClean="0"/>
              <a:t>단위계는 기본 </a:t>
            </a:r>
            <a:r>
              <a:rPr lang="ko-KR" altLang="en-US" dirty="0" err="1" smtClean="0"/>
              <a:t>물리량인</a:t>
            </a:r>
            <a:r>
              <a:rPr lang="ko-KR" altLang="en-US" dirty="0" smtClean="0"/>
              <a:t> 질량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거리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시간의 단위로 각각 </a:t>
            </a:r>
            <a:r>
              <a:rPr lang="en-US" altLang="ko-KR" dirty="0" smtClean="0"/>
              <a:t>[g], [cm], [s]</a:t>
            </a:r>
            <a:r>
              <a:rPr lang="ko-KR" altLang="en-US" dirty="0" smtClean="0"/>
              <a:t>를 사용하는데 이를 사용하여 </a:t>
            </a:r>
            <a:r>
              <a:rPr lang="ko-KR" altLang="en-US" dirty="0" err="1" smtClean="0"/>
              <a:t>에르그를</a:t>
            </a:r>
            <a:r>
              <a:rPr lang="ko-KR" altLang="en-US" dirty="0" smtClean="0"/>
              <a:t> 표현하면</a:t>
            </a:r>
            <a:r>
              <a:rPr lang="en-US" altLang="ko-KR" dirty="0" smtClean="0"/>
              <a:t>1erg=1g·cm</a:t>
            </a:r>
            <a:r>
              <a:rPr lang="en-US" altLang="ko-KR" baseline="30000" dirty="0" smtClean="0"/>
              <a:t>2</a:t>
            </a:r>
            <a:r>
              <a:rPr lang="en-US" altLang="ko-KR" dirty="0" smtClean="0"/>
              <a:t>/s</a:t>
            </a:r>
            <a:r>
              <a:rPr lang="en-US" altLang="ko-KR" baseline="30000" dirty="0" smtClean="0"/>
              <a:t>2</a:t>
            </a:r>
            <a:r>
              <a:rPr lang="ko-KR" altLang="en-US" dirty="0" smtClean="0"/>
              <a:t> 이며 줄과의 관계는 </a:t>
            </a:r>
            <a:r>
              <a:rPr lang="en-US" altLang="ko-KR" dirty="0" smtClean="0"/>
              <a:t>1erg=1.0×10</a:t>
            </a:r>
            <a:r>
              <a:rPr lang="en-US" altLang="ko-KR" baseline="30000" dirty="0" smtClean="0"/>
              <a:t>-7</a:t>
            </a:r>
            <a:r>
              <a:rPr lang="en-US" altLang="ko-KR" dirty="0" smtClean="0"/>
              <a:t>J</a:t>
            </a:r>
            <a:r>
              <a:rPr lang="ko-KR" altLang="en-US" dirty="0" smtClean="0"/>
              <a:t>이다</a:t>
            </a:r>
            <a:r>
              <a:rPr lang="en-US" altLang="ko-KR" dirty="0" smtClean="0"/>
              <a:t>. 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145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dirty="0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4B164-BC56-4B43-8398-C0D886E50A17}" type="slidenum">
              <a:rPr lang="en-US" altLang="ko-KR" smtClean="0"/>
              <a:pPr>
                <a:defRPr/>
              </a:pPr>
              <a:t>150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43B94D-0821-4D71-AE5D-6D2563AB74F5}" type="slidenum">
              <a:rPr lang="ko-KR" altLang="en-US" smtClean="0"/>
              <a:pPr>
                <a:defRPr/>
              </a:pPr>
              <a:t>151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6.jpeg"/><Relationship Id="rId9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19.png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49"/>
          <p:cNvGrpSpPr/>
          <p:nvPr userDrawn="1"/>
        </p:nvGrpSpPr>
        <p:grpSpPr>
          <a:xfrm>
            <a:off x="0" y="-3175"/>
            <a:ext cx="9144000" cy="6873875"/>
            <a:chOff x="0" y="-3175"/>
            <a:chExt cx="9144000" cy="6873875"/>
          </a:xfrm>
        </p:grpSpPr>
        <p:grpSp>
          <p:nvGrpSpPr>
            <p:cNvPr id="4" name="그룹 48"/>
            <p:cNvGrpSpPr/>
            <p:nvPr userDrawn="1"/>
          </p:nvGrpSpPr>
          <p:grpSpPr>
            <a:xfrm>
              <a:off x="0" y="-3175"/>
              <a:ext cx="9144000" cy="6873875"/>
              <a:chOff x="0" y="-3175"/>
              <a:chExt cx="9144000" cy="6873875"/>
            </a:xfrm>
          </p:grpSpPr>
          <p:pic>
            <p:nvPicPr>
              <p:cNvPr id="2" name="Picture 3" descr="29-1"/>
              <p:cNvPicPr preferRelativeResize="0">
                <a:picLocks noChangeArrowheads="1"/>
              </p:cNvPicPr>
              <p:nvPr userDrawn="1"/>
            </p:nvPicPr>
            <p:blipFill>
              <a:blip r:embed="rId2" cstate="email">
                <a:grayscl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144000" cy="3071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112"/>
              <p:cNvPicPr>
                <a:picLocks noChangeAspect="1" noChangeArrowheads="1"/>
              </p:cNvPicPr>
              <p:nvPr userDrawn="1"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190500" y="4643438"/>
                <a:ext cx="8731250" cy="2214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그룹 39"/>
              <p:cNvGrpSpPr>
                <a:grpSpLocks/>
              </p:cNvGrpSpPr>
              <p:nvPr userDrawn="1"/>
            </p:nvGrpSpPr>
            <p:grpSpPr bwMode="auto">
              <a:xfrm>
                <a:off x="565150" y="4932363"/>
                <a:ext cx="8018463" cy="1017587"/>
                <a:chOff x="565830" y="4857760"/>
                <a:chExt cx="8017878" cy="1016395"/>
              </a:xfrm>
            </p:grpSpPr>
            <p:pic>
              <p:nvPicPr>
                <p:cNvPr id="11" name="Picture 11" descr="C:\Documents and Settings\허혜정\Local Settings\Temporary Internet Files\Content.IE5\CFXXF2I0\MCj04401150000[1].png"/>
                <p:cNvPicPr>
                  <a:picLocks noChangeAspect="1" noChangeArrowheads="1"/>
                </p:cNvPicPr>
                <p:nvPr/>
              </p:nvPicPr>
              <p:blipFill>
                <a:blip r:embed="rId4" cstate="email"/>
                <a:srcRect/>
                <a:stretch>
                  <a:fillRect/>
                </a:stretch>
              </p:blipFill>
              <p:spPr bwMode="auto">
                <a:xfrm flipH="1">
                  <a:off x="1930464" y="4857760"/>
                  <a:ext cx="796292" cy="9776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" name="Picture 12" descr="C:\Documents and Settings\허혜정\Local Settings\Temporary Internet Files\Content.IE5\WAI2G8E7\MCj04401160000[1].png"/>
                <p:cNvPicPr>
                  <a:picLocks noChangeAspect="1" noChangeArrowheads="1"/>
                </p:cNvPicPr>
                <p:nvPr/>
              </p:nvPicPr>
              <p:blipFill>
                <a:blip r:embed="rId5" cstate="email"/>
                <a:srcRect/>
                <a:stretch>
                  <a:fillRect/>
                </a:stretch>
              </p:blipFill>
              <p:spPr bwMode="auto">
                <a:xfrm>
                  <a:off x="3514244" y="4970111"/>
                  <a:ext cx="625242" cy="8872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" name="Picture 2" descr="C:\Documents and Settings\허혜정\Local Settings\Temporary Internet Files\Content.IE5\HKGM2LO1\MCj04401130000[1].png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565830" y="4921562"/>
                  <a:ext cx="577146" cy="9262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" name="Picture 4" descr="C:\Documents and Settings\허혜정\Local Settings\Temporary Internet Files\Content.IE5\GHIJKLMN\MCj04401060000[1]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532084" y="5056295"/>
                  <a:ext cx="721432" cy="8178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" name="Picture 7" descr="C:\Documents and Settings\허혜정\Local Settings\Temporary Internet Files\Content.IE5\HKGM2LO1\MCj04401120000[1].png"/>
                <p:cNvPicPr>
                  <a:picLocks noChangeAspect="1" noChangeArrowheads="1"/>
                </p:cNvPicPr>
                <p:nvPr/>
              </p:nvPicPr>
              <p:blipFill>
                <a:blip r:embed="rId8" cstate="email"/>
                <a:srcRect/>
                <a:stretch>
                  <a:fillRect/>
                </a:stretch>
              </p:blipFill>
              <p:spPr bwMode="auto">
                <a:xfrm>
                  <a:off x="4926974" y="4916281"/>
                  <a:ext cx="817622" cy="9305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" name="Picture 9" descr="C:\Documents and Settings\허혜정\Local Settings\Temporary Internet Files\Content.IE5\GHIJKLMN\MCj04401020000[1].png"/>
                <p:cNvPicPr>
                  <a:picLocks noChangeAspect="1" noChangeArrowheads="1"/>
                </p:cNvPicPr>
                <p:nvPr/>
              </p:nvPicPr>
              <p:blipFill>
                <a:blip r:embed="rId9" cstate="email"/>
                <a:srcRect/>
                <a:stretch>
                  <a:fillRect/>
                </a:stretch>
              </p:blipFill>
              <p:spPr bwMode="auto">
                <a:xfrm>
                  <a:off x="8041002" y="4977259"/>
                  <a:ext cx="542706" cy="8814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72708" name="Picture 4"/>
              <p:cNvPicPr>
                <a:picLocks noChangeAspect="1" noChangeArrowheads="1"/>
              </p:cNvPicPr>
              <p:nvPr userDrawn="1"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8969829" y="-3175"/>
                <a:ext cx="174171" cy="687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8" name="Picture 4"/>
              <p:cNvPicPr>
                <a:picLocks noChangeAspect="1" noChangeArrowheads="1"/>
              </p:cNvPicPr>
              <p:nvPr userDrawn="1"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0" y="-3175"/>
                <a:ext cx="174171" cy="687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8" name="Picture 2"/>
            <p:cNvPicPr>
              <a:picLocks noChangeAspect="1" noChangeArrowheads="1"/>
            </p:cNvPicPr>
            <p:nvPr userDrawn="1"/>
          </p:nvPicPr>
          <p:blipFill>
            <a:blip r:embed="rId11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29475" y="6400800"/>
              <a:ext cx="1585913" cy="312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그룹 17"/>
          <p:cNvGrpSpPr/>
          <p:nvPr userDrawn="1"/>
        </p:nvGrpSpPr>
        <p:grpSpPr>
          <a:xfrm>
            <a:off x="18510" y="-81390"/>
            <a:ext cx="9144000" cy="6957199"/>
            <a:chOff x="0" y="-86499"/>
            <a:chExt cx="9144000" cy="6957199"/>
          </a:xfrm>
        </p:grpSpPr>
        <p:grpSp>
          <p:nvGrpSpPr>
            <p:cNvPr id="9" name="그룹 48"/>
            <p:cNvGrpSpPr/>
            <p:nvPr userDrawn="1"/>
          </p:nvGrpSpPr>
          <p:grpSpPr>
            <a:xfrm>
              <a:off x="0" y="-3175"/>
              <a:ext cx="9144000" cy="6873875"/>
              <a:chOff x="0" y="-3175"/>
              <a:chExt cx="9144000" cy="6873875"/>
            </a:xfrm>
          </p:grpSpPr>
          <p:pic>
            <p:nvPicPr>
              <p:cNvPr id="22" name="Picture 3" descr="29-1"/>
              <p:cNvPicPr preferRelativeResize="0">
                <a:picLocks noChangeArrowheads="1"/>
              </p:cNvPicPr>
              <p:nvPr userDrawn="1"/>
            </p:nvPicPr>
            <p:blipFill>
              <a:blip r:embed="rId2" cstate="email">
                <a:grayscl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144000" cy="3071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12"/>
              <p:cNvPicPr>
                <a:picLocks noChangeAspect="1" noChangeArrowheads="1"/>
              </p:cNvPicPr>
              <p:nvPr userDrawn="1"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190500" y="4643438"/>
                <a:ext cx="8731250" cy="2214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0" name="그룹 39"/>
              <p:cNvGrpSpPr>
                <a:grpSpLocks/>
              </p:cNvGrpSpPr>
              <p:nvPr userDrawn="1"/>
            </p:nvGrpSpPr>
            <p:grpSpPr bwMode="auto">
              <a:xfrm>
                <a:off x="565148" y="4932367"/>
                <a:ext cx="8018462" cy="1017588"/>
                <a:chOff x="565830" y="4857760"/>
                <a:chExt cx="8017878" cy="1016395"/>
              </a:xfrm>
            </p:grpSpPr>
            <p:pic>
              <p:nvPicPr>
                <p:cNvPr id="27" name="Picture 11" descr="C:\Documents and Settings\허혜정\Local Settings\Temporary Internet Files\Content.IE5\CFXXF2I0\MCj04401150000[1].png"/>
                <p:cNvPicPr>
                  <a:picLocks noChangeAspect="1" noChangeArrowheads="1"/>
                </p:cNvPicPr>
                <p:nvPr/>
              </p:nvPicPr>
              <p:blipFill>
                <a:blip r:embed="rId4" cstate="email"/>
                <a:srcRect/>
                <a:stretch>
                  <a:fillRect/>
                </a:stretch>
              </p:blipFill>
              <p:spPr bwMode="auto">
                <a:xfrm flipH="1">
                  <a:off x="1930464" y="4857760"/>
                  <a:ext cx="796292" cy="9776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" name="Picture 12" descr="C:\Documents and Settings\허혜정\Local Settings\Temporary Internet Files\Content.IE5\WAI2G8E7\MCj04401160000[1].png"/>
                <p:cNvPicPr>
                  <a:picLocks noChangeAspect="1" noChangeArrowheads="1"/>
                </p:cNvPicPr>
                <p:nvPr/>
              </p:nvPicPr>
              <p:blipFill>
                <a:blip r:embed="rId5" cstate="email"/>
                <a:srcRect/>
                <a:stretch>
                  <a:fillRect/>
                </a:stretch>
              </p:blipFill>
              <p:spPr bwMode="auto">
                <a:xfrm>
                  <a:off x="3514244" y="4970111"/>
                  <a:ext cx="625242" cy="8872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" name="Picture 2" descr="C:\Documents and Settings\허혜정\Local Settings\Temporary Internet Files\Content.IE5\HKGM2LO1\MCj04401130000[1].png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565830" y="4921562"/>
                  <a:ext cx="577146" cy="9262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4" descr="C:\Documents and Settings\허혜정\Local Settings\Temporary Internet Files\Content.IE5\GHIJKLMN\MCj04401060000[1].png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6532084" y="5056295"/>
                  <a:ext cx="721432" cy="8178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" name="Picture 7" descr="C:\Documents and Settings\허혜정\Local Settings\Temporary Internet Files\Content.IE5\HKGM2LO1\MCj04401120000[1].png"/>
                <p:cNvPicPr>
                  <a:picLocks noChangeAspect="1" noChangeArrowheads="1"/>
                </p:cNvPicPr>
                <p:nvPr/>
              </p:nvPicPr>
              <p:blipFill>
                <a:blip r:embed="rId8" cstate="email"/>
                <a:srcRect/>
                <a:stretch>
                  <a:fillRect/>
                </a:stretch>
              </p:blipFill>
              <p:spPr bwMode="auto">
                <a:xfrm>
                  <a:off x="4926974" y="4916281"/>
                  <a:ext cx="817622" cy="9305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" name="Picture 9" descr="C:\Documents and Settings\허혜정\Local Settings\Temporary Internet Files\Content.IE5\GHIJKLMN\MCj04401020000[1].png"/>
                <p:cNvPicPr>
                  <a:picLocks noChangeAspect="1" noChangeArrowheads="1"/>
                </p:cNvPicPr>
                <p:nvPr/>
              </p:nvPicPr>
              <p:blipFill>
                <a:blip r:embed="rId9" cstate="email"/>
                <a:srcRect/>
                <a:stretch>
                  <a:fillRect/>
                </a:stretch>
              </p:blipFill>
              <p:spPr bwMode="auto">
                <a:xfrm>
                  <a:off x="8041002" y="4977259"/>
                  <a:ext cx="542706" cy="8814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5" name="Picture 4"/>
              <p:cNvPicPr>
                <a:picLocks noChangeAspect="1" noChangeArrowheads="1"/>
              </p:cNvPicPr>
              <p:nvPr userDrawn="1"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8969829" y="-3175"/>
                <a:ext cx="174171" cy="687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6" name="Picture 4"/>
              <p:cNvPicPr>
                <a:picLocks noChangeAspect="1" noChangeArrowheads="1"/>
              </p:cNvPicPr>
              <p:nvPr userDrawn="1"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0" y="-3175"/>
                <a:ext cx="174171" cy="687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21" name="Picture 2" descr="C:\Documents and Settings\허혜정\바탕 화면\logo.png"/>
            <p:cNvPicPr>
              <a:picLocks noChangeAspect="1" noChangeArrowheads="1"/>
            </p:cNvPicPr>
            <p:nvPr userDrawn="1"/>
          </p:nvPicPr>
          <p:blipFill>
            <a:blip r:embed="rId12" cstate="email"/>
            <a:srcRect/>
            <a:stretch>
              <a:fillRect/>
            </a:stretch>
          </p:blipFill>
          <p:spPr bwMode="auto">
            <a:xfrm>
              <a:off x="49428" y="-86499"/>
              <a:ext cx="1392092" cy="642971"/>
            </a:xfrm>
            <a:prstGeom prst="rect">
              <a:avLst/>
            </a:prstGeom>
            <a:noFill/>
          </p:spPr>
        </p:pic>
      </p:grpSp>
      <p:sp>
        <p:nvSpPr>
          <p:cNvPr id="33" name="제목 14"/>
          <p:cNvSpPr txBox="1">
            <a:spLocks/>
          </p:cNvSpPr>
          <p:nvPr userDrawn="1"/>
        </p:nvSpPr>
        <p:spPr>
          <a:xfrm>
            <a:off x="4150" y="1772816"/>
            <a:ext cx="9139850" cy="2643187"/>
          </a:xfrm>
          <a:prstGeom prst="rect">
            <a:avLst/>
          </a:prstGeom>
          <a:solidFill>
            <a:srgbClr val="4F81BD">
              <a:lumMod val="40000"/>
              <a:lumOff val="60000"/>
              <a:alpha val="40000"/>
            </a:srgbClr>
          </a:solidFill>
          <a:ln>
            <a:noFill/>
          </a:ln>
        </p:spPr>
        <p:txBody>
          <a:bodyPr tIns="468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녹색경영 및 기후변화대응 온실가스 감축 컨설팅 과정</a:t>
            </a:r>
            <a:endParaRPr kumimoji="0"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algn="ctr" fontAlgn="auto" latinLnBrk="0">
              <a:spcAft>
                <a:spcPts val="0"/>
              </a:spcAft>
              <a:defRPr/>
            </a:pPr>
            <a:r>
              <a:rPr kumimoji="0" lang="en-US" altLang="ko-KR" sz="32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[</a:t>
            </a:r>
            <a:r>
              <a:rPr kumimoji="0" lang="ko-KR" altLang="en-US" sz="32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기후변화 대응에 대한 국내외 동향</a:t>
            </a:r>
            <a:r>
              <a:rPr kumimoji="0" lang="en-US" altLang="ko-KR" sz="32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]</a:t>
            </a:r>
          </a:p>
          <a:p>
            <a:pPr algn="ctr" fontAlgn="auto" latinLnBrk="0">
              <a:spcAft>
                <a:spcPts val="0"/>
              </a:spcAft>
              <a:defRPr/>
            </a:pPr>
            <a:endParaRPr kumimoji="0"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algn="ctr" fontAlgn="auto" latinLnBrk="0"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한양대학교 일반대학원 경영컨설팅학과</a:t>
            </a:r>
            <a:endParaRPr kumimoji="0" lang="ko-KR" altLang="en-US" sz="20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0655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2842-9CA0-4B1A-9D5F-27F1252EBF3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5" name="슬라이드 번호 개체 틀 14"/>
          <p:cNvSpPr>
            <a:spLocks noGrp="1"/>
          </p:cNvSpPr>
          <p:nvPr>
            <p:ph type="sldNum" sz="quarter" idx="11"/>
          </p:nvPr>
        </p:nvSpPr>
        <p:spPr>
          <a:xfrm>
            <a:off x="2618420" y="6529260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‹#›</a:t>
            </a:fld>
            <a:endParaRPr lang="ko-KR" altLang="en-US" dirty="0"/>
          </a:p>
        </p:txBody>
      </p:sp>
      <p:sp>
        <p:nvSpPr>
          <p:cNvPr id="16" name="바닥글 개체 틀 15"/>
          <p:cNvSpPr>
            <a:spLocks noGrp="1"/>
          </p:cNvSpPr>
          <p:nvPr>
            <p:ph type="ftr" sz="quarter" idx="12"/>
          </p:nvPr>
        </p:nvSpPr>
        <p:spPr>
          <a:xfrm>
            <a:off x="3016250" y="4806950"/>
            <a:ext cx="2895600" cy="365125"/>
          </a:xfrm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63C3BC04-13F0-4EB2-B659-499CACB37284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29-1"/>
          <p:cNvPicPr preferRelativeResize="0">
            <a:picLocks noChangeArrowheads="1"/>
          </p:cNvPicPr>
          <p:nvPr/>
        </p:nvPicPr>
        <p:blipFill>
          <a:blip r:embed="rId2" cstate="email"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3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-1" y="0"/>
            <a:chExt cx="9144001" cy="6858000"/>
          </a:xfrm>
        </p:grpSpPr>
        <p:pic>
          <p:nvPicPr>
            <p:cNvPr id="5" name="Picture 2" descr="08_0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-1" y="0"/>
              <a:ext cx="195807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 descr="08_0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958462" y="0"/>
              <a:ext cx="18553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11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90500" y="4643438"/>
            <a:ext cx="87312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39"/>
          <p:cNvGrpSpPr>
            <a:grpSpLocks/>
          </p:cNvGrpSpPr>
          <p:nvPr/>
        </p:nvGrpSpPr>
        <p:grpSpPr bwMode="auto">
          <a:xfrm>
            <a:off x="565150" y="4857750"/>
            <a:ext cx="8018463" cy="1016000"/>
            <a:chOff x="565830" y="4857760"/>
            <a:chExt cx="8017878" cy="1016395"/>
          </a:xfrm>
        </p:grpSpPr>
        <p:pic>
          <p:nvPicPr>
            <p:cNvPr id="10" name="Picture 11" descr="C:\Documents and Settings\허혜정\Local Settings\Temporary Internet Files\Content.IE5\CFXXF2I0\MCj04401150000[1]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 flipH="1">
              <a:off x="1930464" y="4857760"/>
              <a:ext cx="796292" cy="977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2" descr="C:\Documents and Settings\허혜정\Local Settings\Temporary Internet Files\Content.IE5\WAI2G8E7\MCj04401160000[1].pn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3514244" y="4970111"/>
              <a:ext cx="625242" cy="887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C:\Documents and Settings\허혜정\Local Settings\Temporary Internet Files\Content.IE5\HKGM2LO1\MCj04401130000[1].png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565830" y="4921562"/>
              <a:ext cx="577146" cy="926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4" descr="C:\Documents and Settings\허혜정\Local Settings\Temporary Internet Files\Content.IE5\GHIJKLMN\MCj04401060000[1]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6532084" y="5056295"/>
              <a:ext cx="721432" cy="817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7" descr="C:\Documents and Settings\허혜정\Local Settings\Temporary Internet Files\Content.IE5\HKGM2LO1\MCj04401120000[1].png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4926974" y="4916281"/>
              <a:ext cx="817622" cy="930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9" descr="C:\Documents and Settings\허혜정\Local Settings\Temporary Internet Files\Content.IE5\GHIJKLMN\MCj04401020000[1].pn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8041002" y="4977259"/>
              <a:ext cx="542706" cy="881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제목 14"/>
          <p:cNvSpPr txBox="1">
            <a:spLocks/>
          </p:cNvSpPr>
          <p:nvPr userDrawn="1"/>
        </p:nvSpPr>
        <p:spPr>
          <a:xfrm>
            <a:off x="11739" y="1792669"/>
            <a:ext cx="9131300" cy="2643187"/>
          </a:xfrm>
          <a:prstGeom prst="rect">
            <a:avLst/>
          </a:prstGeom>
          <a:solidFill>
            <a:srgbClr val="4F81BD">
              <a:lumMod val="40000"/>
              <a:lumOff val="60000"/>
              <a:alpha val="40000"/>
            </a:srgbClr>
          </a:solidFill>
          <a:ln>
            <a:noFill/>
          </a:ln>
        </p:spPr>
        <p:txBody>
          <a:bodyPr tIns="468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kern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녹색경영 및 기후변화대응 온실가스 감축 컨설팅 과정</a:t>
            </a:r>
            <a:endParaRPr kumimoji="0" lang="en-US" altLang="ko-KR" sz="2800" kern="12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[</a:t>
            </a:r>
            <a:r>
              <a:rPr kumimoji="0" lang="ko-KR" altLang="en-US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온실가스</a:t>
            </a:r>
            <a:r>
              <a:rPr kumimoji="0" lang="ko-KR" altLang="en-US" sz="2800" b="1" dirty="0" smtClean="0">
                <a:solidFill>
                  <a:srgbClr val="002060"/>
                </a:solidFill>
                <a:latin typeface="맑은 고딕"/>
                <a:ea typeface="맑은 고딕"/>
                <a:cs typeface="+mj-cs"/>
              </a:rPr>
              <a:t>∙</a:t>
            </a:r>
            <a:r>
              <a:rPr kumimoji="0" lang="ko-KR" altLang="en-US" sz="2800" b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에너지 목표관리 컨설팅 방법론</a:t>
            </a:r>
            <a:r>
              <a:rPr kumimoji="0" lang="en-US" altLang="ko-KR" sz="2800" b="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]</a:t>
            </a:r>
          </a:p>
          <a:p>
            <a:pPr algn="ctr" fontAlgn="auto" latinLnBrk="0">
              <a:spcAft>
                <a:spcPts val="0"/>
              </a:spcAft>
              <a:defRPr/>
            </a:pPr>
            <a:endParaRPr kumimoji="0" lang="en-US" altLang="ko-KR" sz="2800" b="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  <a:p>
            <a:pPr algn="ctr" fontAlgn="auto" latinLnBrk="0">
              <a:spcAft>
                <a:spcPts val="0"/>
              </a:spcAft>
              <a:defRPr/>
            </a:pPr>
            <a:r>
              <a:rPr kumimoji="0" lang="ko-KR" altLang="en-US" sz="2000" b="0" kern="1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n-cs"/>
              </a:rPr>
              <a:t>한양대학교 일반대학원 경영컨설팅학과</a:t>
            </a:r>
            <a:endParaRPr kumimoji="0" lang="ko-KR" altLang="en-US" sz="2000" b="0" kern="12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pic>
        <p:nvPicPr>
          <p:cNvPr id="19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161364" y="13447"/>
            <a:ext cx="1392092" cy="6429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‹#›</a:t>
            </a:fld>
            <a:endParaRPr lang="ko-KR" altLang="en-US" kern="1200"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71500" y="6603318"/>
            <a:ext cx="2039341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ko-KR" altLang="en-US" sz="8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기후변화대응 온실가스감축 컨설팅 과정</a:t>
            </a:r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71500" y="6603318"/>
            <a:ext cx="2039341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ko-KR" altLang="en-US" sz="8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기후변화대응 온실가스감축 컨설팅 과정</a:t>
            </a:r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71500" y="6603318"/>
            <a:ext cx="2039341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ko-KR" altLang="en-US" sz="8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기후변화대응 온실가스감축 컨설팅 과정</a:t>
            </a:r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400" b="1" kern="120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/>
            </a:lvl1pPr>
            <a:lvl2pPr>
              <a:defRPr sz="1400" b="1"/>
            </a:lvl2pPr>
            <a:lvl3pPr>
              <a:defRPr sz="1200" b="1"/>
            </a:lvl3pPr>
            <a:lvl4pPr>
              <a:defRPr sz="1100" b="1"/>
            </a:lvl4pPr>
            <a:lvl5pPr>
              <a:defRPr sz="1050" b="1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0" name="날짜 개체 틀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 dirty="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1" name="슬라이드 번호 개체 틀 14"/>
          <p:cNvSpPr>
            <a:spLocks noGrp="1"/>
          </p:cNvSpPr>
          <p:nvPr>
            <p:ph type="sldNum" sz="quarter" idx="15"/>
          </p:nvPr>
        </p:nvSpPr>
        <p:spPr>
          <a:xfrm>
            <a:off x="2617788" y="65293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 algn="r" rtl="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63C3BC04-13F0-4EB2-B659-499CACB37284}" type="slidenum">
              <a:rPr kumimoji="1" lang="ko-KR" altLang="en-US" sz="1200" b="1" kern="1200">
                <a:solidFill>
                  <a:prstClr val="black">
                    <a:tint val="75000"/>
                  </a:prstClr>
                </a:solidFill>
                <a:latin typeface="굴림" pitchFamily="50" charset="-127"/>
                <a:ea typeface="굴림" pitchFamily="50" charset="-127"/>
                <a:cs typeface="+mn-cs"/>
              </a:rPr>
              <a:pPr algn="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2" name="바닥글 개체 틀 15"/>
          <p:cNvSpPr>
            <a:spLocks noGrp="1"/>
          </p:cNvSpPr>
          <p:nvPr>
            <p:ph type="ftr" sz="quarter" idx="16"/>
          </p:nvPr>
        </p:nvSpPr>
        <p:spPr>
          <a:xfrm>
            <a:off x="3124200" y="63547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200" b="1" kern="1200">
              <a:solidFill>
                <a:prstClr val="black">
                  <a:tint val="75000"/>
                </a:prstClr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188" y="152400"/>
            <a:ext cx="1387475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750" y="58738"/>
            <a:ext cx="13319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2519363"/>
          </a:xfrm>
        </p:spPr>
        <p:txBody>
          <a:bodyPr/>
          <a:lstStyle>
            <a:lvl1pPr>
              <a:defRPr sz="1600" b="1">
                <a:latin typeface="맑은 고딕" pitchFamily="50" charset="-127"/>
                <a:ea typeface="맑은 고딕" pitchFamily="50" charset="-127"/>
              </a:defRPr>
            </a:lvl1pPr>
            <a:lvl2pPr>
              <a:defRPr sz="1400" b="1">
                <a:latin typeface="맑은 고딕" pitchFamily="50" charset="-127"/>
                <a:ea typeface="맑은 고딕" pitchFamily="50" charset="-127"/>
              </a:defRPr>
            </a:lvl2pPr>
            <a:lvl3pPr>
              <a:defRPr sz="1200" b="1">
                <a:latin typeface="맑은 고딕" pitchFamily="50" charset="-127"/>
                <a:ea typeface="맑은 고딕" pitchFamily="50" charset="-127"/>
              </a:defRPr>
            </a:lvl3pPr>
            <a:lvl4pPr>
              <a:defRPr sz="1100" b="1">
                <a:latin typeface="맑은 고딕" pitchFamily="50" charset="-127"/>
                <a:ea typeface="맑은 고딕" pitchFamily="50" charset="-127"/>
              </a:defRPr>
            </a:lvl4pPr>
            <a:lvl5pPr>
              <a:defRPr sz="1050" b="1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3"/>
          <p:cNvGrpSpPr/>
          <p:nvPr userDrawn="1"/>
        </p:nvGrpSpPr>
        <p:grpSpPr>
          <a:xfrm>
            <a:off x="0" y="-3175"/>
            <a:ext cx="9144000" cy="6873875"/>
            <a:chOff x="0" y="-3175"/>
            <a:chExt cx="9144000" cy="6873875"/>
          </a:xfrm>
        </p:grpSpPr>
        <p:pic>
          <p:nvPicPr>
            <p:cNvPr id="2" name="Picture 3" descr="29-1"/>
            <p:cNvPicPr preferRelativeResize="0">
              <a:picLocks noChangeArrowheads="1"/>
            </p:cNvPicPr>
            <p:nvPr userDrawn="1"/>
          </p:nvPicPr>
          <p:blipFill>
            <a:blip r:embed="rId2" cstate="email">
              <a:grayscl/>
            </a:blip>
            <a:srcRect/>
            <a:stretch>
              <a:fillRect/>
            </a:stretch>
          </p:blipFill>
          <p:spPr bwMode="auto">
            <a:xfrm>
              <a:off x="0" y="0"/>
              <a:ext cx="9144000" cy="307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112"/>
            <p:cNvPicPr>
              <a:picLocks noChangeAspect="1" noChangeArrowheads="1"/>
            </p:cNvPicPr>
            <p:nvPr userDrawn="1"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90500" y="4643438"/>
              <a:ext cx="8731250" cy="2214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제목 14"/>
            <p:cNvSpPr txBox="1">
              <a:spLocks/>
            </p:cNvSpPr>
            <p:nvPr userDrawn="1"/>
          </p:nvSpPr>
          <p:spPr>
            <a:xfrm>
              <a:off x="0" y="1760538"/>
              <a:ext cx="9144000" cy="2643187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</p:spPr>
          <p:txBody>
            <a:bodyPr tIns="540000"/>
            <a:lstStyle/>
            <a:p>
              <a:pPr algn="ctr">
                <a:defRPr/>
              </a:pPr>
              <a:endParaRPr kumimoji="0" lang="ko-KR" altLang="en-US" sz="36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  <a:cs typeface="+mj-cs"/>
              </a:endParaRPr>
            </a:p>
          </p:txBody>
        </p:sp>
        <p:pic>
          <p:nvPicPr>
            <p:cNvPr id="11" name="Picture 2" descr="C:\Documents and Settings\허혜정\바탕 화면\logo.png"/>
            <p:cNvPicPr>
              <a:picLocks noChangeAspect="1" noChangeArrowheads="1"/>
            </p:cNvPicPr>
            <p:nvPr userDrawn="1"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9512" y="105099"/>
              <a:ext cx="2051720" cy="947637"/>
            </a:xfrm>
            <a:prstGeom prst="rect">
              <a:avLst/>
            </a:prstGeom>
            <a:noFill/>
          </p:spPr>
        </p:pic>
        <p:pic>
          <p:nvPicPr>
            <p:cNvPr id="12" name="Picture 4"/>
            <p:cNvPicPr>
              <a:picLocks noChangeAspect="1" noChangeArrowheads="1"/>
            </p:cNvPicPr>
            <p:nvPr userDrawn="1"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8969829" y="-3175"/>
              <a:ext cx="174171" cy="687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4"/>
            <p:cNvPicPr>
              <a:picLocks noChangeAspect="1" noChangeArrowheads="1"/>
            </p:cNvPicPr>
            <p:nvPr userDrawn="1"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0" y="-3175"/>
              <a:ext cx="174171" cy="687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직사각형 8"/>
          <p:cNvSpPr>
            <a:spLocks noChangeArrowheads="1"/>
          </p:cNvSpPr>
          <p:nvPr userDrawn="1"/>
        </p:nvSpPr>
        <p:spPr bwMode="auto">
          <a:xfrm>
            <a:off x="2044700" y="2276475"/>
            <a:ext cx="5029200" cy="169545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latinLnBrk="0" hangingPunct="0">
              <a:lnSpc>
                <a:spcPct val="150000"/>
              </a:lnSpc>
            </a:pPr>
            <a:r>
              <a:rPr kumimoji="0" lang="en-US" altLang="ko-KR" sz="4000" b="1" dirty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Thank you</a:t>
            </a:r>
            <a:endParaRPr kumimoji="0" lang="ko-KR" altLang="en-US" sz="4000" b="1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38450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3845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72D-C17F-454B-9030-05CE9DAE7100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모서리가 둥근 직사각형 9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슬라이드 번호 개체 틀 14"/>
          <p:cNvSpPr txBox="1">
            <a:spLocks/>
          </p:cNvSpPr>
          <p:nvPr userDrawn="1"/>
        </p:nvSpPr>
        <p:spPr>
          <a:xfrm>
            <a:off x="2618420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38450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45856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215676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5012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5357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3023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032294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CADAD74-52B2-4281-BE02-DC878556A7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500" y="6603318"/>
            <a:ext cx="25891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녹색경영 및 기후변화대응 온실가스감축 컨설팅과정</a:t>
            </a:r>
          </a:p>
          <a:p>
            <a:endParaRPr kumimoji="1" lang="ko-KR" altLang="en-US" sz="800" kern="1200" dirty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29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F405A-ECD4-41EC-B043-1B244225AEE8}" type="datetimeFigureOut">
              <a:rPr lang="ko-KR" altLang="en-US" smtClean="0"/>
              <a:pPr/>
              <a:t>2012-04-09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A9EAA-BDEC-4341-8434-FDF5531EE0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703" r:id="rId53"/>
    <p:sldLayoutId id="2147483708" r:id="rId54"/>
    <p:sldLayoutId id="2147483709" r:id="rId55"/>
    <p:sldLayoutId id="2147483710" r:id="rId56"/>
    <p:sldLayoutId id="2147483711" r:id="rId57"/>
    <p:sldLayoutId id="2147483712" r:id="rId58"/>
    <p:sldLayoutId id="2147483713" r:id="rId59"/>
    <p:sldLayoutId id="2147483714" r:id="rId60"/>
    <p:sldLayoutId id="2147483715" r:id="rId61"/>
    <p:sldLayoutId id="2147483716" r:id="rId62"/>
    <p:sldLayoutId id="2147483717" r:id="rId63"/>
    <p:sldLayoutId id="2147483718" r:id="rId64"/>
    <p:sldLayoutId id="2147483719" r:id="rId65"/>
    <p:sldLayoutId id="2147483720" r:id="rId66"/>
    <p:sldLayoutId id="2147483721" r:id="rId67"/>
    <p:sldLayoutId id="2147483722" r:id="rId68"/>
    <p:sldLayoutId id="2147483723" r:id="rId69"/>
    <p:sldLayoutId id="2147483724" r:id="rId70"/>
    <p:sldLayoutId id="2147483725" r:id="rId71"/>
    <p:sldLayoutId id="2147483726" r:id="rId72"/>
    <p:sldLayoutId id="2147483727" r:id="rId73"/>
    <p:sldLayoutId id="2147483728" r:id="rId74"/>
    <p:sldLayoutId id="2147483729" r:id="rId75"/>
    <p:sldLayoutId id="2147483730" r:id="rId76"/>
    <p:sldLayoutId id="2147483731" r:id="rId77"/>
    <p:sldLayoutId id="2147483732" r:id="rId78"/>
    <p:sldLayoutId id="2147483733" r:id="rId79"/>
    <p:sldLayoutId id="2147483734" r:id="rId80"/>
    <p:sldLayoutId id="2147483735" r:id="rId81"/>
    <p:sldLayoutId id="2147483736" r:id="rId82"/>
    <p:sldLayoutId id="2147483737" r:id="rId83"/>
    <p:sldLayoutId id="2147483738" r:id="rId84"/>
    <p:sldLayoutId id="2147483739" r:id="rId85"/>
    <p:sldLayoutId id="2147483740" r:id="rId86"/>
    <p:sldLayoutId id="2147483741" r:id="rId87"/>
    <p:sldLayoutId id="2147483742" r:id="rId88"/>
    <p:sldLayoutId id="2147483743" r:id="rId89"/>
    <p:sldLayoutId id="2147483744" r:id="rId90"/>
    <p:sldLayoutId id="2147483745" r:id="rId91"/>
    <p:sldLayoutId id="2147483746" r:id="rId92"/>
    <p:sldLayoutId id="2147483747" r:id="rId93"/>
    <p:sldLayoutId id="2147483748" r:id="rId94"/>
    <p:sldLayoutId id="2147483855" r:id="rId95"/>
    <p:sldLayoutId id="2147483856" r:id="rId96"/>
    <p:sldLayoutId id="2147483857" r:id="rId97"/>
    <p:sldLayoutId id="2147483858" r:id="rId98"/>
    <p:sldLayoutId id="2147483859" r:id="rId99"/>
    <p:sldLayoutId id="2147483863" r:id="rId100"/>
    <p:sldLayoutId id="2147483864" r:id="rId101"/>
    <p:sldLayoutId id="2147483865" r:id="rId102"/>
    <p:sldLayoutId id="2147483866" r:id="rId103"/>
    <p:sldLayoutId id="2147483869" r:id="rId104"/>
    <p:sldLayoutId id="2147483871" r:id="rId10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3.png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59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63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jpe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1.png"/><Relationship Id="rId4" Type="http://schemas.openxmlformats.org/officeDocument/2006/relationships/image" Target="../media/image11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13" Type="http://schemas.openxmlformats.org/officeDocument/2006/relationships/image" Target="../media/image131.png"/><Relationship Id="rId3" Type="http://schemas.openxmlformats.org/officeDocument/2006/relationships/image" Target="../media/image63.png"/><Relationship Id="rId7" Type="http://schemas.openxmlformats.org/officeDocument/2006/relationships/image" Target="../media/image125.jpe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4.jpeg"/><Relationship Id="rId11" Type="http://schemas.openxmlformats.org/officeDocument/2006/relationships/image" Target="../media/image129.jpe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10" Type="http://schemas.openxmlformats.org/officeDocument/2006/relationships/image" Target="../media/image128.jpe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3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63.png"/><Relationship Id="rId7" Type="http://schemas.openxmlformats.org/officeDocument/2006/relationships/image" Target="../media/image102.png"/><Relationship Id="rId12" Type="http://schemas.openxmlformats.org/officeDocument/2006/relationships/image" Target="../media/image1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1.png"/><Relationship Id="rId11" Type="http://schemas.openxmlformats.org/officeDocument/2006/relationships/image" Target="../media/image142.png"/><Relationship Id="rId5" Type="http://schemas.openxmlformats.org/officeDocument/2006/relationships/image" Target="../media/image100.png"/><Relationship Id="rId10" Type="http://schemas.openxmlformats.org/officeDocument/2006/relationships/image" Target="../media/image141.png"/><Relationship Id="rId4" Type="http://schemas.openxmlformats.org/officeDocument/2006/relationships/image" Target="../media/image99.png"/><Relationship Id="rId9" Type="http://schemas.openxmlformats.org/officeDocument/2006/relationships/image" Target="../media/image14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63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0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Relationship Id="rId9" Type="http://schemas.openxmlformats.org/officeDocument/2006/relationships/image" Target="../media/image15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55.xml"/><Relationship Id="rId5" Type="http://schemas.openxmlformats.org/officeDocument/2006/relationships/slideLayout" Target="../slideLayouts/slideLayout105.xml"/><Relationship Id="rId4" Type="http://schemas.openxmlformats.org/officeDocument/2006/relationships/tags" Target="../tags/tag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3.png"/></Relationships>
</file>

<file path=ppt/slides/_rels/slide7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0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2.png"/><Relationship Id="rId7" Type="http://schemas.openxmlformats.org/officeDocument/2006/relationships/image" Target="../media/image1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9.jpeg"/><Relationship Id="rId5" Type="http://schemas.openxmlformats.org/officeDocument/2006/relationships/image" Target="../media/image158.jpeg"/><Relationship Id="rId10" Type="http://schemas.openxmlformats.org/officeDocument/2006/relationships/image" Target="../media/image163.png"/><Relationship Id="rId4" Type="http://schemas.openxmlformats.org/officeDocument/2006/relationships/image" Target="../media/image157.jpeg"/><Relationship Id="rId9" Type="http://schemas.openxmlformats.org/officeDocument/2006/relationships/image" Target="../media/image162.jpe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67.jpe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75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76.png"/><Relationship Id="rId4" Type="http://schemas.openxmlformats.org/officeDocument/2006/relationships/image" Target="../media/image13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7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7" Type="http://schemas.openxmlformats.org/officeDocument/2006/relationships/image" Target="../media/image18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4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4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7" Type="http://schemas.openxmlformats.org/officeDocument/2006/relationships/image" Target="../media/image192.pn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91.jpeg"/><Relationship Id="rId5" Type="http://schemas.openxmlformats.org/officeDocument/2006/relationships/hyperlink" Target="http://www.google.co.kr/imgres?imgurl=http://andreamerida.com/wp-content/uploads/2010/01/transparency.jpg&amp;imgrefurl=http://andreamerida.com/2010/01/the-problem-with-transparency-at-dps/&amp;h=817&amp;w=894&amp;sz=104&amp;tbnid=NOHFXnMPAg-BvM:&amp;tbnh=133&amp;tbnw=146&amp;prev=/images?q=%ED%88%AC%EB%AA%85%EC%84%B1&amp;zoom=1&amp;q=%ED%88%AC%EB%AA%85%EC%84%B1&amp;hl=ko&amp;usg=__3YrtPzTJEYqewWfZ8J2kXKBifJo=&amp;sa=X&amp;ei=Z9MKTcTTF5D0swODp5DkCg&amp;ved=0CF8Q9QEwCg" TargetMode="External"/><Relationship Id="rId4" Type="http://schemas.openxmlformats.org/officeDocument/2006/relationships/image" Target="../media/image190.jpe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63.png"/><Relationship Id="rId7" Type="http://schemas.openxmlformats.org/officeDocument/2006/relationships/image" Target="../media/image19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95.jpeg"/><Relationship Id="rId5" Type="http://schemas.openxmlformats.org/officeDocument/2006/relationships/image" Target="../media/image194.png"/><Relationship Id="rId10" Type="http://schemas.openxmlformats.org/officeDocument/2006/relationships/image" Target="../media/image199.jpeg"/><Relationship Id="rId4" Type="http://schemas.openxmlformats.org/officeDocument/2006/relationships/image" Target="../media/image193.png"/><Relationship Id="rId9" Type="http://schemas.openxmlformats.org/officeDocument/2006/relationships/image" Target="../media/image198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4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image" Target="../media/image201.wmf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4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gif"/><Relationship Id="rId1" Type="http://schemas.openxmlformats.org/officeDocument/2006/relationships/slideLayout" Target="../slideLayouts/slideLayout50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5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5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18.png"/><Relationship Id="rId5" Type="http://schemas.openxmlformats.org/officeDocument/2006/relationships/image" Target="../media/image199.jpeg"/><Relationship Id="rId4" Type="http://schemas.openxmlformats.org/officeDocument/2006/relationships/image" Target="../media/image217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0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2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4" Type="http://schemas.openxmlformats.org/officeDocument/2006/relationships/image" Target="../media/image224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228.png"/><Relationship Id="rId4" Type="http://schemas.openxmlformats.org/officeDocument/2006/relationships/image" Target="../media/image227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64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6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5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66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68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33.png"/><Relationship Id="rId4" Type="http://schemas.openxmlformats.org/officeDocument/2006/relationships/image" Target="../media/image235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9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80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9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93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image" Target="../media/image238.jpeg"/><Relationship Id="rId1" Type="http://schemas.openxmlformats.org/officeDocument/2006/relationships/slideLayout" Target="../slideLayouts/slideLayout9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3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6" descr="master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07504" y="1515908"/>
            <a:ext cx="878497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녹색컨설팅 전문가 양성과정</a:t>
            </a:r>
            <a:endParaRPr lang="en-US" altLang="ko-KR" sz="36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Part 2. </a:t>
            </a: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기후변화대응 온실가스 감축 </a:t>
            </a:r>
            <a:endParaRPr lang="en-US" altLang="ko-KR" sz="28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ko-KR" altLang="en-US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컨설팅 과정 </a:t>
            </a:r>
            <a:r>
              <a:rPr lang="en-US" altLang="ko-KR" sz="28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  <a:endParaRPr lang="en-US" altLang="ko-KR" sz="28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8"/>
          <p:cNvGrpSpPr/>
          <p:nvPr/>
        </p:nvGrpSpPr>
        <p:grpSpPr>
          <a:xfrm>
            <a:off x="2206300" y="1556792"/>
            <a:ext cx="4736070" cy="665891"/>
            <a:chOff x="2222146" y="1556792"/>
            <a:chExt cx="4756008" cy="665891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578195" y="1715058"/>
              <a:ext cx="4343659" cy="441328"/>
            </a:xfrm>
            <a:prstGeom prst="roundRect">
              <a:avLst>
                <a:gd name="adj" fmla="val 5873"/>
              </a:avLst>
            </a:prstGeom>
            <a:solidFill>
              <a:srgbClr val="37527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5600" y="1727758"/>
              <a:ext cx="41325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기후변화 대응에 대한 국내외 동향</a:t>
              </a:r>
            </a:p>
          </p:txBody>
        </p:sp>
        <p:pic>
          <p:nvPicPr>
            <p:cNvPr id="15" name="Picture 2" descr="C:\Documents and Settings\허혜정\바탕 화면\0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222146" y="1556792"/>
              <a:ext cx="603449" cy="63025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직사각형 15"/>
            <p:cNvSpPr/>
            <p:nvPr/>
          </p:nvSpPr>
          <p:spPr>
            <a:xfrm>
              <a:off x="2283443" y="1637908"/>
              <a:ext cx="59503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32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Ⅰ</a:t>
              </a:r>
              <a:endParaRPr lang="en-US" altLang="ko-KR" sz="32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3149600" y="2228850"/>
            <a:ext cx="3772155" cy="428628"/>
          </a:xfrm>
          <a:prstGeom prst="roundRect">
            <a:avLst>
              <a:gd name="adj" fmla="val 5873"/>
            </a:avLst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 경영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149699" y="3199358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국제적 기후변화 대응동향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131840" y="3710824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국내 저탄소 녹색성장 정책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3131840" y="4229462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분야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3149600" y="2703687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기후변화 개요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3"/>
          <p:cNvGrpSpPr/>
          <p:nvPr/>
        </p:nvGrpSpPr>
        <p:grpSpPr>
          <a:xfrm>
            <a:off x="1262559" y="1341280"/>
            <a:ext cx="6210726" cy="5455780"/>
            <a:chOff x="1262559" y="877248"/>
            <a:chExt cx="6210726" cy="5455780"/>
          </a:xfrm>
        </p:grpSpPr>
        <p:grpSp>
          <p:nvGrpSpPr>
            <p:cNvPr id="3" name="그룹 54"/>
            <p:cNvGrpSpPr/>
            <p:nvPr/>
          </p:nvGrpSpPr>
          <p:grpSpPr>
            <a:xfrm>
              <a:off x="1262559" y="877248"/>
              <a:ext cx="4485096" cy="5455780"/>
              <a:chOff x="1262559" y="877248"/>
              <a:chExt cx="4485096" cy="5455780"/>
            </a:xfrm>
          </p:grpSpPr>
          <p:grpSp>
            <p:nvGrpSpPr>
              <p:cNvPr id="4" name="그룹 52"/>
              <p:cNvGrpSpPr/>
              <p:nvPr/>
            </p:nvGrpSpPr>
            <p:grpSpPr>
              <a:xfrm>
                <a:off x="1262559" y="2420890"/>
                <a:ext cx="4485096" cy="3912138"/>
                <a:chOff x="1262559" y="2420890"/>
                <a:chExt cx="4485096" cy="3912138"/>
              </a:xfrm>
            </p:grpSpPr>
            <p:pic>
              <p:nvPicPr>
                <p:cNvPr id="58" name="Picture 3" descr="C:\Users\신동희\AppData\Local\Microsoft\Windows\Temporary Internet Files\Content.IE5\Q0U41S8L\MC900331119[1].wmf"/>
                <p:cNvPicPr>
                  <a:picLocks noChangeAspect="1" noChangeArrowheads="1"/>
                </p:cNvPicPr>
                <p:nvPr/>
              </p:nvPicPr>
              <p:blipFill>
                <a:blip r:embed="rId2" cstate="email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94807" y="2420890"/>
                  <a:ext cx="1386190" cy="19506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5" name="그룹 147"/>
                <p:cNvGrpSpPr/>
                <p:nvPr/>
              </p:nvGrpSpPr>
              <p:grpSpPr>
                <a:xfrm>
                  <a:off x="2763754" y="3744713"/>
                  <a:ext cx="605647" cy="626572"/>
                  <a:chOff x="6107705" y="1327210"/>
                  <a:chExt cx="582250" cy="594235"/>
                </a:xfrm>
              </p:grpSpPr>
              <p:sp>
                <p:nvSpPr>
                  <p:cNvPr id="67" name="오른쪽 화살표 66"/>
                  <p:cNvSpPr/>
                  <p:nvPr/>
                </p:nvSpPr>
                <p:spPr>
                  <a:xfrm>
                    <a:off x="6197371" y="1327210"/>
                    <a:ext cx="492584" cy="594235"/>
                  </a:xfrm>
                  <a:prstGeom prst="rightArrow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n-ea"/>
                    </a:endParaRPr>
                  </a:p>
                </p:txBody>
              </p:sp>
              <p:sp>
                <p:nvSpPr>
                  <p:cNvPr id="68" name="직사각형 67"/>
                  <p:cNvSpPr/>
                  <p:nvPr/>
                </p:nvSpPr>
                <p:spPr>
                  <a:xfrm>
                    <a:off x="6107705" y="1454978"/>
                    <a:ext cx="359495" cy="33117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n-ea"/>
                    </a:endParaRPr>
                  </a:p>
                </p:txBody>
              </p:sp>
            </p:grpSp>
            <p:sp>
              <p:nvSpPr>
                <p:cNvPr id="60" name="원호 59"/>
                <p:cNvSpPr/>
                <p:nvPr/>
              </p:nvSpPr>
              <p:spPr>
                <a:xfrm rot="19084827">
                  <a:off x="1262559" y="4434864"/>
                  <a:ext cx="2715219" cy="1898164"/>
                </a:xfrm>
                <a:prstGeom prst="arc">
                  <a:avLst>
                    <a:gd name="adj1" fmla="val 16815422"/>
                    <a:gd name="adj2" fmla="val 20111460"/>
                  </a:avLst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n-ea"/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 rot="1715827">
                  <a:off x="1948778" y="3721329"/>
                  <a:ext cx="79956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200" b="1" dirty="0" smtClean="0">
                      <a:latin typeface="+mn-ea"/>
                      <a:ea typeface="+mn-ea"/>
                    </a:rPr>
                    <a:t>수확</a:t>
                  </a:r>
                  <a:endParaRPr lang="ko-KR" altLang="en-US" sz="12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1779763" y="3941028"/>
                  <a:ext cx="799565" cy="27699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ko-KR" altLang="en-US" sz="1200" b="1" dirty="0" smtClean="0">
                      <a:latin typeface="+mn-ea"/>
                      <a:ea typeface="+mn-ea"/>
                    </a:rPr>
                    <a:t>천연자원</a:t>
                  </a:r>
                  <a:endParaRPr lang="ko-KR" altLang="en-US" sz="12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282389">
                  <a:off x="1952375" y="4160246"/>
                  <a:ext cx="79956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200" b="1" dirty="0" smtClean="0">
                      <a:latin typeface="+mn-ea"/>
                      <a:ea typeface="+mn-ea"/>
                    </a:rPr>
                    <a:t>채</a:t>
                  </a:r>
                  <a:r>
                    <a:rPr lang="ko-KR" altLang="en-US" sz="1200" b="1" dirty="0">
                      <a:latin typeface="+mn-ea"/>
                      <a:ea typeface="+mn-ea"/>
                    </a:rPr>
                    <a:t>취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3540981" y="3799680"/>
                  <a:ext cx="1276271" cy="492443"/>
                </a:xfrm>
                <a:prstGeom prst="rect">
                  <a:avLst/>
                </a:prstGeom>
                <a:solidFill>
                  <a:schemeClr val="accent3">
                    <a:alpha val="5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300" b="1" dirty="0" smtClean="0">
                      <a:latin typeface="+mn-ea"/>
                      <a:ea typeface="+mn-ea"/>
                    </a:rPr>
                    <a:t>생산 중인 </a:t>
                  </a:r>
                  <a:endParaRPr lang="en-US" altLang="ko-KR" sz="1300" b="1" dirty="0" smtClean="0">
                    <a:latin typeface="+mn-ea"/>
                    <a:ea typeface="+mn-ea"/>
                  </a:endParaRPr>
                </a:p>
                <a:p>
                  <a:pPr algn="ctr"/>
                  <a:r>
                    <a:rPr lang="ko-KR" altLang="en-US" sz="1300" b="1" dirty="0" smtClean="0">
                      <a:latin typeface="+mn-ea"/>
                      <a:ea typeface="+mn-ea"/>
                    </a:rPr>
                    <a:t>상품</a:t>
                  </a:r>
                  <a:endParaRPr lang="ko-KR" altLang="en-US" sz="1300" b="1" dirty="0">
                    <a:latin typeface="+mn-ea"/>
                    <a:ea typeface="+mn-ea"/>
                  </a:endParaRPr>
                </a:p>
              </p:txBody>
            </p:sp>
            <p:sp>
              <p:nvSpPr>
                <p:cNvPr id="65" name="오른쪽 화살표 64"/>
                <p:cNvSpPr/>
                <p:nvPr/>
              </p:nvSpPr>
              <p:spPr>
                <a:xfrm>
                  <a:off x="4955567" y="3770749"/>
                  <a:ext cx="792088" cy="552151"/>
                </a:xfrm>
                <a:prstGeom prst="rightArrow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n-ea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4934967" y="3875116"/>
                  <a:ext cx="7125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400" b="1" smtClean="0">
                      <a:latin typeface="+mn-ea"/>
                      <a:ea typeface="+mn-ea"/>
                    </a:rPr>
                    <a:t>생산</a:t>
                  </a:r>
                  <a:endParaRPr lang="ko-KR" altLang="en-US" sz="1400" b="1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57" name="원호 56"/>
              <p:cNvSpPr/>
              <p:nvPr/>
            </p:nvSpPr>
            <p:spPr>
              <a:xfrm rot="8497743">
                <a:off x="1554665" y="877248"/>
                <a:ext cx="3455238" cy="2871280"/>
              </a:xfrm>
              <a:prstGeom prst="arc">
                <a:avLst>
                  <a:gd name="adj1" fmla="val 18879074"/>
                  <a:gd name="adj2" fmla="val 20991229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</p:grpSp>
        <p:grpSp>
          <p:nvGrpSpPr>
            <p:cNvPr id="6" name="그룹 52"/>
            <p:cNvGrpSpPr/>
            <p:nvPr/>
          </p:nvGrpSpPr>
          <p:grpSpPr>
            <a:xfrm>
              <a:off x="5655047" y="2763825"/>
              <a:ext cx="1818238" cy="1582783"/>
              <a:chOff x="5655047" y="2763825"/>
              <a:chExt cx="1818238" cy="1582783"/>
            </a:xfrm>
          </p:grpSpPr>
          <p:pic>
            <p:nvPicPr>
              <p:cNvPr id="1031" name="Picture 7" descr="C:\Users\신동희\AppData\Local\Microsoft\Windows\Temporary Internet Files\Content.IE5\90AQT8PV\MC900235024[1].wm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3085" y="3485272"/>
                <a:ext cx="1800200" cy="861336"/>
              </a:xfrm>
              <a:prstGeom prst="rect">
                <a:avLst/>
              </a:prstGeom>
              <a:noFill/>
              <a:scene3d>
                <a:camera prst="orthographicFront">
                  <a:rot lat="0" lon="10800000" rev="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4" name="TextBox 153"/>
              <p:cNvSpPr txBox="1"/>
              <p:nvPr/>
            </p:nvSpPr>
            <p:spPr>
              <a:xfrm>
                <a:off x="6241682" y="3838548"/>
                <a:ext cx="1087587" cy="492443"/>
              </a:xfrm>
              <a:prstGeom prst="rect">
                <a:avLst/>
              </a:prstGeom>
              <a:solidFill>
                <a:schemeClr val="bg2">
                  <a:lumMod val="90000"/>
                  <a:alpha val="7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300" b="1" dirty="0" smtClean="0">
                    <a:latin typeface="+mn-ea"/>
                    <a:ea typeface="+mn-ea"/>
                  </a:rPr>
                  <a:t>사용 중인</a:t>
                </a:r>
                <a:endParaRPr lang="en-US" altLang="ko-KR" sz="13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300" b="1" dirty="0" smtClean="0">
                    <a:latin typeface="+mn-ea"/>
                    <a:ea typeface="+mn-ea"/>
                  </a:rPr>
                  <a:t>상</a:t>
                </a:r>
                <a:r>
                  <a:rPr lang="ko-KR" altLang="en-US" sz="1300" b="1" dirty="0">
                    <a:latin typeface="+mn-ea"/>
                    <a:ea typeface="+mn-ea"/>
                  </a:rPr>
                  <a:t>품</a:t>
                </a: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5655047" y="3224009"/>
                <a:ext cx="7801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제품</a:t>
                </a:r>
                <a:endParaRPr lang="ko-KR" altLang="en-US" sz="1200" b="1" dirty="0">
                  <a:latin typeface="+mn-ea"/>
                  <a:ea typeface="+mn-ea"/>
                </a:endParaRPr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6675139" y="3224009"/>
                <a:ext cx="7801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서비스</a:t>
                </a:r>
                <a:endParaRPr lang="ko-KR" altLang="en-US" sz="1200" b="1" dirty="0">
                  <a:latin typeface="+mn-ea"/>
                  <a:ea typeface="+mn-ea"/>
                </a:endParaRP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6101163" y="2763825"/>
                <a:ext cx="7801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소</a:t>
                </a:r>
                <a:r>
                  <a:rPr lang="ko-KR" altLang="en-US" sz="1200" b="1" dirty="0">
                    <a:latin typeface="+mn-ea"/>
                    <a:ea typeface="+mn-ea"/>
                  </a:rPr>
                  <a:t>비</a:t>
                </a:r>
              </a:p>
            </p:txBody>
          </p:sp>
          <p:cxnSp>
            <p:nvCxnSpPr>
              <p:cNvPr id="182" name="꺾인 연결선 181"/>
              <p:cNvCxnSpPr>
                <a:stCxn id="170" idx="0"/>
                <a:endCxn id="217" idx="2"/>
              </p:cNvCxnSpPr>
              <p:nvPr/>
            </p:nvCxnSpPr>
            <p:spPr>
              <a:xfrm rot="5400000" flipH="1" flipV="1">
                <a:off x="6176567" y="2909359"/>
                <a:ext cx="183185" cy="446116"/>
              </a:xfrm>
              <a:prstGeom prst="bentConnector3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꺾인 연결선 186"/>
              <p:cNvCxnSpPr>
                <a:stCxn id="208" idx="0"/>
                <a:endCxn id="217" idx="2"/>
              </p:cNvCxnSpPr>
              <p:nvPr/>
            </p:nvCxnSpPr>
            <p:spPr>
              <a:xfrm rot="16200000" flipV="1">
                <a:off x="6686613" y="2845429"/>
                <a:ext cx="183185" cy="573976"/>
              </a:xfrm>
              <a:prstGeom prst="bentConnector3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직사각형 51"/>
          <p:cNvSpPr/>
          <p:nvPr/>
        </p:nvSpPr>
        <p:spPr>
          <a:xfrm>
            <a:off x="159446" y="112730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산업시스템과 자연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7" name="그룹 102"/>
          <p:cNvGrpSpPr/>
          <p:nvPr/>
        </p:nvGrpSpPr>
        <p:grpSpPr>
          <a:xfrm>
            <a:off x="-324544" y="310048"/>
            <a:ext cx="5031538" cy="4523082"/>
            <a:chOff x="-324544" y="-99392"/>
            <a:chExt cx="5031538" cy="4523082"/>
          </a:xfrm>
        </p:grpSpPr>
        <p:sp>
          <p:nvSpPr>
            <p:cNvPr id="104" name="원호 103"/>
            <p:cNvSpPr/>
            <p:nvPr/>
          </p:nvSpPr>
          <p:spPr>
            <a:xfrm rot="1756791">
              <a:off x="1215561" y="2232353"/>
              <a:ext cx="1510714" cy="2191337"/>
            </a:xfrm>
            <a:prstGeom prst="arc">
              <a:avLst>
                <a:gd name="adj1" fmla="val 16520686"/>
                <a:gd name="adj2" fmla="val 20858241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grpSp>
          <p:nvGrpSpPr>
            <p:cNvPr id="8" name="그룹 12"/>
            <p:cNvGrpSpPr/>
            <p:nvPr/>
          </p:nvGrpSpPr>
          <p:grpSpPr>
            <a:xfrm>
              <a:off x="-324544" y="-99392"/>
              <a:ext cx="2520280" cy="2529901"/>
              <a:chOff x="-540567" y="-27386"/>
              <a:chExt cx="2520280" cy="2529901"/>
            </a:xfrm>
          </p:grpSpPr>
          <p:sp>
            <p:nvSpPr>
              <p:cNvPr id="114" name="원형 113"/>
              <p:cNvSpPr/>
              <p:nvPr/>
            </p:nvSpPr>
            <p:spPr>
              <a:xfrm rot="10800000">
                <a:off x="-540567" y="-27386"/>
                <a:ext cx="2520280" cy="2520281"/>
              </a:xfrm>
              <a:prstGeom prst="pie">
                <a:avLst>
                  <a:gd name="adj1" fmla="val 10751208"/>
                  <a:gd name="adj2" fmla="val 16109685"/>
                </a:avLst>
              </a:prstGeom>
              <a:solidFill>
                <a:srgbClr val="C00000">
                  <a:alpha val="70000"/>
                </a:srgbClr>
              </a:solidFill>
              <a:ln>
                <a:noFill/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 rot="19223773">
                <a:off x="395613" y="1196520"/>
                <a:ext cx="10218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태양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에너지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</p:txBody>
          </p:sp>
          <p:cxnSp>
            <p:nvCxnSpPr>
              <p:cNvPr id="116" name="직선 연결선 115"/>
              <p:cNvCxnSpPr/>
              <p:nvPr/>
            </p:nvCxnSpPr>
            <p:spPr>
              <a:xfrm>
                <a:off x="857388" y="1728941"/>
                <a:ext cx="0" cy="31363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직선 연결선 116"/>
              <p:cNvCxnSpPr/>
              <p:nvPr/>
            </p:nvCxnSpPr>
            <p:spPr>
              <a:xfrm>
                <a:off x="979293" y="1689269"/>
                <a:ext cx="152059" cy="31363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직선 연결선 121"/>
              <p:cNvCxnSpPr/>
              <p:nvPr/>
            </p:nvCxnSpPr>
            <p:spPr>
              <a:xfrm>
                <a:off x="1231496" y="1500115"/>
                <a:ext cx="317637" cy="15681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직선 연결선 122"/>
              <p:cNvCxnSpPr/>
              <p:nvPr/>
            </p:nvCxnSpPr>
            <p:spPr>
              <a:xfrm>
                <a:off x="1259632" y="1340765"/>
                <a:ext cx="360040" cy="5845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직선 연결선 123"/>
              <p:cNvCxnSpPr/>
              <p:nvPr/>
            </p:nvCxnSpPr>
            <p:spPr>
              <a:xfrm>
                <a:off x="1109241" y="1598993"/>
                <a:ext cx="238869" cy="2611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TextBox 124"/>
              <p:cNvSpPr txBox="1"/>
              <p:nvPr/>
            </p:nvSpPr>
            <p:spPr>
              <a:xfrm rot="18828041">
                <a:off x="957266" y="1853102"/>
                <a:ext cx="102182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광합</a:t>
                </a:r>
                <a:r>
                  <a:rPr lang="ko-KR" altLang="en-US" sz="1200" b="1" dirty="0">
                    <a:latin typeface="+mn-ea"/>
                    <a:ea typeface="+mn-ea"/>
                  </a:rPr>
                  <a:t>성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1784311" y="2464760"/>
              <a:ext cx="7995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성장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생태계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재</a:t>
              </a:r>
              <a:r>
                <a:rPr lang="ko-KR" altLang="en-US" sz="1200" b="1" dirty="0">
                  <a:latin typeface="+mn-ea"/>
                  <a:ea typeface="+mn-ea"/>
                </a:rPr>
                <a:t>생</a:t>
              </a:r>
            </a:p>
          </p:txBody>
        </p:sp>
        <p:sp>
          <p:nvSpPr>
            <p:cNvPr id="107" name="원호 106"/>
            <p:cNvSpPr/>
            <p:nvPr/>
          </p:nvSpPr>
          <p:spPr>
            <a:xfrm rot="15350020">
              <a:off x="2260163" y="988136"/>
              <a:ext cx="2049689" cy="2328035"/>
            </a:xfrm>
            <a:prstGeom prst="arc">
              <a:avLst>
                <a:gd name="adj1" fmla="val 16200000"/>
                <a:gd name="adj2" fmla="val 36817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08" name="원호 107"/>
            <p:cNvSpPr/>
            <p:nvPr/>
          </p:nvSpPr>
          <p:spPr>
            <a:xfrm rot="15552877">
              <a:off x="2461236" y="1213626"/>
              <a:ext cx="1872287" cy="2328035"/>
            </a:xfrm>
            <a:prstGeom prst="arc">
              <a:avLst>
                <a:gd name="adj1" fmla="val 16744854"/>
                <a:gd name="adj2" fmla="val 2127333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09" name="원호 108"/>
            <p:cNvSpPr/>
            <p:nvPr/>
          </p:nvSpPr>
          <p:spPr>
            <a:xfrm rot="15552877">
              <a:off x="2649038" y="1265181"/>
              <a:ext cx="1592079" cy="2328035"/>
            </a:xfrm>
            <a:prstGeom prst="arc">
              <a:avLst>
                <a:gd name="adj1" fmla="val 16750637"/>
                <a:gd name="adj2" fmla="val 2109646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10" name="원호 109"/>
            <p:cNvSpPr/>
            <p:nvPr/>
          </p:nvSpPr>
          <p:spPr>
            <a:xfrm rot="15738767">
              <a:off x="2859016" y="1318842"/>
              <a:ext cx="1367922" cy="2328035"/>
            </a:xfrm>
            <a:prstGeom prst="arc">
              <a:avLst>
                <a:gd name="adj1" fmla="val 16750760"/>
                <a:gd name="adj2" fmla="val 2008516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11" name="원호 110"/>
            <p:cNvSpPr/>
            <p:nvPr/>
          </p:nvSpPr>
          <p:spPr>
            <a:xfrm rot="15350020">
              <a:off x="2295300" y="1226956"/>
              <a:ext cx="1877905" cy="2078111"/>
            </a:xfrm>
            <a:prstGeom prst="arc">
              <a:avLst>
                <a:gd name="adj1" fmla="val 16426957"/>
                <a:gd name="adj2" fmla="val 50787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183086" y="963720"/>
              <a:ext cx="14867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맑은 공기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깨끗한 식수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기름진 토양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수분</a:t>
              </a:r>
              <a:r>
                <a:rPr lang="en-US" altLang="ko-KR" sz="1200" b="1" dirty="0" smtClean="0">
                  <a:latin typeface="+mn-ea"/>
                  <a:ea typeface="+mn-ea"/>
                </a:rPr>
                <a:t>(</a:t>
              </a:r>
              <a:r>
                <a:rPr lang="ko-KR" altLang="en-US" sz="1200" b="1" dirty="0" smtClean="0">
                  <a:latin typeface="+mn-ea"/>
                  <a:ea typeface="+mn-ea"/>
                </a:rPr>
                <a:t>受粉</a:t>
              </a:r>
              <a:r>
                <a:rPr lang="en-US" altLang="ko-KR" sz="1200" b="1" dirty="0" smtClean="0">
                  <a:latin typeface="+mn-ea"/>
                  <a:ea typeface="+mn-ea"/>
                </a:rPr>
                <a:t>)</a:t>
              </a: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안정된 기후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  <p:sp>
          <p:nvSpPr>
            <p:cNvPr id="113" name="원호 112"/>
            <p:cNvSpPr/>
            <p:nvPr/>
          </p:nvSpPr>
          <p:spPr>
            <a:xfrm rot="12672957">
              <a:off x="1701948" y="1578539"/>
              <a:ext cx="1553520" cy="2259532"/>
            </a:xfrm>
            <a:prstGeom prst="arc">
              <a:avLst>
                <a:gd name="adj1" fmla="val 16829564"/>
                <a:gd name="adj2" fmla="val 20791395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grpSp>
        <p:nvGrpSpPr>
          <p:cNvPr id="9" name="그룹 127"/>
          <p:cNvGrpSpPr/>
          <p:nvPr/>
        </p:nvGrpSpPr>
        <p:grpSpPr>
          <a:xfrm>
            <a:off x="1584468" y="5068868"/>
            <a:ext cx="1406283" cy="786650"/>
            <a:chOff x="1584468" y="4604836"/>
            <a:chExt cx="1406283" cy="786650"/>
          </a:xfrm>
        </p:grpSpPr>
        <p:sp>
          <p:nvSpPr>
            <p:cNvPr id="129" name="구름 128"/>
            <p:cNvSpPr/>
            <p:nvPr/>
          </p:nvSpPr>
          <p:spPr>
            <a:xfrm>
              <a:off x="1800493" y="4604836"/>
              <a:ext cx="936104" cy="786650"/>
            </a:xfrm>
            <a:prstGeom prst="clou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1584468" y="4811220"/>
              <a:ext cx="14062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err="1" smtClean="0">
                  <a:latin typeface="+mn-ea"/>
                  <a:ea typeface="+mn-ea"/>
                </a:rPr>
                <a:t>비재생자원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</p:grpSp>
      <p:sp>
        <p:nvSpPr>
          <p:cNvPr id="152" name="원호 151"/>
          <p:cNvSpPr/>
          <p:nvPr/>
        </p:nvSpPr>
        <p:spPr>
          <a:xfrm rot="11401964">
            <a:off x="1505894" y="3743254"/>
            <a:ext cx="2289119" cy="2507568"/>
          </a:xfrm>
          <a:prstGeom prst="arc">
            <a:avLst>
              <a:gd name="adj1" fmla="val 16677697"/>
              <a:gd name="adj2" fmla="val 2654584"/>
            </a:avLst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10" name="그룹 142"/>
          <p:cNvGrpSpPr/>
          <p:nvPr/>
        </p:nvGrpSpPr>
        <p:grpSpPr>
          <a:xfrm>
            <a:off x="4716016" y="1588776"/>
            <a:ext cx="3877615" cy="2321168"/>
            <a:chOff x="4716016" y="1124744"/>
            <a:chExt cx="3877615" cy="2321168"/>
          </a:xfrm>
        </p:grpSpPr>
        <p:grpSp>
          <p:nvGrpSpPr>
            <p:cNvPr id="11" name="그룹 9"/>
            <p:cNvGrpSpPr/>
            <p:nvPr/>
          </p:nvGrpSpPr>
          <p:grpSpPr>
            <a:xfrm>
              <a:off x="6616360" y="1916832"/>
              <a:ext cx="1977271" cy="1529080"/>
              <a:chOff x="6679380" y="2097446"/>
              <a:chExt cx="1977271" cy="1529080"/>
            </a:xfrm>
          </p:grpSpPr>
          <p:sp>
            <p:nvSpPr>
              <p:cNvPr id="159" name="TextBox 158"/>
              <p:cNvSpPr txBox="1"/>
              <p:nvPr/>
            </p:nvSpPr>
            <p:spPr>
              <a:xfrm>
                <a:off x="7115553" y="2420888"/>
                <a:ext cx="112885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성장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endParaRPr lang="en-US" altLang="ko-KR" sz="8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사회 시스템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endParaRPr lang="en-US" altLang="ko-KR" sz="8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재</a:t>
                </a:r>
                <a:r>
                  <a:rPr lang="ko-KR" altLang="en-US" sz="1200" b="1" dirty="0">
                    <a:latin typeface="+mn-ea"/>
                    <a:ea typeface="+mn-ea"/>
                  </a:rPr>
                  <a:t>생</a:t>
                </a:r>
              </a:p>
            </p:txBody>
          </p:sp>
          <p:sp>
            <p:nvSpPr>
              <p:cNvPr id="160" name="원호 159"/>
              <p:cNvSpPr/>
              <p:nvPr/>
            </p:nvSpPr>
            <p:spPr>
              <a:xfrm rot="2363212">
                <a:off x="6679380" y="2097446"/>
                <a:ext cx="1516197" cy="1377457"/>
              </a:xfrm>
              <a:prstGeom prst="arc">
                <a:avLst>
                  <a:gd name="adj1" fmla="val 17667560"/>
                  <a:gd name="adj2" fmla="val 21428196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61" name="원호 160"/>
              <p:cNvSpPr/>
              <p:nvPr/>
            </p:nvSpPr>
            <p:spPr>
              <a:xfrm rot="13111297">
                <a:off x="7140454" y="2249069"/>
                <a:ext cx="1516197" cy="1377457"/>
              </a:xfrm>
              <a:prstGeom prst="arc">
                <a:avLst>
                  <a:gd name="adj1" fmla="val 17667560"/>
                  <a:gd name="adj2" fmla="val 21428196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</p:grpSp>
        <p:grpSp>
          <p:nvGrpSpPr>
            <p:cNvPr id="12" name="그룹 64"/>
            <p:cNvGrpSpPr/>
            <p:nvPr/>
          </p:nvGrpSpPr>
          <p:grpSpPr>
            <a:xfrm>
              <a:off x="4716016" y="1124744"/>
              <a:ext cx="3098012" cy="2099265"/>
              <a:chOff x="4716016" y="1124744"/>
              <a:chExt cx="3098012" cy="2099265"/>
            </a:xfrm>
          </p:grpSpPr>
          <p:sp>
            <p:nvSpPr>
              <p:cNvPr id="146" name="원호 3"/>
              <p:cNvSpPr/>
              <p:nvPr/>
            </p:nvSpPr>
            <p:spPr>
              <a:xfrm>
                <a:off x="6728309" y="1829088"/>
                <a:ext cx="652003" cy="771548"/>
              </a:xfrm>
              <a:prstGeom prst="arc">
                <a:avLst>
                  <a:gd name="adj1" fmla="val 15811343"/>
                  <a:gd name="adj2" fmla="val 0"/>
                </a:avLst>
              </a:prstGeom>
              <a:ln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47" name="원호 146"/>
              <p:cNvSpPr/>
              <p:nvPr/>
            </p:nvSpPr>
            <p:spPr>
              <a:xfrm>
                <a:off x="6501177" y="1656935"/>
                <a:ext cx="1025519" cy="901497"/>
              </a:xfrm>
              <a:prstGeom prst="arc">
                <a:avLst>
                  <a:gd name="adj1" fmla="val 16200000"/>
                  <a:gd name="adj2" fmla="val 742753"/>
                </a:avLst>
              </a:prstGeom>
              <a:ln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4716016" y="1124744"/>
                <a:ext cx="23169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1200" b="1" dirty="0" smtClean="0">
                    <a:latin typeface="+mn-ea"/>
                    <a:ea typeface="+mn-ea"/>
                  </a:rPr>
                  <a:t>건강 </a:t>
                </a:r>
                <a:r>
                  <a:rPr lang="en-US" altLang="ko-KR" sz="1200" b="1" dirty="0" smtClean="0">
                    <a:latin typeface="+mn-ea"/>
                    <a:ea typeface="+mn-ea"/>
                  </a:rPr>
                  <a:t>vs.</a:t>
                </a:r>
                <a:r>
                  <a:rPr lang="ko-KR" altLang="en-US" sz="1200" b="1" dirty="0" smtClean="0">
                    <a:latin typeface="+mn-ea"/>
                    <a:ea typeface="+mn-ea"/>
                  </a:rPr>
                  <a:t> 스트레스 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r"/>
                <a:r>
                  <a:rPr lang="ko-KR" altLang="en-US" sz="1200" b="1" dirty="0" smtClean="0">
                    <a:latin typeface="+mn-ea"/>
                    <a:ea typeface="+mn-ea"/>
                  </a:rPr>
                  <a:t>안심 </a:t>
                </a:r>
                <a:r>
                  <a:rPr lang="en-US" altLang="ko-KR" sz="1200" b="1" dirty="0" smtClean="0">
                    <a:latin typeface="+mn-ea"/>
                    <a:ea typeface="+mn-ea"/>
                  </a:rPr>
                  <a:t>vs.</a:t>
                </a:r>
                <a:r>
                  <a:rPr lang="ko-KR" altLang="en-US" sz="1200" b="1" dirty="0" smtClean="0">
                    <a:latin typeface="+mn-ea"/>
                    <a:ea typeface="+mn-ea"/>
                  </a:rPr>
                  <a:t> 불안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r"/>
                <a:r>
                  <a:rPr lang="ko-KR" altLang="en-US" sz="1200" b="1" dirty="0" smtClean="0">
                    <a:latin typeface="+mn-ea"/>
                    <a:ea typeface="+mn-ea"/>
                  </a:rPr>
                  <a:t>사회적 조화 </a:t>
                </a:r>
                <a:r>
                  <a:rPr lang="en-US" altLang="ko-KR" sz="1200" b="1" dirty="0" smtClean="0">
                    <a:latin typeface="+mn-ea"/>
                    <a:ea typeface="+mn-ea"/>
                  </a:rPr>
                  <a:t>vs.</a:t>
                </a:r>
                <a:r>
                  <a:rPr lang="ko-KR" altLang="en-US" sz="1200" b="1" dirty="0" smtClean="0">
                    <a:latin typeface="+mn-ea"/>
                    <a:ea typeface="+mn-ea"/>
                  </a:rPr>
                  <a:t> 불신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r"/>
                <a:r>
                  <a:rPr lang="ko-KR" altLang="en-US" sz="1200" b="1" dirty="0" smtClean="0">
                    <a:latin typeface="+mn-ea"/>
                    <a:ea typeface="+mn-ea"/>
                  </a:rPr>
                  <a:t>평화 </a:t>
                </a:r>
                <a:r>
                  <a:rPr lang="en-US" altLang="ko-KR" sz="1200" b="1" dirty="0" smtClean="0">
                    <a:latin typeface="+mn-ea"/>
                    <a:ea typeface="+mn-ea"/>
                  </a:rPr>
                  <a:t>vs.</a:t>
                </a:r>
                <a:r>
                  <a:rPr lang="ko-KR" altLang="en-US" sz="1200" b="1" dirty="0" smtClean="0">
                    <a:latin typeface="+mn-ea"/>
                    <a:ea typeface="+mn-ea"/>
                  </a:rPr>
                  <a:t> 풀리지 않는 갈등</a:t>
                </a:r>
                <a:endParaRPr lang="ko-KR" altLang="en-US" sz="1200" b="1" dirty="0">
                  <a:latin typeface="+mn-ea"/>
                  <a:ea typeface="+mn-ea"/>
                </a:endParaRPr>
              </a:p>
            </p:txBody>
          </p:sp>
          <p:sp>
            <p:nvSpPr>
              <p:cNvPr id="149" name="원호 148"/>
              <p:cNvSpPr/>
              <p:nvPr/>
            </p:nvSpPr>
            <p:spPr>
              <a:xfrm>
                <a:off x="6353234" y="1467798"/>
                <a:ext cx="1315110" cy="1543222"/>
              </a:xfrm>
              <a:prstGeom prst="arc">
                <a:avLst/>
              </a:prstGeom>
              <a:ln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50" name="원호 149"/>
              <p:cNvSpPr/>
              <p:nvPr/>
            </p:nvSpPr>
            <p:spPr>
              <a:xfrm>
                <a:off x="6056346" y="1282827"/>
                <a:ext cx="1757682" cy="1911419"/>
              </a:xfrm>
              <a:prstGeom prst="arc">
                <a:avLst>
                  <a:gd name="adj1" fmla="val 16568982"/>
                  <a:gd name="adj2" fmla="val 0"/>
                </a:avLst>
              </a:prstGeom>
              <a:ln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6101163" y="2763825"/>
                <a:ext cx="7801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소</a:t>
                </a:r>
                <a:r>
                  <a:rPr lang="ko-KR" altLang="en-US" sz="1200" b="1" dirty="0">
                    <a:latin typeface="+mn-ea"/>
                    <a:ea typeface="+mn-ea"/>
                  </a:rPr>
                  <a:t>비</a:t>
                </a:r>
              </a:p>
            </p:txBody>
          </p:sp>
          <p:cxnSp>
            <p:nvCxnSpPr>
              <p:cNvPr id="155" name="꺾인 연결선 154"/>
              <p:cNvCxnSpPr>
                <a:endCxn id="153" idx="2"/>
              </p:cNvCxnSpPr>
              <p:nvPr/>
            </p:nvCxnSpPr>
            <p:spPr>
              <a:xfrm rot="5400000" flipH="1" flipV="1">
                <a:off x="6176567" y="2909359"/>
                <a:ext cx="183185" cy="446116"/>
              </a:xfrm>
              <a:prstGeom prst="bentConnector3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꺾인 연결선 155"/>
              <p:cNvCxnSpPr>
                <a:endCxn id="153" idx="2"/>
              </p:cNvCxnSpPr>
              <p:nvPr/>
            </p:nvCxnSpPr>
            <p:spPr>
              <a:xfrm rot="16200000" flipV="1">
                <a:off x="6686613" y="2845429"/>
                <a:ext cx="183185" cy="573976"/>
              </a:xfrm>
              <a:prstGeom prst="bentConnector3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3" name="직사각형 162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n-ea"/>
                <a:ea typeface="+mn-ea"/>
              </a:rPr>
              <a:t>오늘날 우리가 이런 곤란한 지경에 이르게 된 것은 전체를 무시하고 부분에만 매달리는 사고방식 때문임</a:t>
            </a:r>
            <a:endParaRPr lang="ko-KR" altLang="en-US" sz="1600" dirty="0">
              <a:latin typeface="+mn-ea"/>
              <a:ea typeface="+mn-ea"/>
            </a:endParaRPr>
          </a:p>
        </p:txBody>
      </p:sp>
      <p:grpSp>
        <p:nvGrpSpPr>
          <p:cNvPr id="13" name="그룹 132"/>
          <p:cNvGrpSpPr/>
          <p:nvPr/>
        </p:nvGrpSpPr>
        <p:grpSpPr>
          <a:xfrm>
            <a:off x="2154586" y="4858617"/>
            <a:ext cx="5704259" cy="1698711"/>
            <a:chOff x="2154586" y="4394585"/>
            <a:chExt cx="5704259" cy="1698711"/>
          </a:xfrm>
        </p:grpSpPr>
        <p:grpSp>
          <p:nvGrpSpPr>
            <p:cNvPr id="14" name="그룹 130"/>
            <p:cNvGrpSpPr/>
            <p:nvPr/>
          </p:nvGrpSpPr>
          <p:grpSpPr>
            <a:xfrm>
              <a:off x="2154586" y="4394585"/>
              <a:ext cx="5704259" cy="1698711"/>
              <a:chOff x="2154586" y="4394585"/>
              <a:chExt cx="5704259" cy="1698711"/>
            </a:xfrm>
          </p:grpSpPr>
          <p:sp>
            <p:nvSpPr>
              <p:cNvPr id="79" name="구름 78"/>
              <p:cNvSpPr/>
              <p:nvPr/>
            </p:nvSpPr>
            <p:spPr>
              <a:xfrm>
                <a:off x="2154586" y="5458456"/>
                <a:ext cx="5704259" cy="634840"/>
              </a:xfrm>
              <a:prstGeom prst="cloud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80" name="아래쪽 화살표 79"/>
              <p:cNvSpPr/>
              <p:nvPr/>
            </p:nvSpPr>
            <p:spPr>
              <a:xfrm rot="20641659">
                <a:off x="4214193" y="4432610"/>
                <a:ext cx="196190" cy="1073561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81" name="아래쪽 화살표 80"/>
              <p:cNvSpPr/>
              <p:nvPr/>
            </p:nvSpPr>
            <p:spPr>
              <a:xfrm rot="529239">
                <a:off x="5999779" y="4394585"/>
                <a:ext cx="209107" cy="1054072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82" name="굽은 화살표 81"/>
              <p:cNvSpPr/>
              <p:nvPr/>
            </p:nvSpPr>
            <p:spPr>
              <a:xfrm rot="9304650">
                <a:off x="6546016" y="4533773"/>
                <a:ext cx="725626" cy="976165"/>
              </a:xfrm>
              <a:prstGeom prst="bentArrow">
                <a:avLst>
                  <a:gd name="adj1" fmla="val 12698"/>
                  <a:gd name="adj2" fmla="val 24625"/>
                  <a:gd name="adj3" fmla="val 25000"/>
                  <a:gd name="adj4" fmla="val 7500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463739" y="4582869"/>
                <a:ext cx="15432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자원 채취와 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제조과정의 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폐기물</a:t>
                </a:r>
                <a:endParaRPr lang="ko-KR" altLang="en-US" sz="1200" b="1" dirty="0">
                  <a:latin typeface="+mn-ea"/>
                  <a:ea typeface="+mn-ea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5511031" y="4767535"/>
                <a:ext cx="11892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사용과정의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폐기물</a:t>
                </a:r>
                <a:endParaRPr lang="ko-KR" altLang="en-US" sz="1200" b="1" dirty="0">
                  <a:latin typeface="+mn-ea"/>
                  <a:ea typeface="+mn-ea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6375127" y="4407495"/>
                <a:ext cx="13141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다 쓰고 버리는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폐기</a:t>
                </a:r>
                <a:r>
                  <a:rPr lang="ko-KR" altLang="en-US" sz="1200" b="1" dirty="0">
                    <a:latin typeface="+mn-ea"/>
                    <a:ea typeface="+mn-ea"/>
                  </a:rPr>
                  <a:t>물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3607755" y="5617376"/>
              <a:ext cx="25489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+mn-ea"/>
                  <a:ea typeface="+mn-ea"/>
                </a:rPr>
                <a:t>쌓여가는 폐기물</a:t>
              </a:r>
              <a:endParaRPr lang="ko-KR" altLang="en-US" sz="1400" b="1" dirty="0"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8928388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tx1"/>
                </a:solidFill>
              </a:rPr>
              <a:t>산업화시대와</a:t>
            </a:r>
            <a:r>
              <a:rPr lang="ko-KR" altLang="en-US" dirty="0" smtClean="0">
                <a:solidFill>
                  <a:schemeClr val="tx1"/>
                </a:solidFill>
              </a:rPr>
              <a:t> 자연의 원리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057648" y="875280"/>
            <a:ext cx="7186760" cy="6398502"/>
            <a:chOff x="985640" y="479488"/>
            <a:chExt cx="7186760" cy="6398502"/>
          </a:xfrm>
        </p:grpSpPr>
        <p:pic>
          <p:nvPicPr>
            <p:cNvPr id="3075" name="Picture 3" descr="C:\Users\신동희\AppData\Local\Microsoft\Windows\Temporary Internet Files\Content.IE5\I5VHQYRH\MC900331330[1].wmf"/>
            <p:cNvPicPr>
              <a:picLocks noChangeAspect="1" noChangeArrowheads="1"/>
            </p:cNvPicPr>
            <p:nvPr/>
          </p:nvPicPr>
          <p:blipFill>
            <a:blip r:embed="rId3" cstate="email">
              <a:lum bright="50000" contrast="-4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681637">
              <a:off x="2311451" y="479488"/>
              <a:ext cx="5300311" cy="6398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타원 2"/>
            <p:cNvSpPr/>
            <p:nvPr/>
          </p:nvSpPr>
          <p:spPr>
            <a:xfrm>
              <a:off x="1433871" y="2276872"/>
              <a:ext cx="3710143" cy="3096344"/>
            </a:xfrm>
            <a:prstGeom prst="ellipse">
              <a:avLst/>
            </a:prstGeom>
            <a:solidFill>
              <a:schemeClr val="accent3">
                <a:lumMod val="7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" name="오른쪽 화살표 3"/>
            <p:cNvSpPr/>
            <p:nvPr/>
          </p:nvSpPr>
          <p:spPr>
            <a:xfrm rot="1698816">
              <a:off x="1361863" y="2724208"/>
              <a:ext cx="432048" cy="253499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" name="오른쪽 화살표 6"/>
            <p:cNvSpPr/>
            <p:nvPr/>
          </p:nvSpPr>
          <p:spPr>
            <a:xfrm rot="21024885">
              <a:off x="985640" y="3751234"/>
              <a:ext cx="432048" cy="253499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8" name="오른쪽 화살표 7"/>
            <p:cNvSpPr/>
            <p:nvPr/>
          </p:nvSpPr>
          <p:spPr>
            <a:xfrm rot="3865769">
              <a:off x="2183238" y="2039656"/>
              <a:ext cx="432048" cy="253499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9" name="오른쪽 화살표 8"/>
            <p:cNvSpPr/>
            <p:nvPr/>
          </p:nvSpPr>
          <p:spPr>
            <a:xfrm rot="6695275">
              <a:off x="3757178" y="2037589"/>
              <a:ext cx="432048" cy="253499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5" name="오른쪽 화살표 4"/>
            <p:cNvSpPr/>
            <p:nvPr/>
          </p:nvSpPr>
          <p:spPr>
            <a:xfrm>
              <a:off x="4063894" y="2320745"/>
              <a:ext cx="2376264" cy="576064"/>
            </a:xfrm>
            <a:prstGeom prst="rightArrow">
              <a:avLst>
                <a:gd name="adj1" fmla="val 50000"/>
                <a:gd name="adj2" fmla="val 7429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4" name="오른쪽 화살표 13"/>
            <p:cNvSpPr/>
            <p:nvPr/>
          </p:nvSpPr>
          <p:spPr>
            <a:xfrm>
              <a:off x="4063894" y="2852936"/>
              <a:ext cx="2376264" cy="576064"/>
            </a:xfrm>
            <a:prstGeom prst="rightArrow">
              <a:avLst>
                <a:gd name="adj1" fmla="val 50000"/>
                <a:gd name="adj2" fmla="val 7429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7" name="오른쪽 화살표 16"/>
            <p:cNvSpPr/>
            <p:nvPr/>
          </p:nvSpPr>
          <p:spPr>
            <a:xfrm>
              <a:off x="4063894" y="3422144"/>
              <a:ext cx="2376264" cy="576064"/>
            </a:xfrm>
            <a:prstGeom prst="rightArrow">
              <a:avLst>
                <a:gd name="adj1" fmla="val 50000"/>
                <a:gd name="adj2" fmla="val 7429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2" name="오른쪽 화살표 21"/>
            <p:cNvSpPr/>
            <p:nvPr/>
          </p:nvSpPr>
          <p:spPr>
            <a:xfrm>
              <a:off x="4063894" y="3987124"/>
              <a:ext cx="2376264" cy="576064"/>
            </a:xfrm>
            <a:prstGeom prst="rightArrow">
              <a:avLst>
                <a:gd name="adj1" fmla="val 50000"/>
                <a:gd name="adj2" fmla="val 7429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3" name="오른쪽 화살표 22"/>
            <p:cNvSpPr/>
            <p:nvPr/>
          </p:nvSpPr>
          <p:spPr>
            <a:xfrm>
              <a:off x="4063894" y="4549120"/>
              <a:ext cx="2376264" cy="576064"/>
            </a:xfrm>
            <a:prstGeom prst="rightArrow">
              <a:avLst>
                <a:gd name="adj1" fmla="val 50000"/>
                <a:gd name="adj2" fmla="val 7429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43663" y="2430047"/>
              <a:ext cx="1728737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+mn-ea"/>
                  <a:ea typeface="+mn-ea"/>
                </a:rPr>
                <a:t>태양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endParaRPr lang="en-US" altLang="ko-KR" sz="2000" b="1" dirty="0" smtClean="0">
                <a:latin typeface="+mn-ea"/>
                <a:ea typeface="+mn-ea"/>
              </a:endParaRPr>
            </a:p>
            <a:p>
              <a:r>
                <a:rPr lang="ko-KR" altLang="en-US" sz="1600" b="1" dirty="0" smtClean="0">
                  <a:latin typeface="+mn-ea"/>
                  <a:ea typeface="+mn-ea"/>
                </a:rPr>
                <a:t>지역적인 생산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endParaRPr lang="en-US" altLang="ko-KR" sz="2000" b="1" dirty="0" smtClean="0">
                <a:latin typeface="+mn-ea"/>
                <a:ea typeface="+mn-ea"/>
              </a:endParaRPr>
            </a:p>
            <a:p>
              <a:r>
                <a:rPr lang="ko-KR" altLang="en-US" sz="1600" b="1" dirty="0" smtClean="0">
                  <a:latin typeface="+mn-ea"/>
                  <a:ea typeface="+mn-ea"/>
                </a:rPr>
                <a:t>폐기물 없음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endParaRPr lang="en-US" altLang="ko-KR" sz="2000" b="1" dirty="0" smtClean="0">
                <a:latin typeface="+mn-ea"/>
                <a:ea typeface="+mn-ea"/>
              </a:endParaRPr>
            </a:p>
            <a:p>
              <a:r>
                <a:rPr lang="ko-KR" altLang="en-US" sz="1600" b="1" dirty="0" smtClean="0">
                  <a:latin typeface="+mn-ea"/>
                  <a:ea typeface="+mn-ea"/>
                </a:rPr>
                <a:t>풍부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endParaRPr lang="en-US" altLang="ko-KR" sz="2000" b="1" dirty="0" smtClean="0">
                <a:latin typeface="+mn-ea"/>
                <a:ea typeface="+mn-ea"/>
              </a:endParaRPr>
            </a:p>
            <a:p>
              <a:r>
                <a:rPr lang="ko-KR" altLang="en-US" sz="1600" b="1" dirty="0" smtClean="0">
                  <a:latin typeface="+mn-ea"/>
                  <a:ea typeface="+mn-ea"/>
                </a:rPr>
                <a:t>관계 쌓기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979712" y="2430047"/>
              <a:ext cx="194071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600" b="1" dirty="0" smtClean="0">
                  <a:latin typeface="+mn-ea"/>
                  <a:ea typeface="+mn-ea"/>
                </a:rPr>
                <a:t>화석연</a:t>
              </a:r>
              <a:r>
                <a:rPr lang="ko-KR" altLang="en-US" sz="1600" b="1" dirty="0">
                  <a:latin typeface="+mn-ea"/>
                  <a:ea typeface="+mn-ea"/>
                </a:rPr>
                <a:t>료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pPr algn="r"/>
              <a:endParaRPr lang="en-US" altLang="ko-KR" sz="2000" b="1" dirty="0" smtClean="0">
                <a:latin typeface="+mn-ea"/>
                <a:ea typeface="+mn-ea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ea typeface="+mn-ea"/>
                </a:rPr>
                <a:t>전 세계적인 생산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pPr algn="r"/>
              <a:endParaRPr lang="en-US" altLang="ko-KR" sz="2000" b="1" dirty="0" smtClean="0">
                <a:latin typeface="+mn-ea"/>
                <a:ea typeface="+mn-ea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ea typeface="+mn-ea"/>
                </a:rPr>
                <a:t>막대한 폐기물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pPr algn="r"/>
              <a:endParaRPr lang="en-US" altLang="ko-KR" sz="2000" b="1" dirty="0" smtClean="0">
                <a:latin typeface="+mn-ea"/>
                <a:ea typeface="+mn-ea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ea typeface="+mn-ea"/>
                </a:rPr>
                <a:t>획일화</a:t>
              </a:r>
              <a:endParaRPr lang="en-US" altLang="ko-KR" sz="1600" b="1" dirty="0" smtClean="0">
                <a:latin typeface="+mn-ea"/>
                <a:ea typeface="+mn-ea"/>
              </a:endParaRPr>
            </a:p>
            <a:p>
              <a:pPr algn="r"/>
              <a:endParaRPr lang="en-US" altLang="ko-KR" sz="2000" b="1" dirty="0" smtClean="0">
                <a:latin typeface="+mn-ea"/>
                <a:ea typeface="+mn-ea"/>
              </a:endParaRPr>
            </a:p>
            <a:p>
              <a:pPr algn="r"/>
              <a:r>
                <a:rPr lang="ko-KR" altLang="en-US" sz="1600" b="1" dirty="0" smtClean="0">
                  <a:latin typeface="+mn-ea"/>
                  <a:ea typeface="+mn-ea"/>
                </a:rPr>
                <a:t>수입 극대화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13910" y="1533010"/>
              <a:ext cx="1725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latin typeface="+mn-ea"/>
                  <a:ea typeface="+mn-ea"/>
                </a:rPr>
                <a:t>산업화 시대</a:t>
              </a:r>
              <a:endParaRPr lang="ko-KR" altLang="en-US" b="1" dirty="0">
                <a:latin typeface="+mn-ea"/>
                <a:ea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40158" y="1619508"/>
              <a:ext cx="13722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latin typeface="+mn-ea"/>
                  <a:ea typeface="+mn-ea"/>
                </a:rPr>
                <a:t>자연</a:t>
              </a:r>
              <a:endParaRPr lang="ko-KR" altLang="en-US" b="1" dirty="0">
                <a:latin typeface="+mn-ea"/>
                <a:ea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572000" y="2436624"/>
              <a:ext cx="108012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에너지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72000" y="2971691"/>
              <a:ext cx="108012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먹을거</a:t>
              </a:r>
              <a:r>
                <a:rPr lang="ko-KR" altLang="en-US" sz="1600" b="1" dirty="0">
                  <a:latin typeface="+mn-ea"/>
                  <a:ea typeface="+mn-ea"/>
                </a:rPr>
                <a:t>리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72000" y="3509462"/>
              <a:ext cx="108012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물질 사용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72000" y="4105879"/>
              <a:ext cx="108012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다양</a:t>
              </a:r>
              <a:r>
                <a:rPr lang="ko-KR" altLang="en-US" sz="1600" b="1" dirty="0">
                  <a:latin typeface="+mn-ea"/>
                  <a:ea typeface="+mn-ea"/>
                </a:rPr>
                <a:t>성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55976" y="4659149"/>
              <a:ext cx="151216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n-ea"/>
                  <a:ea typeface="+mn-ea"/>
                </a:rPr>
                <a:t>사회적 복지</a:t>
              </a:r>
              <a:endParaRPr lang="ko-KR" altLang="en-US" sz="1600" b="1" dirty="0">
                <a:latin typeface="+mn-ea"/>
                <a:ea typeface="+mn-ea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err="1" smtClean="0">
                <a:latin typeface="+mn-ea"/>
                <a:ea typeface="+mn-ea"/>
              </a:rPr>
              <a:t>산업화시대</a:t>
            </a:r>
            <a:r>
              <a:rPr lang="ko-KR" altLang="en-US" sz="1600" dirty="0" smtClean="0">
                <a:latin typeface="+mn-ea"/>
                <a:ea typeface="+mn-ea"/>
              </a:rPr>
              <a:t> 거품은 자연계의 법칙을 어겼고 이 거품 안에서 살아온 우리들은 이제 이것을 깨달아야 앞으로 나아갈 길을 볼 수 있음</a:t>
            </a:r>
            <a:endParaRPr lang="ko-KR" altLang="en-US" sz="1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36641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71472" y="1608502"/>
            <a:ext cx="8143932" cy="4572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우리의 가정과 믿음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세계관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588458"/>
            <a:ext cx="80010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에너지는 무한하며 싸다</a:t>
            </a:r>
            <a:r>
              <a:rPr lang="en-US" altLang="ko-KR" sz="1600" b="1" dirty="0" smtClean="0">
                <a:latin typeface="+mn-ea"/>
                <a:ea typeface="+mn-ea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altLang="ko-KR" sz="1600" b="1" dirty="0" smtClean="0">
              <a:latin typeface="+mn-ea"/>
              <a:ea typeface="+mn-ea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폐기물을 버릴 곳은 언제든 충분하다</a:t>
            </a:r>
            <a:r>
              <a:rPr lang="en-US" altLang="ko-KR" sz="1600" b="1" dirty="0" smtClean="0">
                <a:latin typeface="+mn-ea"/>
                <a:ea typeface="+mn-ea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altLang="ko-KR" sz="1600" b="1" dirty="0" smtClean="0">
              <a:latin typeface="+mn-ea"/>
              <a:ea typeface="+mn-ea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인간이 범 지구적인 환경을 바꿀 수는 없다</a:t>
            </a:r>
            <a:r>
              <a:rPr lang="en-US" altLang="ko-KR" sz="1600" b="1" dirty="0" smtClean="0">
                <a:latin typeface="+mn-ea"/>
                <a:ea typeface="+mn-ea"/>
              </a:rPr>
              <a:t>. </a:t>
            </a:r>
            <a:r>
              <a:rPr lang="ko-KR" altLang="en-US" sz="1600" b="1" dirty="0" smtClean="0">
                <a:latin typeface="+mn-ea"/>
                <a:ea typeface="+mn-ea"/>
              </a:rPr>
              <a:t>예를 들어 우리의 행동과는 상관 없이 날씨 패턴은 비교적 안정적으로 유지될 것이다</a:t>
            </a:r>
            <a:r>
              <a:rPr lang="en-US" altLang="ko-KR" sz="1600" b="1" dirty="0" smtClean="0">
                <a:latin typeface="+mn-ea"/>
                <a:ea typeface="+mn-ea"/>
              </a:rPr>
              <a:t>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altLang="ko-KR" sz="1600" b="1" dirty="0">
              <a:latin typeface="+mn-ea"/>
              <a:ea typeface="+mn-ea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인류는 지구에서 가장 중요한 종이며</a:t>
            </a:r>
            <a:r>
              <a:rPr lang="en-US" altLang="ko-KR" sz="1600" b="1" dirty="0" smtClean="0"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latin typeface="+mn-ea"/>
                <a:ea typeface="+mn-ea"/>
              </a:rPr>
              <a:t>다른 종들은 그보다 덜 중요하고</a:t>
            </a:r>
            <a:r>
              <a:rPr lang="en-US" altLang="ko-KR" sz="1600" b="1" dirty="0" smtClean="0"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latin typeface="+mn-ea"/>
                <a:ea typeface="+mn-ea"/>
              </a:rPr>
              <a:t>우리와는 상관없는 종도 많다</a:t>
            </a:r>
            <a:r>
              <a:rPr lang="en-US" altLang="ko-KR" sz="1600" b="1" dirty="0" smtClean="0">
                <a:latin typeface="+mn-ea"/>
                <a:ea typeface="+mn-ea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altLang="ko-KR" sz="1600" b="1" dirty="0" smtClean="0">
              <a:latin typeface="+mn-ea"/>
              <a:ea typeface="+mn-ea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물이나 표토 같은 기본적인 자원들은 무제한이다</a:t>
            </a:r>
            <a:r>
              <a:rPr lang="en-US" altLang="ko-KR" sz="1600" b="1" dirty="0" smtClean="0">
                <a:latin typeface="+mn-ea"/>
                <a:ea typeface="+mn-ea"/>
              </a:rPr>
              <a:t>. </a:t>
            </a:r>
            <a:r>
              <a:rPr lang="ko-KR" altLang="en-US" sz="1600" b="1" dirty="0" smtClean="0">
                <a:latin typeface="+mn-ea"/>
                <a:ea typeface="+mn-ea"/>
              </a:rPr>
              <a:t>만약 한계에 부딪히거나 문제가 생기면 시장과 신기술이 금융자원을 재분배해서 지금의 생활방식과 작업방식을  계속 이어갈 수 있게 해줄 것이다</a:t>
            </a:r>
            <a:r>
              <a:rPr lang="en-US" altLang="ko-KR" sz="1600" b="1" dirty="0" smtClean="0">
                <a:latin typeface="+mn-ea"/>
                <a:ea typeface="+mn-ea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altLang="ko-KR" sz="1600" b="1" dirty="0" smtClean="0">
              <a:latin typeface="+mn-ea"/>
              <a:ea typeface="+mn-ea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생산성과 표준화야말로 경제적 진보의 핵심이다</a:t>
            </a:r>
            <a:r>
              <a:rPr lang="en-US" altLang="ko-KR" sz="1600" b="1" dirty="0" smtClean="0">
                <a:latin typeface="+mn-ea"/>
                <a:ea typeface="+mn-ea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altLang="ko-KR" sz="1600" b="1" dirty="0" smtClean="0">
              <a:latin typeface="+mn-ea"/>
              <a:ea typeface="+mn-ea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ko-KR" altLang="en-US" sz="1600" b="1" dirty="0" smtClean="0">
                <a:latin typeface="+mn-ea"/>
                <a:ea typeface="+mn-ea"/>
              </a:rPr>
              <a:t>경제성장과 국내총생산 증가가 </a:t>
            </a:r>
            <a:r>
              <a:rPr lang="en-US" altLang="ko-KR" sz="1600" b="1" dirty="0" smtClean="0">
                <a:latin typeface="+mn-ea"/>
                <a:ea typeface="+mn-ea"/>
              </a:rPr>
              <a:t>‘</a:t>
            </a:r>
            <a:r>
              <a:rPr lang="ko-KR" altLang="en-US" sz="1600" b="1" dirty="0" smtClean="0">
                <a:latin typeface="+mn-ea"/>
                <a:ea typeface="+mn-ea"/>
              </a:rPr>
              <a:t>모두를 잘살게 하고</a:t>
            </a:r>
            <a:r>
              <a:rPr lang="en-US" altLang="ko-KR" sz="1600" b="1" dirty="0" smtClean="0">
                <a:latin typeface="+mn-ea"/>
                <a:ea typeface="+mn-ea"/>
              </a:rPr>
              <a:t>’ </a:t>
            </a:r>
            <a:r>
              <a:rPr lang="ko-KR" altLang="en-US" sz="1600" b="1" dirty="0" smtClean="0">
                <a:latin typeface="+mn-ea"/>
                <a:ea typeface="+mn-ea"/>
              </a:rPr>
              <a:t>사회적 불평등을 줄이는 가장 좋은 방법이다</a:t>
            </a:r>
            <a:r>
              <a:rPr lang="en-US" altLang="ko-KR" sz="1600" b="1" dirty="0" smtClean="0">
                <a:latin typeface="+mn-ea"/>
                <a:ea typeface="+mn-ea"/>
              </a:rPr>
              <a:t>.</a:t>
            </a:r>
            <a:endParaRPr lang="ko-KR" altLang="en-US" sz="16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n-ea"/>
                <a:ea typeface="+mn-ea"/>
              </a:rPr>
              <a:t>소모적인 </a:t>
            </a:r>
            <a:r>
              <a:rPr lang="en-US" altLang="ko-KR" sz="1600" dirty="0" smtClean="0">
                <a:latin typeface="+mn-ea"/>
                <a:ea typeface="+mn-ea"/>
              </a:rPr>
              <a:t>‘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채굴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제조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ea typeface="+mn-ea"/>
              </a:rPr>
              <a:t>폐기</a:t>
            </a:r>
            <a:r>
              <a:rPr lang="en-US" altLang="ko-KR" sz="1600" dirty="0" smtClean="0">
                <a:latin typeface="+mn-ea"/>
                <a:ea typeface="+mn-ea"/>
              </a:rPr>
              <a:t>’ </a:t>
            </a:r>
            <a:r>
              <a:rPr lang="ko-KR" altLang="en-US" sz="1600" dirty="0" smtClean="0">
                <a:latin typeface="+mn-ea"/>
                <a:ea typeface="+mn-ea"/>
              </a:rPr>
              <a:t>경제를 강화하는 선택은 우리가 오랫동안 발전시켜 와 이제는 현대사회 깊숙이 뿌리내린 가정과 믿음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그리고 세계관에 근거함</a:t>
            </a:r>
            <a:endParaRPr lang="ko-KR" altLang="en-US" sz="1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06288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기업의 지속가능성 발전 단계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216344" y="1829606"/>
            <a:ext cx="6912768" cy="4056122"/>
            <a:chOff x="1475656" y="1461110"/>
            <a:chExt cx="6912768" cy="4056122"/>
          </a:xfrm>
        </p:grpSpPr>
        <p:sp>
          <p:nvSpPr>
            <p:cNvPr id="15" name="TextBox 14"/>
            <p:cNvSpPr txBox="1"/>
            <p:nvPr/>
          </p:nvSpPr>
          <p:spPr>
            <a:xfrm>
              <a:off x="6300192" y="1849286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1400" b="1" dirty="0" smtClean="0">
                  <a:latin typeface="+mj-ea"/>
                  <a:ea typeface="+mj-ea"/>
                </a:rPr>
                <a:t> 핵심가치와 일치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grpSp>
          <p:nvGrpSpPr>
            <p:cNvPr id="4" name="그룹 16"/>
            <p:cNvGrpSpPr/>
            <p:nvPr/>
          </p:nvGrpSpPr>
          <p:grpSpPr>
            <a:xfrm>
              <a:off x="6084168" y="1461110"/>
              <a:ext cx="2304256" cy="360040"/>
              <a:chOff x="6084168" y="1484784"/>
              <a:chExt cx="2304256" cy="360040"/>
            </a:xfrm>
          </p:grpSpPr>
          <p:sp>
            <p:nvSpPr>
              <p:cNvPr id="10" name="모서리가 둥근 직사각형 9"/>
              <p:cNvSpPr/>
              <p:nvPr/>
            </p:nvSpPr>
            <p:spPr>
              <a:xfrm>
                <a:off x="6084168" y="1484784"/>
                <a:ext cx="2304256" cy="36004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514003" y="1484784"/>
                <a:ext cx="144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 smtClean="0">
                    <a:latin typeface="+mj-ea"/>
                    <a:ea typeface="+mj-ea"/>
                  </a:rPr>
                  <a:t>5. </a:t>
                </a:r>
                <a:r>
                  <a:rPr lang="ko-KR" altLang="en-US" sz="1600" b="1" dirty="0" smtClean="0">
                    <a:latin typeface="+mj-ea"/>
                    <a:ea typeface="+mj-ea"/>
                  </a:rPr>
                  <a:t>목적</a:t>
                </a:r>
                <a:r>
                  <a:rPr lang="en-US" altLang="ko-KR" sz="1600" b="1" dirty="0" smtClean="0">
                    <a:latin typeface="+mj-ea"/>
                    <a:ea typeface="+mj-ea"/>
                  </a:rPr>
                  <a:t>/</a:t>
                </a:r>
                <a:r>
                  <a:rPr lang="ko-KR" altLang="en-US" sz="1600" b="1" dirty="0" smtClean="0">
                    <a:latin typeface="+mj-ea"/>
                    <a:ea typeface="+mj-ea"/>
                  </a:rPr>
                  <a:t>임무</a:t>
                </a:r>
                <a:endParaRPr lang="ko-KR" altLang="en-US" sz="1600" b="1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그룹 17"/>
            <p:cNvGrpSpPr/>
            <p:nvPr/>
          </p:nvGrpSpPr>
          <p:grpSpPr>
            <a:xfrm>
              <a:off x="4932040" y="2181190"/>
              <a:ext cx="2304256" cy="360040"/>
              <a:chOff x="6084168" y="1484784"/>
              <a:chExt cx="2304256" cy="360040"/>
            </a:xfrm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6084168" y="1484784"/>
                <a:ext cx="2304256" cy="36004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514003" y="1484784"/>
                <a:ext cx="144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latin typeface="+mj-ea"/>
                    <a:ea typeface="+mj-ea"/>
                  </a:rPr>
                  <a:t>4</a:t>
                </a:r>
                <a:r>
                  <a:rPr lang="en-US" altLang="ko-KR" sz="1600" b="1" dirty="0" smtClean="0">
                    <a:latin typeface="+mj-ea"/>
                    <a:ea typeface="+mj-ea"/>
                  </a:rPr>
                  <a:t>. </a:t>
                </a:r>
                <a:r>
                  <a:rPr lang="ko-KR" altLang="en-US" sz="1600" b="1" dirty="0" smtClean="0">
                    <a:latin typeface="+mj-ea"/>
                    <a:ea typeface="+mj-ea"/>
                  </a:rPr>
                  <a:t>통합 전략</a:t>
                </a:r>
                <a:endParaRPr lang="ko-KR" altLang="en-US" sz="1600" b="1" dirty="0"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076056" y="2569610"/>
              <a:ext cx="2088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1400" b="1" dirty="0" smtClean="0">
                  <a:latin typeface="+mj-ea"/>
                  <a:ea typeface="+mj-ea"/>
                </a:rPr>
                <a:t> 비즈니스 기회</a:t>
              </a:r>
              <a:endParaRPr lang="en-US" altLang="ko-KR" sz="1400" b="1" dirty="0" smtClean="0">
                <a:latin typeface="+mj-ea"/>
                <a:ea typeface="+mj-ea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1400" b="1" dirty="0" smtClean="0">
                  <a:latin typeface="+mj-ea"/>
                  <a:ea typeface="+mj-ea"/>
                </a:rPr>
                <a:t> </a:t>
              </a:r>
              <a:r>
                <a:rPr lang="ko-KR" altLang="en-US" sz="1400" b="1" dirty="0" smtClean="0">
                  <a:latin typeface="+mj-ea"/>
                  <a:ea typeface="+mj-ea"/>
                </a:rPr>
                <a:t>위기 관리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grpSp>
          <p:nvGrpSpPr>
            <p:cNvPr id="6" name="그룹 21"/>
            <p:cNvGrpSpPr/>
            <p:nvPr/>
          </p:nvGrpSpPr>
          <p:grpSpPr>
            <a:xfrm>
              <a:off x="3779912" y="3145430"/>
              <a:ext cx="2304256" cy="360040"/>
              <a:chOff x="6084168" y="1484784"/>
              <a:chExt cx="2304256" cy="360040"/>
            </a:xfrm>
          </p:grpSpPr>
          <p:sp>
            <p:nvSpPr>
              <p:cNvPr id="23" name="모서리가 둥근 직사각형 22"/>
              <p:cNvSpPr/>
              <p:nvPr/>
            </p:nvSpPr>
            <p:spPr>
              <a:xfrm>
                <a:off x="6084168" y="1484784"/>
                <a:ext cx="2304256" cy="36004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444208" y="1484784"/>
                <a:ext cx="15863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 smtClean="0">
                    <a:latin typeface="+mj-ea"/>
                    <a:ea typeface="+mj-ea"/>
                  </a:rPr>
                  <a:t>3. </a:t>
                </a:r>
                <a:r>
                  <a:rPr lang="ko-KR" altLang="en-US" sz="1600" b="1" dirty="0" smtClean="0">
                    <a:latin typeface="+mj-ea"/>
                    <a:ea typeface="+mj-ea"/>
                  </a:rPr>
                  <a:t>적극적 참여</a:t>
                </a:r>
                <a:endParaRPr lang="ko-KR" altLang="en-US" sz="1600" b="1" dirty="0">
                  <a:latin typeface="+mj-ea"/>
                  <a:ea typeface="+mj-ea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3923928" y="3527082"/>
              <a:ext cx="20882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1400" b="1" dirty="0" smtClean="0">
                  <a:latin typeface="+mj-ea"/>
                  <a:ea typeface="+mj-ea"/>
                </a:rPr>
                <a:t> 생태적 효율성</a:t>
              </a:r>
              <a:endParaRPr lang="en-US" altLang="ko-KR" sz="1400" b="1" dirty="0" smtClean="0">
                <a:latin typeface="+mj-ea"/>
                <a:ea typeface="+mj-ea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1400" b="1" dirty="0">
                  <a:latin typeface="+mj-ea"/>
                  <a:ea typeface="+mj-ea"/>
                </a:rPr>
                <a:t> </a:t>
              </a:r>
              <a:r>
                <a:rPr lang="ko-KR" altLang="en-US" sz="1400" b="1" dirty="0" smtClean="0">
                  <a:latin typeface="+mj-ea"/>
                  <a:ea typeface="+mj-ea"/>
                </a:rPr>
                <a:t>규제 효율</a:t>
              </a:r>
              <a:endParaRPr lang="en-US" altLang="ko-KR" sz="1400" b="1" dirty="0" smtClean="0">
                <a:latin typeface="+mj-ea"/>
                <a:ea typeface="+mj-ea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1400" b="1" dirty="0" smtClean="0">
                  <a:latin typeface="+mj-ea"/>
                  <a:ea typeface="+mj-ea"/>
                </a:rPr>
                <a:t> PR </a:t>
              </a:r>
              <a:r>
                <a:rPr lang="ko-KR" altLang="en-US" sz="1400" b="1" dirty="0" smtClean="0">
                  <a:latin typeface="+mj-ea"/>
                  <a:ea typeface="+mj-ea"/>
                </a:rPr>
                <a:t>위기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grpSp>
          <p:nvGrpSpPr>
            <p:cNvPr id="7" name="그룹 25"/>
            <p:cNvGrpSpPr/>
            <p:nvPr/>
          </p:nvGrpSpPr>
          <p:grpSpPr>
            <a:xfrm>
              <a:off x="2627784" y="4257376"/>
              <a:ext cx="2304256" cy="360040"/>
              <a:chOff x="6084168" y="1484784"/>
              <a:chExt cx="2304256" cy="360040"/>
            </a:xfrm>
          </p:grpSpPr>
          <p:sp>
            <p:nvSpPr>
              <p:cNvPr id="27" name="모서리가 둥근 직사각형 26"/>
              <p:cNvSpPr/>
              <p:nvPr/>
            </p:nvSpPr>
            <p:spPr>
              <a:xfrm>
                <a:off x="6084168" y="1484784"/>
                <a:ext cx="2304256" cy="36004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444208" y="1484784"/>
                <a:ext cx="15863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latin typeface="+mj-ea"/>
                    <a:ea typeface="+mj-ea"/>
                  </a:rPr>
                  <a:t>2</a:t>
                </a:r>
                <a:r>
                  <a:rPr lang="en-US" altLang="ko-KR" sz="1600" b="1" dirty="0" smtClean="0">
                    <a:latin typeface="+mj-ea"/>
                    <a:ea typeface="+mj-ea"/>
                  </a:rPr>
                  <a:t>. </a:t>
                </a:r>
                <a:r>
                  <a:rPr lang="ko-KR" altLang="en-US" sz="1600" b="1" dirty="0" smtClean="0">
                    <a:latin typeface="+mj-ea"/>
                    <a:ea typeface="+mj-ea"/>
                  </a:rPr>
                  <a:t>순</a:t>
                </a:r>
                <a:r>
                  <a:rPr lang="ko-KR" altLang="en-US" sz="1600" b="1" dirty="0">
                    <a:latin typeface="+mj-ea"/>
                    <a:ea typeface="+mj-ea"/>
                  </a:rPr>
                  <a:t>응</a:t>
                </a: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771800" y="4639028"/>
              <a:ext cx="21962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1400" b="1" dirty="0" smtClean="0">
                  <a:latin typeface="+mj-ea"/>
                  <a:ea typeface="+mj-ea"/>
                </a:rPr>
                <a:t> 규제 기관의 요구</a:t>
              </a:r>
              <a:r>
                <a:rPr lang="en-US" altLang="ko-KR" sz="1400" b="1" dirty="0" smtClean="0">
                  <a:latin typeface="+mj-ea"/>
                  <a:ea typeface="+mj-ea"/>
                </a:rPr>
                <a:t>/</a:t>
              </a:r>
              <a:r>
                <a:rPr lang="ko-KR" altLang="en-US" sz="1400" b="1" dirty="0" smtClean="0">
                  <a:latin typeface="+mj-ea"/>
                  <a:ea typeface="+mj-ea"/>
                </a:rPr>
                <a:t>단속</a:t>
              </a:r>
              <a:endParaRPr lang="en-US" altLang="ko-KR" sz="1400" b="1" dirty="0">
                <a:latin typeface="+mj-ea"/>
                <a:ea typeface="+mj-ea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1400" b="1" dirty="0" smtClean="0">
                  <a:latin typeface="+mj-ea"/>
                  <a:ea typeface="+mj-ea"/>
                </a:rPr>
                <a:t> </a:t>
              </a:r>
              <a:r>
                <a:rPr lang="ko-KR" altLang="en-US" sz="1400" b="1" dirty="0" smtClean="0">
                  <a:latin typeface="+mj-ea"/>
                  <a:ea typeface="+mj-ea"/>
                </a:rPr>
                <a:t>대중의 압력</a:t>
              </a:r>
              <a:endParaRPr lang="en-US" altLang="ko-KR" sz="1400" b="1" dirty="0" smtClean="0">
                <a:latin typeface="+mj-ea"/>
                <a:ea typeface="+mj-ea"/>
              </a:endParaRPr>
            </a:p>
          </p:txBody>
        </p:sp>
        <p:grpSp>
          <p:nvGrpSpPr>
            <p:cNvPr id="8" name="그룹 29"/>
            <p:cNvGrpSpPr/>
            <p:nvPr/>
          </p:nvGrpSpPr>
          <p:grpSpPr>
            <a:xfrm>
              <a:off x="1475656" y="5157192"/>
              <a:ext cx="2304256" cy="360040"/>
              <a:chOff x="6084168" y="1484784"/>
              <a:chExt cx="2304256" cy="360040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6084168" y="1484784"/>
                <a:ext cx="2304256" cy="36004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444208" y="1484784"/>
                <a:ext cx="15863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 smtClean="0">
                    <a:latin typeface="+mj-ea"/>
                    <a:ea typeface="+mj-ea"/>
                  </a:rPr>
                  <a:t>1. </a:t>
                </a:r>
                <a:r>
                  <a:rPr lang="ko-KR" altLang="en-US" sz="1600" b="1" dirty="0" smtClean="0">
                    <a:latin typeface="+mj-ea"/>
                    <a:ea typeface="+mj-ea"/>
                  </a:rPr>
                  <a:t>거</a:t>
                </a:r>
                <a:r>
                  <a:rPr lang="ko-KR" altLang="en-US" sz="1600" b="1" dirty="0">
                    <a:latin typeface="+mj-ea"/>
                    <a:ea typeface="+mj-ea"/>
                  </a:rPr>
                  <a:t>부</a:t>
                </a:r>
              </a:p>
            </p:txBody>
          </p:sp>
        </p:grpSp>
        <p:cxnSp>
          <p:nvCxnSpPr>
            <p:cNvPr id="35" name="구부러진 연결선 34"/>
            <p:cNvCxnSpPr>
              <a:stCxn id="29" idx="1"/>
              <a:endCxn id="27" idx="1"/>
            </p:cNvCxnSpPr>
            <p:nvPr/>
          </p:nvCxnSpPr>
          <p:spPr>
            <a:xfrm rot="10800000">
              <a:off x="2627784" y="4437396"/>
              <a:ext cx="144016" cy="463242"/>
            </a:xfrm>
            <a:prstGeom prst="curvedConnector3">
              <a:avLst>
                <a:gd name="adj1" fmla="val 551777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 rot="18815709">
              <a:off x="1602968" y="3866061"/>
              <a:ext cx="11532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latin typeface="+mj-ea"/>
                  <a:ea typeface="+mj-ea"/>
                </a:rPr>
                <a:t>피동적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cxnSp>
          <p:nvCxnSpPr>
            <p:cNvPr id="39" name="구부러진 연결선 38"/>
            <p:cNvCxnSpPr/>
            <p:nvPr/>
          </p:nvCxnSpPr>
          <p:spPr>
            <a:xfrm rot="10800000">
              <a:off x="3707904" y="3404194"/>
              <a:ext cx="144016" cy="463242"/>
            </a:xfrm>
            <a:prstGeom prst="curvedConnector3">
              <a:avLst>
                <a:gd name="adj1" fmla="val 551777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구부러진 연결선 39"/>
            <p:cNvCxnSpPr/>
            <p:nvPr/>
          </p:nvCxnSpPr>
          <p:spPr>
            <a:xfrm rot="10800000">
              <a:off x="4860032" y="2374099"/>
              <a:ext cx="144016" cy="463242"/>
            </a:xfrm>
            <a:prstGeom prst="curvedConnector3">
              <a:avLst>
                <a:gd name="adj1" fmla="val 551777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 rot="18815709">
              <a:off x="3043128" y="2281885"/>
              <a:ext cx="11532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latin typeface="+mj-ea"/>
                  <a:ea typeface="+mj-ea"/>
                </a:rPr>
                <a:t>적</a:t>
              </a:r>
              <a:r>
                <a:rPr lang="ko-KR" altLang="en-US" sz="1600" dirty="0">
                  <a:latin typeface="+mj-ea"/>
                  <a:ea typeface="+mj-ea"/>
                </a:rPr>
                <a:t>극</a:t>
              </a:r>
              <a:r>
                <a:rPr lang="ko-KR" altLang="en-US" sz="1600" dirty="0" smtClean="0">
                  <a:latin typeface="+mj-ea"/>
                  <a:ea typeface="+mj-ea"/>
                </a:rPr>
                <a:t>적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500034" y="714356"/>
            <a:ext cx="82868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j-ea"/>
                <a:ea typeface="+mj-ea"/>
              </a:rPr>
              <a:t>기업은 피동적 단계에서 시작하여 조직의 전략이나 목표에 </a:t>
            </a:r>
            <a:r>
              <a:rPr lang="ko-KR" altLang="en-US" b="1" dirty="0" smtClean="0">
                <a:solidFill>
                  <a:srgbClr val="00863D"/>
                </a:solidFill>
                <a:latin typeface="+mj-ea"/>
                <a:ea typeface="+mj-ea"/>
              </a:rPr>
              <a:t>지속가능성</a:t>
            </a:r>
            <a:r>
              <a:rPr lang="ko-KR" altLang="en-US" sz="1600" dirty="0" smtClean="0">
                <a:latin typeface="+mj-ea"/>
                <a:ea typeface="+mj-ea"/>
              </a:rPr>
              <a:t>을 완전히 통합하는 단계로 발전함</a:t>
            </a:r>
            <a:endParaRPr lang="ko-KR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29796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chemeClr val="tx1"/>
                </a:solidFill>
              </a:rPr>
              <a:t>환경문제 접근 방법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" name="그룹 43"/>
          <p:cNvGrpSpPr/>
          <p:nvPr/>
        </p:nvGrpSpPr>
        <p:grpSpPr>
          <a:xfrm>
            <a:off x="336441" y="969119"/>
            <a:ext cx="8169290" cy="5258327"/>
            <a:chOff x="783565" y="1231013"/>
            <a:chExt cx="8169290" cy="5258327"/>
          </a:xfrm>
        </p:grpSpPr>
        <p:sp>
          <p:nvSpPr>
            <p:cNvPr id="9" name="Rectangle 34"/>
            <p:cNvSpPr>
              <a:spLocks noChangeArrowheads="1"/>
            </p:cNvSpPr>
            <p:nvPr/>
          </p:nvSpPr>
          <p:spPr bwMode="auto">
            <a:xfrm>
              <a:off x="1896034" y="1566324"/>
              <a:ext cx="1457330" cy="713088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ko-KR" altLang="en-US" sz="1400" dirty="0">
                  <a:solidFill>
                    <a:prstClr val="black"/>
                  </a:solidFill>
                  <a:latin typeface="+mn-ea"/>
                </a:rPr>
                <a:t>종말처리</a:t>
              </a:r>
            </a:p>
            <a:p>
              <a:pPr algn="ctr"/>
              <a:r>
                <a:rPr kumimoji="1" lang="en-US" altLang="ko-KR" sz="1400" dirty="0">
                  <a:solidFill>
                    <a:prstClr val="black"/>
                  </a:solidFill>
                  <a:latin typeface="+mn-ea"/>
                </a:rPr>
                <a:t>(End-of-Pipe)</a:t>
              </a:r>
            </a:p>
          </p:txBody>
        </p:sp>
        <p:sp>
          <p:nvSpPr>
            <p:cNvPr id="10" name="Line 35"/>
            <p:cNvSpPr>
              <a:spLocks noChangeShapeType="1"/>
            </p:cNvSpPr>
            <p:nvPr/>
          </p:nvSpPr>
          <p:spPr bwMode="auto">
            <a:xfrm rot="16200000">
              <a:off x="3560987" y="1712537"/>
              <a:ext cx="0" cy="419214"/>
            </a:xfrm>
            <a:prstGeom prst="line">
              <a:avLst/>
            </a:prstGeom>
            <a:noFill/>
            <a:ln w="76200">
              <a:solidFill>
                <a:srgbClr val="3399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ko-KR" altLang="en-US" sz="1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1" name="Rectangle 36"/>
            <p:cNvSpPr>
              <a:spLocks noChangeArrowheads="1"/>
            </p:cNvSpPr>
            <p:nvPr/>
          </p:nvSpPr>
          <p:spPr bwMode="auto">
            <a:xfrm>
              <a:off x="3760676" y="1564875"/>
              <a:ext cx="1457330" cy="713088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ko-KR" altLang="en-US" sz="1400">
                  <a:solidFill>
                    <a:prstClr val="black"/>
                  </a:solidFill>
                  <a:latin typeface="+mn-ea"/>
                </a:rPr>
                <a:t>청정생산</a:t>
              </a:r>
            </a:p>
            <a:p>
              <a:pPr algn="ctr"/>
              <a:r>
                <a:rPr kumimoji="1" lang="en-US" altLang="ko-KR" sz="1400">
                  <a:solidFill>
                    <a:prstClr val="black"/>
                  </a:solidFill>
                  <a:latin typeface="+mn-ea"/>
                </a:rPr>
                <a:t>(Cleaner</a:t>
              </a:r>
            </a:p>
            <a:p>
              <a:pPr algn="ctr"/>
              <a:r>
                <a:rPr kumimoji="1" lang="en-US" altLang="ko-KR" sz="1400">
                  <a:solidFill>
                    <a:prstClr val="black"/>
                  </a:solidFill>
                  <a:latin typeface="+mn-ea"/>
                </a:rPr>
                <a:t>Production)</a:t>
              </a:r>
            </a:p>
          </p:txBody>
        </p:sp>
        <p:sp>
          <p:nvSpPr>
            <p:cNvPr id="12" name="Line 37"/>
            <p:cNvSpPr>
              <a:spLocks noChangeShapeType="1"/>
            </p:cNvSpPr>
            <p:nvPr/>
          </p:nvSpPr>
          <p:spPr bwMode="auto">
            <a:xfrm rot="16200000">
              <a:off x="5420339" y="1711087"/>
              <a:ext cx="0" cy="419214"/>
            </a:xfrm>
            <a:prstGeom prst="line">
              <a:avLst/>
            </a:prstGeom>
            <a:noFill/>
            <a:ln w="76200">
              <a:solidFill>
                <a:srgbClr val="3399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ko-KR" altLang="en-US" sz="1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4" name="Rectangle 38"/>
            <p:cNvSpPr>
              <a:spLocks noChangeArrowheads="1"/>
            </p:cNvSpPr>
            <p:nvPr/>
          </p:nvSpPr>
          <p:spPr bwMode="auto">
            <a:xfrm>
              <a:off x="5620028" y="1564875"/>
              <a:ext cx="1457330" cy="713088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ko-KR" altLang="en-US" sz="1400" dirty="0">
                  <a:solidFill>
                    <a:prstClr val="black"/>
                  </a:solidFill>
                  <a:latin typeface="+mn-ea"/>
                </a:rPr>
                <a:t>지속가능개발</a:t>
              </a:r>
            </a:p>
            <a:p>
              <a:pPr algn="ctr"/>
              <a:r>
                <a:rPr kumimoji="1" lang="en-US" altLang="ko-KR" sz="1400" dirty="0">
                  <a:solidFill>
                    <a:prstClr val="black"/>
                  </a:solidFill>
                  <a:latin typeface="+mn-ea"/>
                </a:rPr>
                <a:t>(Sustainable</a:t>
              </a:r>
            </a:p>
            <a:p>
              <a:pPr algn="ctr"/>
              <a:r>
                <a:rPr kumimoji="1" lang="en-US" altLang="ko-KR" sz="1400" dirty="0">
                  <a:solidFill>
                    <a:prstClr val="black"/>
                  </a:solidFill>
                  <a:latin typeface="+mn-ea"/>
                </a:rPr>
                <a:t>Development)</a:t>
              </a:r>
            </a:p>
          </p:txBody>
        </p:sp>
        <p:sp>
          <p:nvSpPr>
            <p:cNvPr id="15" name="Rectangle 39"/>
            <p:cNvSpPr>
              <a:spLocks noChangeArrowheads="1"/>
            </p:cNvSpPr>
            <p:nvPr/>
          </p:nvSpPr>
          <p:spPr bwMode="auto">
            <a:xfrm>
              <a:off x="1841813" y="2485222"/>
              <a:ext cx="7109719" cy="852084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20000"/>
                </a:lnSpc>
              </a:pPr>
              <a:endParaRPr lang="ko-KR" altLang="en-US" sz="1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6" name="Text Box 40"/>
            <p:cNvSpPr txBox="1">
              <a:spLocks noChangeArrowheads="1"/>
            </p:cNvSpPr>
            <p:nvPr/>
          </p:nvSpPr>
          <p:spPr bwMode="auto">
            <a:xfrm>
              <a:off x="1021612" y="2704184"/>
              <a:ext cx="606256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u="sng">
                  <a:solidFill>
                    <a:prstClr val="black"/>
                  </a:solidFill>
                  <a:latin typeface="+mn-ea"/>
                </a:rPr>
                <a:t>개 념</a:t>
              </a:r>
            </a:p>
          </p:txBody>
        </p:sp>
        <p:sp>
          <p:nvSpPr>
            <p:cNvPr id="17" name="Rectangle 41"/>
            <p:cNvSpPr>
              <a:spLocks noChangeArrowheads="1"/>
            </p:cNvSpPr>
            <p:nvPr/>
          </p:nvSpPr>
          <p:spPr bwMode="auto">
            <a:xfrm>
              <a:off x="1843136" y="4398169"/>
              <a:ext cx="7109719" cy="1108389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8" name="Text Box 42"/>
            <p:cNvSpPr txBox="1">
              <a:spLocks noChangeArrowheads="1"/>
            </p:cNvSpPr>
            <p:nvPr/>
          </p:nvSpPr>
          <p:spPr bwMode="auto">
            <a:xfrm>
              <a:off x="842076" y="4746132"/>
              <a:ext cx="965329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u="sng" dirty="0">
                  <a:solidFill>
                    <a:prstClr val="black"/>
                  </a:solidFill>
                  <a:latin typeface="+mn-ea"/>
                </a:rPr>
                <a:t>주요 기술</a:t>
              </a:r>
            </a:p>
          </p:txBody>
        </p:sp>
        <p:sp>
          <p:nvSpPr>
            <p:cNvPr id="19" name="Rectangle 43"/>
            <p:cNvSpPr>
              <a:spLocks noChangeArrowheads="1"/>
            </p:cNvSpPr>
            <p:nvPr/>
          </p:nvSpPr>
          <p:spPr bwMode="auto">
            <a:xfrm>
              <a:off x="1841813" y="3415386"/>
              <a:ext cx="7109719" cy="880940"/>
            </a:xfrm>
            <a:prstGeom prst="rect">
              <a:avLst/>
            </a:prstGeom>
            <a:solidFill>
              <a:srgbClr val="99FF66">
                <a:alpha val="67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0" name="Text Box 44"/>
            <p:cNvSpPr txBox="1">
              <a:spLocks noChangeArrowheads="1"/>
            </p:cNvSpPr>
            <p:nvPr/>
          </p:nvSpPr>
          <p:spPr bwMode="auto">
            <a:xfrm>
              <a:off x="810816" y="3649625"/>
              <a:ext cx="1027846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u="sng">
                  <a:solidFill>
                    <a:prstClr val="black"/>
                  </a:solidFill>
                  <a:latin typeface="+mn-ea"/>
                </a:rPr>
                <a:t> 관리 대상</a:t>
              </a:r>
            </a:p>
          </p:txBody>
        </p:sp>
        <p:sp>
          <p:nvSpPr>
            <p:cNvPr id="21" name="Rectangle 45"/>
            <p:cNvSpPr>
              <a:spLocks noChangeArrowheads="1"/>
            </p:cNvSpPr>
            <p:nvPr/>
          </p:nvSpPr>
          <p:spPr bwMode="auto">
            <a:xfrm>
              <a:off x="1843136" y="5610098"/>
              <a:ext cx="7109719" cy="879242"/>
            </a:xfrm>
            <a:prstGeom prst="rect">
              <a:avLst/>
            </a:prstGeom>
            <a:solidFill>
              <a:srgbClr val="66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1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2" name="Text Box 47"/>
            <p:cNvSpPr txBox="1">
              <a:spLocks noChangeArrowheads="1"/>
            </p:cNvSpPr>
            <p:nvPr/>
          </p:nvSpPr>
          <p:spPr bwMode="auto">
            <a:xfrm>
              <a:off x="2142696" y="2777219"/>
              <a:ext cx="965329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사후대응 </a:t>
              </a:r>
            </a:p>
          </p:txBody>
        </p:sp>
        <p:sp>
          <p:nvSpPr>
            <p:cNvPr id="23" name="Text Box 48"/>
            <p:cNvSpPr txBox="1">
              <a:spLocks noChangeArrowheads="1"/>
            </p:cNvSpPr>
            <p:nvPr/>
          </p:nvSpPr>
          <p:spPr bwMode="auto">
            <a:xfrm>
              <a:off x="1795786" y="4588277"/>
              <a:ext cx="1657826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u="sng" dirty="0">
                  <a:solidFill>
                    <a:prstClr val="black"/>
                  </a:solidFill>
                  <a:latin typeface="+mn-ea"/>
                </a:rPr>
                <a:t>오염물질 제거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/>
              </a:r>
              <a:br>
                <a:rPr lang="ko-KR" altLang="en-US" sz="1400" dirty="0">
                  <a:solidFill>
                    <a:prstClr val="black"/>
                  </a:solidFill>
                  <a:latin typeface="+mn-ea"/>
                </a:rPr>
              </a:b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- 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대기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,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수질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,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폐기물</a:t>
              </a:r>
            </a:p>
          </p:txBody>
        </p:sp>
        <p:sp>
          <p:nvSpPr>
            <p:cNvPr id="24" name="Text Box 49"/>
            <p:cNvSpPr txBox="1">
              <a:spLocks noChangeArrowheads="1"/>
            </p:cNvSpPr>
            <p:nvPr/>
          </p:nvSpPr>
          <p:spPr bwMode="auto">
            <a:xfrm>
              <a:off x="2173955" y="3519322"/>
              <a:ext cx="902812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방지시설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설치</a:t>
              </a:r>
            </a:p>
          </p:txBody>
        </p:sp>
        <p:sp>
          <p:nvSpPr>
            <p:cNvPr id="25" name="Text Box 50"/>
            <p:cNvSpPr txBox="1">
              <a:spLocks noChangeArrowheads="1"/>
            </p:cNvSpPr>
            <p:nvPr/>
          </p:nvSpPr>
          <p:spPr bwMode="auto">
            <a:xfrm>
              <a:off x="2352168" y="5814633"/>
              <a:ext cx="543739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정부</a:t>
              </a:r>
            </a:p>
          </p:txBody>
        </p:sp>
        <p:sp>
          <p:nvSpPr>
            <p:cNvPr id="26" name="Text Box 52"/>
            <p:cNvSpPr txBox="1">
              <a:spLocks noChangeArrowheads="1"/>
            </p:cNvSpPr>
            <p:nvPr/>
          </p:nvSpPr>
          <p:spPr bwMode="auto">
            <a:xfrm>
              <a:off x="3940232" y="2606211"/>
              <a:ext cx="1082348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사전대응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비용효율화</a:t>
              </a:r>
            </a:p>
          </p:txBody>
        </p:sp>
        <p:sp>
          <p:nvSpPr>
            <p:cNvPr id="27" name="Text Box 53"/>
            <p:cNvSpPr txBox="1">
              <a:spLocks noChangeArrowheads="1"/>
            </p:cNvSpPr>
            <p:nvPr/>
          </p:nvSpPr>
          <p:spPr bwMode="auto">
            <a:xfrm>
              <a:off x="3642978" y="4436360"/>
              <a:ext cx="1679500" cy="867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u="sng">
                  <a:solidFill>
                    <a:prstClr val="black"/>
                  </a:solidFill>
                  <a:latin typeface="+mn-ea"/>
                </a:rPr>
                <a:t>오염물질 발생방지</a:t>
              </a:r>
              <a:r>
                <a:rPr lang="ko-KR" altLang="en-US" sz="1400">
                  <a:solidFill>
                    <a:prstClr val="black"/>
                  </a:solidFill>
                  <a:latin typeface="+mn-ea"/>
                </a:rPr>
                <a:t/>
              </a:r>
              <a:br>
                <a:rPr lang="ko-KR" altLang="en-US" sz="1400">
                  <a:solidFill>
                    <a:prstClr val="black"/>
                  </a:solidFill>
                  <a:latin typeface="+mn-ea"/>
                </a:rPr>
              </a:br>
              <a:r>
                <a:rPr lang="en-US" altLang="ko-KR" sz="1400">
                  <a:solidFill>
                    <a:prstClr val="black"/>
                  </a:solidFill>
                  <a:latin typeface="+mn-ea"/>
                </a:rPr>
                <a:t>- </a:t>
              </a:r>
              <a:r>
                <a:rPr lang="ko-KR" altLang="en-US" sz="1400">
                  <a:solidFill>
                    <a:prstClr val="black"/>
                  </a:solidFill>
                  <a:latin typeface="+mn-ea"/>
                </a:rPr>
                <a:t>생산효율향상</a:t>
              </a:r>
              <a:br>
                <a:rPr lang="ko-KR" altLang="en-US" sz="1400">
                  <a:solidFill>
                    <a:prstClr val="black"/>
                  </a:solidFill>
                  <a:latin typeface="+mn-ea"/>
                </a:rPr>
              </a:br>
              <a:r>
                <a:rPr lang="en-US" altLang="ko-KR" sz="1400">
                  <a:solidFill>
                    <a:prstClr val="black"/>
                  </a:solidFill>
                  <a:latin typeface="+mn-ea"/>
                </a:rPr>
                <a:t>- </a:t>
              </a:r>
              <a:r>
                <a:rPr lang="ko-KR" altLang="en-US" sz="1400">
                  <a:solidFill>
                    <a:prstClr val="black"/>
                  </a:solidFill>
                  <a:latin typeface="+mn-ea"/>
                </a:rPr>
                <a:t>재활용</a:t>
              </a:r>
            </a:p>
          </p:txBody>
        </p:sp>
        <p:sp>
          <p:nvSpPr>
            <p:cNvPr id="28" name="Text Box 54"/>
            <p:cNvSpPr txBox="1">
              <a:spLocks noChangeArrowheads="1"/>
            </p:cNvSpPr>
            <p:nvPr/>
          </p:nvSpPr>
          <p:spPr bwMode="auto">
            <a:xfrm>
              <a:off x="3641656" y="3519322"/>
              <a:ext cx="1679500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생산공정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개선</a:t>
              </a:r>
            </a:p>
          </p:txBody>
        </p:sp>
        <p:sp>
          <p:nvSpPr>
            <p:cNvPr id="29" name="Text Box 55"/>
            <p:cNvSpPr txBox="1">
              <a:spLocks noChangeArrowheads="1"/>
            </p:cNvSpPr>
            <p:nvPr/>
          </p:nvSpPr>
          <p:spPr bwMode="auto">
            <a:xfrm>
              <a:off x="3642978" y="5814633"/>
              <a:ext cx="1679500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>
                  <a:solidFill>
                    <a:prstClr val="black"/>
                  </a:solidFill>
                  <a:latin typeface="+mn-ea"/>
                </a:rPr>
                <a:t>정부</a:t>
              </a:r>
              <a:r>
                <a:rPr lang="en-US" altLang="ko-KR" sz="1400">
                  <a:solidFill>
                    <a:prstClr val="black"/>
                  </a:solidFill>
                  <a:latin typeface="+mn-ea"/>
                </a:rPr>
                <a:t>, NGO</a:t>
              </a:r>
            </a:p>
          </p:txBody>
        </p:sp>
        <p:sp>
          <p:nvSpPr>
            <p:cNvPr id="30" name="Text Box 57"/>
            <p:cNvSpPr txBox="1">
              <a:spLocks noChangeArrowheads="1"/>
            </p:cNvSpPr>
            <p:nvPr/>
          </p:nvSpPr>
          <p:spPr bwMode="auto">
            <a:xfrm>
              <a:off x="5579492" y="2605821"/>
              <a:ext cx="1511952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통합적 접근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환경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+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경제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+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사회</a:t>
              </a:r>
            </a:p>
          </p:txBody>
        </p:sp>
        <p:sp>
          <p:nvSpPr>
            <p:cNvPr id="31" name="Text Box 58"/>
            <p:cNvSpPr txBox="1">
              <a:spLocks noChangeArrowheads="1"/>
            </p:cNvSpPr>
            <p:nvPr/>
          </p:nvSpPr>
          <p:spPr bwMode="auto">
            <a:xfrm>
              <a:off x="5495719" y="4436360"/>
              <a:ext cx="1679500" cy="867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u="sng">
                  <a:solidFill>
                    <a:prstClr val="black"/>
                  </a:solidFill>
                  <a:latin typeface="+mn-ea"/>
                </a:rPr>
                <a:t>정량화 및 최적화</a:t>
              </a:r>
              <a:r>
                <a:rPr lang="ko-KR" altLang="en-US" sz="1400">
                  <a:solidFill>
                    <a:prstClr val="black"/>
                  </a:solidFill>
                  <a:latin typeface="+mn-ea"/>
                </a:rPr>
                <a:t/>
              </a:r>
              <a:br>
                <a:rPr lang="ko-KR" altLang="en-US" sz="1400">
                  <a:solidFill>
                    <a:prstClr val="black"/>
                  </a:solidFill>
                  <a:latin typeface="+mn-ea"/>
                </a:rPr>
              </a:br>
              <a:r>
                <a:rPr lang="en-US" altLang="ko-KR" sz="1400">
                  <a:solidFill>
                    <a:prstClr val="black"/>
                  </a:solidFill>
                  <a:latin typeface="+mn-ea"/>
                </a:rPr>
                <a:t>- </a:t>
              </a:r>
              <a:r>
                <a:rPr lang="ko-KR" altLang="en-US" sz="1400">
                  <a:solidFill>
                    <a:prstClr val="black"/>
                  </a:solidFill>
                  <a:latin typeface="+mn-ea"/>
                </a:rPr>
                <a:t>환경영향평가</a:t>
              </a:r>
              <a:br>
                <a:rPr lang="ko-KR" altLang="en-US" sz="1400">
                  <a:solidFill>
                    <a:prstClr val="black"/>
                  </a:solidFill>
                  <a:latin typeface="+mn-ea"/>
                </a:rPr>
              </a:br>
              <a:r>
                <a:rPr lang="en-US" altLang="ko-KR" sz="1400">
                  <a:solidFill>
                    <a:prstClr val="black"/>
                  </a:solidFill>
                  <a:latin typeface="+mn-ea"/>
                </a:rPr>
                <a:t>- Database </a:t>
              </a:r>
              <a:r>
                <a:rPr lang="ko-KR" altLang="en-US" sz="1400">
                  <a:solidFill>
                    <a:prstClr val="black"/>
                  </a:solidFill>
                  <a:latin typeface="+mn-ea"/>
                </a:rPr>
                <a:t>확충</a:t>
              </a:r>
            </a:p>
          </p:txBody>
        </p:sp>
        <p:sp>
          <p:nvSpPr>
            <p:cNvPr id="32" name="Text Box 59"/>
            <p:cNvSpPr txBox="1">
              <a:spLocks noChangeArrowheads="1"/>
            </p:cNvSpPr>
            <p:nvPr/>
          </p:nvSpPr>
          <p:spPr bwMode="auto">
            <a:xfrm>
              <a:off x="5526135" y="3519322"/>
              <a:ext cx="1618667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제품의 </a:t>
              </a:r>
              <a:r>
                <a:rPr lang="ko-KR" altLang="en-US" sz="1400" dirty="0" err="1">
                  <a:solidFill>
                    <a:prstClr val="black"/>
                  </a:solidFill>
                  <a:latin typeface="+mn-ea"/>
                </a:rPr>
                <a:t>친환경성</a:t>
              </a:r>
              <a:endParaRPr lang="ko-KR" altLang="en-US" sz="1400" dirty="0">
                <a:solidFill>
                  <a:prstClr val="black"/>
                </a:solidFill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향상</a:t>
              </a:r>
            </a:p>
          </p:txBody>
        </p:sp>
        <p:sp>
          <p:nvSpPr>
            <p:cNvPr id="33" name="Text Box 60"/>
            <p:cNvSpPr txBox="1">
              <a:spLocks noChangeArrowheads="1"/>
            </p:cNvSpPr>
            <p:nvPr/>
          </p:nvSpPr>
          <p:spPr bwMode="auto">
            <a:xfrm>
              <a:off x="5526135" y="5731436"/>
              <a:ext cx="1618667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정부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, NGO,</a:t>
              </a:r>
              <a:br>
                <a:rPr lang="en-US" altLang="ko-KR" sz="1400" dirty="0">
                  <a:solidFill>
                    <a:prstClr val="black"/>
                  </a:solidFill>
                  <a:latin typeface="+mn-ea"/>
                </a:rPr>
              </a:b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소비자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, 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투자가</a:t>
              </a:r>
            </a:p>
          </p:txBody>
        </p:sp>
        <p:sp>
          <p:nvSpPr>
            <p:cNvPr id="34" name="Text Box 61"/>
            <p:cNvSpPr txBox="1">
              <a:spLocks noChangeArrowheads="1"/>
            </p:cNvSpPr>
            <p:nvPr/>
          </p:nvSpPr>
          <p:spPr bwMode="auto">
            <a:xfrm>
              <a:off x="783565" y="5842639"/>
              <a:ext cx="1082348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u="sng" dirty="0">
                  <a:solidFill>
                    <a:prstClr val="black"/>
                  </a:solidFill>
                  <a:latin typeface="+mn-ea"/>
                </a:rPr>
                <a:t>이해관계자</a:t>
              </a: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138414" y="1231013"/>
              <a:ext cx="6286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ko-KR" sz="1400" dirty="0">
                  <a:solidFill>
                    <a:srgbClr val="000000"/>
                  </a:solidFill>
                  <a:latin typeface="+mn-ea"/>
                </a:rPr>
                <a:t>~’80s</a:t>
              </a:r>
              <a:endParaRPr lang="ko-KR" altLang="en-US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11960" y="1231013"/>
              <a:ext cx="50366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ko-KR" sz="1400" dirty="0">
                  <a:solidFill>
                    <a:srgbClr val="000000"/>
                  </a:solidFill>
                  <a:latin typeface="+mn-ea"/>
                </a:rPr>
                <a:t>’90s</a:t>
              </a:r>
              <a:endParaRPr lang="ko-KR" altLang="en-US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6102170" y="1231013"/>
              <a:ext cx="50366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ko-KR" sz="1400" dirty="0">
                  <a:solidFill>
                    <a:srgbClr val="000000"/>
                  </a:solidFill>
                  <a:latin typeface="+mn-ea"/>
                </a:rPr>
                <a:t>’00s</a:t>
              </a:r>
              <a:endParaRPr lang="ko-KR" altLang="en-US" dirty="0">
                <a:solidFill>
                  <a:prstClr val="black"/>
                </a:solidFill>
                <a:latin typeface="+mn-ea"/>
              </a:endParaRPr>
            </a:p>
          </p:txBody>
        </p:sp>
      </p:grpSp>
      <p:grpSp>
        <p:nvGrpSpPr>
          <p:cNvPr id="3" name="그룹 42"/>
          <p:cNvGrpSpPr/>
          <p:nvPr/>
        </p:nvGrpSpPr>
        <p:grpSpPr>
          <a:xfrm>
            <a:off x="6645156" y="953725"/>
            <a:ext cx="1925163" cy="5093701"/>
            <a:chOff x="7086230" y="1231013"/>
            <a:chExt cx="1925163" cy="5093701"/>
          </a:xfrm>
        </p:grpSpPr>
        <p:sp>
          <p:nvSpPr>
            <p:cNvPr id="39" name="Line 37"/>
            <p:cNvSpPr>
              <a:spLocks noChangeShapeType="1"/>
            </p:cNvSpPr>
            <p:nvPr/>
          </p:nvSpPr>
          <p:spPr bwMode="auto">
            <a:xfrm rot="16200000">
              <a:off x="7295837" y="1730007"/>
              <a:ext cx="0" cy="419214"/>
            </a:xfrm>
            <a:prstGeom prst="line">
              <a:avLst/>
            </a:prstGeom>
            <a:noFill/>
            <a:ln w="76200">
              <a:solidFill>
                <a:srgbClr val="3399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ko-KR" altLang="en-US" sz="14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7495526" y="1583795"/>
              <a:ext cx="1457330" cy="713088"/>
            </a:xfrm>
            <a:prstGeom prst="rect">
              <a:avLst/>
            </a:prstGeom>
            <a:solidFill>
              <a:srgbClr val="CCFFCC"/>
            </a:solidFill>
            <a:ln w="38100">
              <a:solidFill>
                <a:srgbClr val="3399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ko-KR" sz="1400" dirty="0">
                  <a:solidFill>
                    <a:prstClr val="black"/>
                  </a:solidFill>
                  <a:latin typeface="+mn-ea"/>
                </a:rPr>
                <a:t>Smart</a:t>
              </a:r>
              <a:r>
                <a:rPr kumimoji="1" lang="ko-KR" altLang="en-US" sz="1400" dirty="0">
                  <a:solidFill>
                    <a:prstClr val="black"/>
                  </a:solidFill>
                  <a:latin typeface="+mn-ea"/>
                </a:rPr>
                <a:t>소비</a:t>
              </a:r>
              <a:r>
                <a:rPr kumimoji="1" lang="en-US" altLang="ko-KR" sz="1400" dirty="0">
                  <a:solidFill>
                    <a:prstClr val="black"/>
                  </a:solidFill>
                  <a:latin typeface="+mn-ea"/>
                </a:rPr>
                <a:t>?</a:t>
              </a:r>
            </a:p>
            <a:p>
              <a:pPr algn="ctr"/>
              <a:r>
                <a:rPr kumimoji="1" lang="en-US" altLang="ko-KR" sz="1400" dirty="0">
                  <a:solidFill>
                    <a:prstClr val="black"/>
                  </a:solidFill>
                  <a:latin typeface="+mn-ea"/>
                </a:rPr>
                <a:t>(Production-</a:t>
              </a:r>
            </a:p>
            <a:p>
              <a:pPr algn="ctr"/>
              <a:r>
                <a:rPr kumimoji="1" lang="en-US" altLang="ko-KR" sz="1400" dirty="0">
                  <a:solidFill>
                    <a:prstClr val="black"/>
                  </a:solidFill>
                  <a:latin typeface="+mn-ea"/>
                </a:rPr>
                <a:t>Service System)</a:t>
              </a:r>
            </a:p>
          </p:txBody>
        </p:sp>
        <p:sp>
          <p:nvSpPr>
            <p:cNvPr id="41" name="Text Box 57"/>
            <p:cNvSpPr txBox="1">
              <a:spLocks noChangeArrowheads="1"/>
            </p:cNvSpPr>
            <p:nvPr/>
          </p:nvSpPr>
          <p:spPr bwMode="auto">
            <a:xfrm>
              <a:off x="7617604" y="2528695"/>
              <a:ext cx="1327878" cy="867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통합적 접근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제품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+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서비스</a:t>
              </a:r>
              <a:endParaRPr lang="en-US" altLang="ko-KR" sz="1400" dirty="0">
                <a:solidFill>
                  <a:prstClr val="black"/>
                </a:solidFill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생산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+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소비</a:t>
              </a:r>
              <a:endParaRPr lang="en-US" altLang="ko-KR" sz="14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42" name="Text Box 58"/>
            <p:cNvSpPr txBox="1">
              <a:spLocks noChangeArrowheads="1"/>
            </p:cNvSpPr>
            <p:nvPr/>
          </p:nvSpPr>
          <p:spPr bwMode="auto">
            <a:xfrm>
              <a:off x="7289740" y="4510760"/>
              <a:ext cx="1679500" cy="867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ko-KR" sz="1400" u="sng" dirty="0">
                  <a:solidFill>
                    <a:prstClr val="black"/>
                  </a:solidFill>
                  <a:latin typeface="+mn-ea"/>
                </a:rPr>
                <a:t>Solution Providing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/>
              </a:r>
              <a:br>
                <a:rPr lang="ko-KR" altLang="en-US" sz="1400" dirty="0">
                  <a:solidFill>
                    <a:prstClr val="black"/>
                  </a:solidFill>
                  <a:latin typeface="+mn-ea"/>
                </a:rPr>
              </a:b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- </a:t>
              </a:r>
              <a:r>
                <a:rPr lang="ko-KR" altLang="en-US" sz="1400" dirty="0" err="1">
                  <a:solidFill>
                    <a:prstClr val="black"/>
                  </a:solidFill>
                  <a:latin typeface="+mn-ea"/>
                </a:rPr>
                <a:t>효과성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 분석</a:t>
              </a:r>
              <a:br>
                <a:rPr lang="ko-KR" altLang="en-US" sz="1400" dirty="0">
                  <a:solidFill>
                    <a:prstClr val="black"/>
                  </a:solidFill>
                  <a:latin typeface="+mn-ea"/>
                </a:rPr>
              </a:b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- Trade-off</a:t>
              </a:r>
              <a:endParaRPr lang="ko-KR" altLang="en-US" sz="14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43" name="Text Box 59"/>
            <p:cNvSpPr txBox="1">
              <a:spLocks noChangeArrowheads="1"/>
            </p:cNvSpPr>
            <p:nvPr/>
          </p:nvSpPr>
          <p:spPr bwMode="auto">
            <a:xfrm>
              <a:off x="7392726" y="3518932"/>
              <a:ext cx="1618667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소비의 친환경성</a:t>
              </a:r>
              <a:endParaRPr lang="en-US" altLang="ko-KR" sz="1400" dirty="0">
                <a:solidFill>
                  <a:prstClr val="black"/>
                </a:solidFill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향상</a:t>
              </a:r>
            </a:p>
          </p:txBody>
        </p:sp>
        <p:sp>
          <p:nvSpPr>
            <p:cNvPr id="44" name="Text Box 60"/>
            <p:cNvSpPr txBox="1">
              <a:spLocks noChangeArrowheads="1"/>
            </p:cNvSpPr>
            <p:nvPr/>
          </p:nvSpPr>
          <p:spPr bwMode="auto">
            <a:xfrm>
              <a:off x="7392726" y="5715316"/>
              <a:ext cx="1618667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전문분야로서의 환경영역 해체</a:t>
              </a: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7857365" y="1231013"/>
              <a:ext cx="50366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ko-KR" sz="1400" dirty="0">
                  <a:solidFill>
                    <a:srgbClr val="000000"/>
                  </a:solidFill>
                  <a:latin typeface="+mn-ea"/>
                </a:rPr>
                <a:t>’10s</a:t>
              </a:r>
              <a:endParaRPr lang="ko-KR" altLang="en-US" dirty="0">
                <a:solidFill>
                  <a:prstClr val="black"/>
                </a:solidFill>
                <a:latin typeface="+mn-ea"/>
              </a:endParaRPr>
            </a:p>
          </p:txBody>
        </p:sp>
      </p:grpSp>
      <p:sp>
        <p:nvSpPr>
          <p:cNvPr id="46" name="슬라이드 번호 개체 틀 2"/>
          <p:cNvSpPr>
            <a:spLocks noGrp="1"/>
          </p:cNvSpPr>
          <p:nvPr>
            <p:ph type="sldNum" sz="quarter" idx="11"/>
          </p:nvPr>
        </p:nvSpPr>
        <p:spPr>
          <a:xfrm>
            <a:off x="2618420" y="6529260"/>
            <a:ext cx="2133600" cy="365125"/>
          </a:xfr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383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schemeClr val="tx1"/>
                </a:solidFill>
              </a:rPr>
              <a:t>Integrated Product Policy</a:t>
            </a:r>
            <a:r>
              <a:rPr lang="ko-KR" altLang="en-US" dirty="0" smtClean="0">
                <a:solidFill>
                  <a:schemeClr val="tx1"/>
                </a:solidFill>
              </a:rPr>
              <a:t>의 </a:t>
            </a:r>
            <a:r>
              <a:rPr lang="en-US" altLang="ko-KR" dirty="0" smtClean="0">
                <a:solidFill>
                  <a:schemeClr val="tx1"/>
                </a:solidFill>
              </a:rPr>
              <a:t>5</a:t>
            </a:r>
            <a:r>
              <a:rPr lang="ko-KR" altLang="en-US" dirty="0" smtClean="0">
                <a:solidFill>
                  <a:schemeClr val="tx1"/>
                </a:solidFill>
              </a:rPr>
              <a:t>대 원칙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" name="Picture 6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6565" y="908720"/>
            <a:ext cx="8043862" cy="521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4" name="슬라이드 번호 개체 틀 2"/>
          <p:cNvSpPr>
            <a:spLocks noGrp="1"/>
          </p:cNvSpPr>
          <p:nvPr>
            <p:ph type="sldNum" sz="quarter" idx="11"/>
          </p:nvPr>
        </p:nvSpPr>
        <p:spPr>
          <a:xfrm>
            <a:off x="2618420" y="6529260"/>
            <a:ext cx="2133600" cy="365125"/>
          </a:xfr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+mn-ea"/>
              </a:rPr>
              <a:pPr>
                <a:defRPr/>
              </a:pPr>
              <a:t>9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9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chemeClr val="tx1"/>
                </a:solidFill>
              </a:rPr>
              <a:t>환경관련 </a:t>
            </a:r>
            <a:r>
              <a:rPr lang="en-US" altLang="ko-KR" dirty="0" smtClean="0">
                <a:solidFill>
                  <a:schemeClr val="tx1"/>
                </a:solidFill>
              </a:rPr>
              <a:t>ISO </a:t>
            </a:r>
            <a:r>
              <a:rPr lang="ko-KR" altLang="en-US" dirty="0" smtClean="0">
                <a:solidFill>
                  <a:schemeClr val="tx1"/>
                </a:solidFill>
              </a:rPr>
              <a:t>규격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01570" y="5274205"/>
            <a:ext cx="1395155" cy="945105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기타규격</a:t>
            </a:r>
            <a:endParaRPr lang="en-US" altLang="ko-KR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86735" y="3626786"/>
            <a:ext cx="6200775" cy="463899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제품 설계 및 개발에 환경측면의 통합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(Eco-design)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: ISO/TR 14062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186735" y="3115750"/>
            <a:ext cx="6200775" cy="424657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 err="1">
                <a:solidFill>
                  <a:prstClr val="black"/>
                </a:solidFill>
                <a:latin typeface="+mn-ea"/>
              </a:rPr>
              <a:t>전과정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 평가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(Life Cycle Assessment) : ISO </a:t>
            </a:r>
            <a:r>
              <a:rPr lang="en-US" altLang="ko-KR" sz="1400" dirty="0" smtClean="0">
                <a:solidFill>
                  <a:prstClr val="black"/>
                </a:solidFill>
                <a:latin typeface="+mn-ea"/>
              </a:rPr>
              <a:t>14040s</a:t>
            </a:r>
            <a:endParaRPr lang="en-US" altLang="ko-KR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186735" y="2586495"/>
            <a:ext cx="6200775" cy="442876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 err="1">
                <a:solidFill>
                  <a:prstClr val="black"/>
                </a:solidFill>
                <a:latin typeface="+mn-ea"/>
              </a:rPr>
              <a:t>환경라벨링과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 선언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(Environmental Labeling) : ISO </a:t>
            </a:r>
            <a:r>
              <a:rPr lang="en-US" altLang="ko-KR" sz="1400" dirty="0" smtClean="0">
                <a:solidFill>
                  <a:prstClr val="black"/>
                </a:solidFill>
                <a:latin typeface="+mn-ea"/>
              </a:rPr>
              <a:t>14020s</a:t>
            </a:r>
            <a:endParaRPr lang="en-US" altLang="ko-KR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746575" y="2618910"/>
            <a:ext cx="1338579" cy="1485165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>
                <a:solidFill>
                  <a:prstClr val="black"/>
                </a:solidFill>
                <a:latin typeface="+mn-ea"/>
              </a:rPr>
              <a:t>제품에 </a:t>
            </a:r>
            <a:br>
              <a:rPr lang="ko-KR" altLang="en-US" sz="1400">
                <a:solidFill>
                  <a:prstClr val="black"/>
                </a:solidFill>
                <a:latin typeface="+mn-ea"/>
              </a:rPr>
            </a:br>
            <a:r>
              <a:rPr lang="ko-KR" altLang="en-US" sz="1400">
                <a:solidFill>
                  <a:prstClr val="black"/>
                </a:solidFill>
                <a:latin typeface="+mn-ea"/>
              </a:rPr>
              <a:t>관한 규격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186735" y="2057240"/>
            <a:ext cx="6200775" cy="442876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환경성과평가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(Environmental Performance Evaluation) : ISO </a:t>
            </a:r>
            <a:r>
              <a:rPr lang="en-US" altLang="ko-KR" sz="1400" dirty="0" smtClean="0">
                <a:solidFill>
                  <a:prstClr val="black"/>
                </a:solidFill>
                <a:latin typeface="+mn-ea"/>
              </a:rPr>
              <a:t>14030s</a:t>
            </a:r>
            <a:endParaRPr lang="en-US" altLang="ko-KR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186735" y="1527985"/>
            <a:ext cx="6200775" cy="442876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환경감사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(Environmental Auditing) : ISO </a:t>
            </a:r>
            <a:r>
              <a:rPr lang="en-US" altLang="ko-KR" sz="1400" dirty="0" smtClean="0">
                <a:solidFill>
                  <a:prstClr val="black"/>
                </a:solidFill>
                <a:latin typeface="+mn-ea"/>
              </a:rPr>
              <a:t>14010s</a:t>
            </a:r>
            <a:endParaRPr lang="en-US" altLang="ko-KR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186735" y="998730"/>
            <a:ext cx="6200775" cy="442876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환경경영체제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(Environment Management System) : ISO 14000s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746575" y="998731"/>
            <a:ext cx="1338579" cy="1485164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/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조직에 </a:t>
            </a:r>
            <a:br>
              <a:rPr lang="ko-KR" altLang="en-US" sz="1400" dirty="0">
                <a:solidFill>
                  <a:prstClr val="black"/>
                </a:solidFill>
                <a:latin typeface="+mn-ea"/>
              </a:rPr>
            </a:b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관한 규격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742496" y="4194085"/>
            <a:ext cx="1354229" cy="94510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 smtClean="0">
                <a:solidFill>
                  <a:prstClr val="black"/>
                </a:solidFill>
                <a:latin typeface="+mn-ea"/>
              </a:rPr>
              <a:t>기후변화에  관한 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규격</a:t>
            </a:r>
            <a:endParaRPr lang="en-US" altLang="ko-KR" sz="140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2186735" y="5769260"/>
            <a:ext cx="6210690" cy="44450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의사소통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(Environmental Communication) : ISO 14063</a:t>
            </a: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186735" y="4688100"/>
            <a:ext cx="6200775" cy="463899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검인증기관 요건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(Requirements for verification bodies)</a:t>
            </a: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: ISO 14065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2186735" y="4177064"/>
            <a:ext cx="6200775" cy="424657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온실가스 계산 및 보고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(Quantification &amp; Reporting) : ISO 14064-1,2,3</a:t>
            </a: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186735" y="5238378"/>
            <a:ext cx="6210690" cy="44450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ko-KR" altLang="en-US" sz="1400" dirty="0">
                <a:solidFill>
                  <a:prstClr val="black"/>
                </a:solidFill>
                <a:latin typeface="+mn-ea"/>
              </a:rPr>
              <a:t>용어 및 정의 </a:t>
            </a:r>
            <a:r>
              <a:rPr lang="en-US" altLang="ko-KR" sz="1400" dirty="0">
                <a:solidFill>
                  <a:prstClr val="black"/>
                </a:solidFill>
                <a:latin typeface="+mn-ea"/>
              </a:rPr>
              <a:t>(Vocabulary) : ISO 14050</a:t>
            </a:r>
          </a:p>
        </p:txBody>
      </p:sp>
      <p:sp>
        <p:nvSpPr>
          <p:cNvPr id="18" name="슬라이드 번호 개체 틀 2"/>
          <p:cNvSpPr>
            <a:spLocks noGrp="1"/>
          </p:cNvSpPr>
          <p:nvPr>
            <p:ph type="sldNum" sz="quarter" idx="11"/>
          </p:nvPr>
        </p:nvSpPr>
        <p:spPr>
          <a:xfrm>
            <a:off x="2618420" y="6529260"/>
            <a:ext cx="2133600" cy="365125"/>
          </a:xfr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+mn-ea"/>
              </a:rPr>
              <a:pPr>
                <a:defRPr/>
              </a:pPr>
              <a:t>10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52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체계적 변화를 위한 역량 강화 방법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28596" y="1585512"/>
            <a:ext cx="8391876" cy="3794938"/>
            <a:chOff x="428596" y="2060848"/>
            <a:chExt cx="8391876" cy="3794938"/>
          </a:xfrm>
        </p:grpSpPr>
        <p:sp>
          <p:nvSpPr>
            <p:cNvPr id="15" name="정육면체 14"/>
            <p:cNvSpPr/>
            <p:nvPr/>
          </p:nvSpPr>
          <p:spPr>
            <a:xfrm rot="19050612">
              <a:off x="6278537" y="2558775"/>
              <a:ext cx="514754" cy="2694547"/>
            </a:xfrm>
            <a:prstGeom prst="cube">
              <a:avLst>
                <a:gd name="adj" fmla="val 46865"/>
              </a:avLst>
            </a:prstGeom>
            <a:gradFill flip="none" rotWithShape="1">
              <a:gsLst>
                <a:gs pos="0">
                  <a:schemeClr val="accent1"/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19050"/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3" name="정육면체 12"/>
            <p:cNvSpPr/>
            <p:nvPr/>
          </p:nvSpPr>
          <p:spPr>
            <a:xfrm>
              <a:off x="4284240" y="2898831"/>
              <a:ext cx="576064" cy="2448272"/>
            </a:xfrm>
            <a:prstGeom prst="cube">
              <a:avLst>
                <a:gd name="adj" fmla="val 32326"/>
              </a:avLst>
            </a:prstGeom>
            <a:gradFill flip="none" rotWithShape="1">
              <a:gsLst>
                <a:gs pos="0">
                  <a:schemeClr val="accent1"/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1" name="정육면체 10"/>
            <p:cNvSpPr/>
            <p:nvPr/>
          </p:nvSpPr>
          <p:spPr>
            <a:xfrm rot="2600147">
              <a:off x="2194712" y="2590218"/>
              <a:ext cx="514754" cy="2694547"/>
            </a:xfrm>
            <a:prstGeom prst="cube">
              <a:avLst>
                <a:gd name="adj" fmla="val 46865"/>
              </a:avLst>
            </a:prstGeom>
            <a:gradFill flip="none" rotWithShape="1">
              <a:gsLst>
                <a:gs pos="0">
                  <a:schemeClr val="accent1"/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" name="원통 6"/>
            <p:cNvSpPr/>
            <p:nvPr/>
          </p:nvSpPr>
          <p:spPr>
            <a:xfrm>
              <a:off x="2196281" y="2060848"/>
              <a:ext cx="4751984" cy="1584176"/>
            </a:xfrm>
            <a:prstGeom prst="ca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59976" y="2140392"/>
              <a:ext cx="28083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latin typeface="+mj-ea"/>
                  <a:ea typeface="+mj-ea"/>
                </a:rPr>
                <a:t>녹색성장 경영을 위한</a:t>
              </a:r>
              <a:endParaRPr lang="en-US" altLang="ko-KR" b="1" dirty="0" smtClean="0">
                <a:latin typeface="+mj-ea"/>
                <a:ea typeface="+mj-ea"/>
              </a:endParaRPr>
            </a:p>
            <a:p>
              <a:pPr algn="ctr"/>
              <a:r>
                <a:rPr lang="ko-KR" altLang="en-US" b="1" dirty="0" smtClean="0">
                  <a:latin typeface="+mj-ea"/>
                  <a:ea typeface="+mj-ea"/>
                </a:rPr>
                <a:t>핵심적인 학습능력</a:t>
              </a:r>
              <a:endParaRPr lang="ko-KR" altLang="en-US" b="1" dirty="0">
                <a:latin typeface="+mj-ea"/>
                <a:ea typeface="+mj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00694" y="4977837"/>
              <a:ext cx="33197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u="sng" dirty="0" smtClean="0">
                  <a:latin typeface="+mj-ea"/>
                  <a:ea typeface="+mj-ea"/>
                </a:rPr>
                <a:t>진정으로 원하는 미래를 창조하기</a:t>
              </a:r>
              <a:endParaRPr lang="ko-KR" altLang="en-US" sz="1600" b="1" u="sng" dirty="0">
                <a:latin typeface="+mj-ea"/>
                <a:ea typeface="+mj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24304" y="5517232"/>
              <a:ext cx="3096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u="sng" dirty="0" smtClean="0">
                  <a:latin typeface="+mj-ea"/>
                  <a:ea typeface="+mj-ea"/>
                </a:rPr>
                <a:t>영역을 넘어 협동하기</a:t>
              </a:r>
              <a:endParaRPr lang="ko-KR" altLang="en-US" sz="1600" b="1" u="sng" dirty="0">
                <a:latin typeface="+mj-ea"/>
                <a:ea typeface="+mj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8596" y="4975906"/>
              <a:ext cx="23574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u="sng" dirty="0" smtClean="0">
                  <a:latin typeface="+mj-ea"/>
                  <a:ea typeface="+mj-ea"/>
                </a:rPr>
                <a:t>시스템을 이해하기</a:t>
              </a:r>
              <a:endParaRPr lang="ko-KR" altLang="en-US" sz="1600" b="1" u="sng" dirty="0">
                <a:latin typeface="+mj-ea"/>
                <a:ea typeface="+mj-ea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err="1" smtClean="0">
                <a:latin typeface="+mj-ea"/>
                <a:ea typeface="+mj-ea"/>
              </a:rPr>
              <a:t>지속가능한</a:t>
            </a:r>
            <a:r>
              <a:rPr lang="ko-KR" altLang="en-US" sz="1600" dirty="0" smtClean="0">
                <a:latin typeface="+mj-ea"/>
                <a:ea typeface="+mj-ea"/>
              </a:rPr>
              <a:t> 세상을 만들기 위해 혁신적인 방법은 조직학습 작업에서 중심으로 삼았던   세 가지 분야에서 개발될 수 있음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57158" y="4847310"/>
            <a:ext cx="278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200" dirty="0" smtClean="0">
                <a:latin typeface="+mj-ea"/>
                <a:ea typeface="+mj-ea"/>
              </a:rPr>
              <a:t>조직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복잡한 </a:t>
            </a:r>
            <a:r>
              <a:rPr lang="ko-KR" altLang="en-US" sz="1200" dirty="0" err="1" smtClean="0">
                <a:latin typeface="+mj-ea"/>
                <a:ea typeface="+mj-ea"/>
              </a:rPr>
              <a:t>공급망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산업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도시 혹은 국가 등 그들이 속한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더 큰 시스템을 이해하는 방법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169680" y="5340980"/>
            <a:ext cx="2786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200" dirty="0" err="1" smtClean="0">
                <a:latin typeface="+mj-ea"/>
                <a:ea typeface="+mj-ea"/>
              </a:rPr>
              <a:t>지속불가능한</a:t>
            </a:r>
            <a:r>
              <a:rPr lang="ko-KR" altLang="en-US" sz="1200" dirty="0" smtClean="0">
                <a:latin typeface="+mj-ea"/>
                <a:ea typeface="+mj-ea"/>
              </a:rPr>
              <a:t> 시스템의 작동방식을  바꾸려면 예전에는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상호 신뢰와 관계가 거의 없던 사람들 간에 진정한    신뢰와 상호관계를 구축하는 방법 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820138" y="4830464"/>
            <a:ext cx="300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200" dirty="0" err="1" smtClean="0">
                <a:latin typeface="+mj-ea"/>
                <a:ea typeface="+mj-ea"/>
              </a:rPr>
              <a:t>임기응변식으로</a:t>
            </a:r>
            <a:r>
              <a:rPr lang="ko-KR" altLang="en-US" sz="1200" dirty="0" smtClean="0">
                <a:latin typeface="+mj-ea"/>
                <a:ea typeface="+mj-ea"/>
              </a:rPr>
              <a:t> 대응하던 사고방식에서 </a:t>
            </a:r>
            <a:r>
              <a:rPr lang="ko-KR" altLang="en-US" sz="1200" b="1" dirty="0" smtClean="0">
                <a:solidFill>
                  <a:srgbClr val="FF0000"/>
                </a:solidFill>
                <a:latin typeface="+mj-ea"/>
                <a:ea typeface="+mj-ea"/>
              </a:rPr>
              <a:t>진정 원하는 미래를 창조하는 방법</a:t>
            </a:r>
            <a:endParaRPr lang="ko-KR" altLang="en-US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630681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시스템을 보라 </a:t>
            </a:r>
            <a:r>
              <a:rPr lang="en-US" altLang="ko-KR" dirty="0" smtClean="0">
                <a:solidFill>
                  <a:schemeClr val="tx1"/>
                </a:solidFill>
              </a:rPr>
              <a:t>- ‘</a:t>
            </a:r>
            <a:r>
              <a:rPr lang="ko-KR" altLang="en-US" dirty="0" smtClean="0">
                <a:solidFill>
                  <a:schemeClr val="tx1"/>
                </a:solidFill>
              </a:rPr>
              <a:t>실제의</a:t>
            </a:r>
            <a:r>
              <a:rPr lang="en-US" altLang="ko-KR" dirty="0" smtClean="0">
                <a:solidFill>
                  <a:schemeClr val="tx1"/>
                </a:solidFill>
              </a:rPr>
              <a:t>’</a:t>
            </a:r>
            <a:r>
              <a:rPr lang="ko-KR" altLang="en-US" dirty="0" smtClean="0">
                <a:solidFill>
                  <a:schemeClr val="tx1"/>
                </a:solidFill>
              </a:rPr>
              <a:t>실제 세계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09284" y="1686336"/>
            <a:ext cx="6408712" cy="2809032"/>
            <a:chOff x="1547664" y="2132856"/>
            <a:chExt cx="6408712" cy="2809032"/>
          </a:xfrm>
        </p:grpSpPr>
        <p:sp>
          <p:nvSpPr>
            <p:cNvPr id="3" name="타원 2"/>
            <p:cNvSpPr/>
            <p:nvPr/>
          </p:nvSpPr>
          <p:spPr>
            <a:xfrm>
              <a:off x="1547664" y="2132856"/>
              <a:ext cx="2880320" cy="280903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" name="타원 5"/>
            <p:cNvSpPr/>
            <p:nvPr/>
          </p:nvSpPr>
          <p:spPr>
            <a:xfrm>
              <a:off x="1879800" y="3105324"/>
              <a:ext cx="1252039" cy="9717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" name="타원 6"/>
            <p:cNvSpPr/>
            <p:nvPr/>
          </p:nvSpPr>
          <p:spPr>
            <a:xfrm>
              <a:off x="2815905" y="3105324"/>
              <a:ext cx="1252039" cy="9717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23728" y="3422350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mtClean="0">
                  <a:latin typeface="+mj-ea"/>
                  <a:ea typeface="+mj-ea"/>
                </a:rPr>
                <a:t>사</a:t>
              </a:r>
              <a:r>
                <a:rPr lang="ko-KR" altLang="en-US" sz="1600" b="1">
                  <a:latin typeface="+mj-ea"/>
                  <a:ea typeface="+mj-ea"/>
                </a:rPr>
                <a:t>회</a:t>
              </a:r>
              <a:endParaRPr lang="ko-KR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31839" y="3429000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latin typeface="+mj-ea"/>
                  <a:ea typeface="+mj-ea"/>
                </a:rPr>
                <a:t>환</a:t>
              </a:r>
              <a:r>
                <a:rPr lang="ko-KR" altLang="en-US" sz="1600" b="1" dirty="0">
                  <a:latin typeface="+mj-ea"/>
                  <a:ea typeface="+mj-ea"/>
                </a:rPr>
                <a:t>경</a:t>
              </a:r>
            </a:p>
          </p:txBody>
        </p:sp>
        <p:sp>
          <p:nvSpPr>
            <p:cNvPr id="10" name="타원 9"/>
            <p:cNvSpPr/>
            <p:nvPr/>
          </p:nvSpPr>
          <p:spPr>
            <a:xfrm>
              <a:off x="5076056" y="2132856"/>
              <a:ext cx="2880320" cy="280903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1" name="타원 10"/>
            <p:cNvSpPr/>
            <p:nvPr/>
          </p:nvSpPr>
          <p:spPr>
            <a:xfrm>
              <a:off x="5554343" y="2588202"/>
              <a:ext cx="1923746" cy="1876133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6001754" y="3024541"/>
              <a:ext cx="1028921" cy="100345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56175" y="3356992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j-ea"/>
                  <a:ea typeface="+mj-ea"/>
                </a:rPr>
                <a:t>경</a:t>
              </a:r>
              <a:r>
                <a:rPr lang="ko-KR" altLang="en-US" sz="1600" b="1" dirty="0">
                  <a:latin typeface="+mj-ea"/>
                  <a:ea typeface="+mj-ea"/>
                </a:rPr>
                <a:t>제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56175" y="2658398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j-ea"/>
                  <a:ea typeface="+mj-ea"/>
                </a:rPr>
                <a:t>사</a:t>
              </a:r>
              <a:r>
                <a:rPr lang="ko-KR" altLang="en-US" sz="1600" b="1" dirty="0">
                  <a:latin typeface="+mj-ea"/>
                  <a:ea typeface="+mj-ea"/>
                </a:rPr>
                <a:t>회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56175" y="2184146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latin typeface="+mj-ea"/>
                  <a:ea typeface="+mj-ea"/>
                </a:rPr>
                <a:t>환</a:t>
              </a:r>
              <a:r>
                <a:rPr lang="ko-KR" altLang="en-US" sz="1600" b="1" dirty="0">
                  <a:latin typeface="+mj-ea"/>
                  <a:ea typeface="+mj-ea"/>
                </a:rPr>
                <a:t>경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04794" y="2053786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+mj-ea"/>
                <a:ea typeface="+mj-ea"/>
              </a:rPr>
              <a:t>경</a:t>
            </a:r>
            <a:r>
              <a:rPr lang="ko-KR" altLang="en-US" sz="1600" b="1" dirty="0">
                <a:latin typeface="+mj-ea"/>
                <a:ea typeface="+mj-ea"/>
              </a:rPr>
              <a:t>제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j-ea"/>
                <a:ea typeface="+mj-ea"/>
              </a:rPr>
              <a:t>우선순위를 효과적으로 바꾸고 녹색성장을 조직에 통합하기 위한 유일한 방법은 </a:t>
            </a:r>
            <a:r>
              <a:rPr lang="en-US" altLang="ko-KR" sz="1600" dirty="0" smtClean="0">
                <a:latin typeface="+mj-ea"/>
                <a:ea typeface="+mj-ea"/>
              </a:rPr>
              <a:t>“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경제는 전적으로 자연에 속해 있는 부속물이지 그 반대가 아니다</a:t>
            </a:r>
            <a:r>
              <a:rPr lang="en-US" altLang="ko-KR" sz="1600" dirty="0" smtClean="0">
                <a:latin typeface="+mj-ea"/>
                <a:ea typeface="+mj-ea"/>
              </a:rPr>
              <a:t>.” 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18" name="오른쪽 화살표 17"/>
          <p:cNvSpPr/>
          <p:nvPr/>
        </p:nvSpPr>
        <p:spPr>
          <a:xfrm>
            <a:off x="4055088" y="2818894"/>
            <a:ext cx="571504" cy="5521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4572008"/>
            <a:ext cx="107157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2030726" y="4619348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 smtClean="0">
                <a:latin typeface="+mj-ea"/>
                <a:ea typeface="+mj-ea"/>
              </a:rPr>
              <a:t>“</a:t>
            </a:r>
            <a:r>
              <a:rPr lang="ko-KR" altLang="en-US" sz="1200" dirty="0" smtClean="0">
                <a:latin typeface="+mj-ea"/>
                <a:ea typeface="+mj-ea"/>
              </a:rPr>
              <a:t>경영자로서 나는 </a:t>
            </a:r>
            <a:r>
              <a:rPr lang="en-US" altLang="ko-KR" sz="1200" dirty="0" smtClean="0">
                <a:latin typeface="+mj-ea"/>
                <a:ea typeface="+mj-ea"/>
              </a:rPr>
              <a:t>NGO</a:t>
            </a:r>
            <a:r>
              <a:rPr lang="ko-KR" altLang="en-US" sz="1200" dirty="0" smtClean="0">
                <a:latin typeface="+mj-ea"/>
                <a:ea typeface="+mj-ea"/>
              </a:rPr>
              <a:t>와 환경운동에 전반적으로 의심을 가지고 있었습니다</a:t>
            </a:r>
            <a:r>
              <a:rPr lang="en-US" altLang="ko-KR" sz="1200" dirty="0" smtClean="0">
                <a:latin typeface="+mj-ea"/>
                <a:ea typeface="+mj-ea"/>
              </a:rPr>
              <a:t>. </a:t>
            </a:r>
            <a:r>
              <a:rPr lang="ko-KR" altLang="en-US" sz="1200" dirty="0" smtClean="0">
                <a:latin typeface="+mj-ea"/>
                <a:ea typeface="+mj-ea"/>
              </a:rPr>
              <a:t>나는 </a:t>
            </a:r>
            <a:r>
              <a:rPr lang="en-US" altLang="ko-KR" sz="1200" dirty="0" smtClean="0">
                <a:latin typeface="+mj-ea"/>
                <a:ea typeface="+mj-ea"/>
              </a:rPr>
              <a:t>5</a:t>
            </a:r>
            <a:r>
              <a:rPr lang="ko-KR" altLang="en-US" sz="1200" dirty="0" smtClean="0">
                <a:latin typeface="+mj-ea"/>
                <a:ea typeface="+mj-ea"/>
              </a:rPr>
              <a:t>년 전에 처음으로 기술이 타협의 대상이 아니라 기회가 될 수 있다는 점을 진정으로 느끼기 시작했습니다</a:t>
            </a:r>
            <a:r>
              <a:rPr lang="en-US" altLang="ko-KR" sz="1200" dirty="0" smtClean="0">
                <a:latin typeface="+mj-ea"/>
                <a:ea typeface="+mj-ea"/>
              </a:rPr>
              <a:t>.   </a:t>
            </a:r>
            <a:r>
              <a:rPr lang="ko-KR" altLang="en-US" sz="1200" dirty="0" smtClean="0">
                <a:latin typeface="+mj-ea"/>
                <a:ea typeface="+mj-ea"/>
              </a:rPr>
              <a:t>재생에너지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환경보호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담수화에 제대로 투자한다면 돈도 벌고 동시에 사회적 문제도 해결할 수 있을 것입니다</a:t>
            </a:r>
            <a:r>
              <a:rPr lang="en-US" altLang="ko-KR" sz="1200" dirty="0" smtClean="0">
                <a:latin typeface="+mj-ea"/>
                <a:ea typeface="+mj-ea"/>
              </a:rPr>
              <a:t>.” - </a:t>
            </a:r>
            <a:r>
              <a:rPr lang="ko-KR" altLang="en-US" sz="1200" dirty="0" err="1" smtClean="0">
                <a:latin typeface="+mj-ea"/>
                <a:ea typeface="+mj-ea"/>
              </a:rPr>
              <a:t>제프리</a:t>
            </a:r>
            <a:r>
              <a:rPr lang="en-US" altLang="ko-KR" sz="1200" dirty="0" smtClean="0">
                <a:latin typeface="+mj-ea"/>
                <a:ea typeface="+mj-ea"/>
              </a:rPr>
              <a:t> </a:t>
            </a:r>
            <a:r>
              <a:rPr lang="ko-KR" altLang="en-US" sz="1200" dirty="0" err="1" smtClean="0">
                <a:latin typeface="+mj-ea"/>
                <a:ea typeface="+mj-ea"/>
              </a:rPr>
              <a:t>이멜트</a:t>
            </a:r>
            <a:r>
              <a:rPr lang="ko-KR" altLang="en-US" sz="1200" dirty="0" smtClean="0">
                <a:latin typeface="+mj-ea"/>
                <a:ea typeface="+mj-ea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GE </a:t>
            </a:r>
            <a:r>
              <a:rPr lang="ko-KR" altLang="en-US" sz="1200" dirty="0" smtClean="0">
                <a:latin typeface="+mj-ea"/>
                <a:ea typeface="+mj-ea"/>
              </a:rPr>
              <a:t>회장</a:t>
            </a:r>
            <a:endParaRPr lang="ko-KR" altLang="en-US" sz="1200" dirty="0">
              <a:latin typeface="+mj-ea"/>
              <a:ea typeface="+mj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87718" y="5572140"/>
            <a:ext cx="1000132" cy="77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2044374" y="5507098"/>
            <a:ext cx="678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 smtClean="0">
                <a:latin typeface="+mj-ea"/>
                <a:ea typeface="+mj-ea"/>
              </a:rPr>
              <a:t>“</a:t>
            </a:r>
            <a:r>
              <a:rPr lang="ko-KR" altLang="en-US" sz="1200" dirty="0" smtClean="0">
                <a:latin typeface="+mj-ea"/>
                <a:ea typeface="+mj-ea"/>
              </a:rPr>
              <a:t>우리는 기후변화 문제를 해결하는 것이 오늘날 최고경영자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투자가</a:t>
            </a:r>
            <a:r>
              <a:rPr lang="en-US" altLang="ko-KR" sz="1200" dirty="0" smtClean="0"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latin typeface="+mj-ea"/>
                <a:ea typeface="+mj-ea"/>
              </a:rPr>
              <a:t>정부가 당면한 중요한 문제 중 하나라고 굳게 믿고 있습니다 시티그룹은 자체 친환경 사업에 </a:t>
            </a:r>
            <a:r>
              <a:rPr lang="en-US" altLang="ko-KR" sz="1200" dirty="0" smtClean="0">
                <a:latin typeface="+mj-ea"/>
                <a:ea typeface="+mj-ea"/>
              </a:rPr>
              <a:t>500</a:t>
            </a:r>
            <a:r>
              <a:rPr lang="ko-KR" altLang="en-US" sz="1200" dirty="0" smtClean="0">
                <a:latin typeface="+mj-ea"/>
                <a:ea typeface="+mj-ea"/>
              </a:rPr>
              <a:t>억 달러를 투자할 것입니다</a:t>
            </a:r>
            <a:r>
              <a:rPr lang="en-US" altLang="ko-KR" sz="1200" dirty="0" smtClean="0">
                <a:latin typeface="+mj-ea"/>
                <a:ea typeface="+mj-ea"/>
              </a:rPr>
              <a:t>. </a:t>
            </a:r>
            <a:r>
              <a:rPr lang="ko-KR" altLang="en-US" sz="1200" dirty="0" smtClean="0">
                <a:latin typeface="+mj-ea"/>
                <a:ea typeface="+mj-ea"/>
              </a:rPr>
              <a:t>사회 및 환경을 해치는 기업에 자금을 대출을 중단할 것입니다</a:t>
            </a:r>
            <a:r>
              <a:rPr lang="en-US" altLang="ko-KR" sz="1200" dirty="0" smtClean="0">
                <a:latin typeface="+mj-ea"/>
                <a:ea typeface="+mj-ea"/>
              </a:rPr>
              <a:t>.”- </a:t>
            </a:r>
            <a:r>
              <a:rPr lang="ko-KR" altLang="en-US" sz="1200" dirty="0" smtClean="0">
                <a:latin typeface="+mj-ea"/>
                <a:ea typeface="+mj-ea"/>
              </a:rPr>
              <a:t>마이클 </a:t>
            </a:r>
            <a:r>
              <a:rPr lang="ko-KR" altLang="en-US" sz="1200" dirty="0" err="1" smtClean="0">
                <a:latin typeface="+mj-ea"/>
                <a:ea typeface="+mj-ea"/>
              </a:rPr>
              <a:t>클라인</a:t>
            </a:r>
            <a:r>
              <a:rPr lang="ko-KR" altLang="en-US" sz="1200" dirty="0" smtClean="0">
                <a:latin typeface="+mj-ea"/>
                <a:ea typeface="+mj-ea"/>
              </a:rPr>
              <a:t> 시티그룹 </a:t>
            </a:r>
            <a:r>
              <a:rPr lang="ko-KR" altLang="en-US" sz="1200" dirty="0" err="1" smtClean="0">
                <a:latin typeface="+mj-ea"/>
                <a:ea typeface="+mj-ea"/>
              </a:rPr>
              <a:t>시티마켓뱅킹</a:t>
            </a:r>
            <a:r>
              <a:rPr lang="ko-KR" altLang="en-US" sz="1200" dirty="0" smtClean="0">
                <a:latin typeface="+mj-ea"/>
                <a:ea typeface="+mj-ea"/>
              </a:rPr>
              <a:t> 공동회장</a:t>
            </a:r>
            <a:endParaRPr lang="ko-KR" altLang="en-US" sz="1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475845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시스템적 사고의 빙산 </a:t>
            </a:r>
            <a:r>
              <a:rPr lang="en-US" altLang="ko-KR" dirty="0" smtClean="0">
                <a:solidFill>
                  <a:schemeClr val="tx1"/>
                </a:solidFill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</a:rPr>
              <a:t>현실을 설명하는 방법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5" name="그룹 24"/>
          <p:cNvGrpSpPr/>
          <p:nvPr/>
        </p:nvGrpSpPr>
        <p:grpSpPr>
          <a:xfrm>
            <a:off x="971600" y="1451640"/>
            <a:ext cx="7200800" cy="5040560"/>
            <a:chOff x="971600" y="1268760"/>
            <a:chExt cx="7200800" cy="5040560"/>
          </a:xfrm>
        </p:grpSpPr>
        <p:sp>
          <p:nvSpPr>
            <p:cNvPr id="3" name="직사각형 2"/>
            <p:cNvSpPr/>
            <p:nvPr/>
          </p:nvSpPr>
          <p:spPr>
            <a:xfrm>
              <a:off x="971600" y="1268760"/>
              <a:ext cx="7200800" cy="5040560"/>
            </a:xfrm>
            <a:prstGeom prst="rect">
              <a:avLst/>
            </a:prstGeom>
            <a:gradFill>
              <a:gsLst>
                <a:gs pos="0">
                  <a:schemeClr val="accent1">
                    <a:tint val="44500"/>
                    <a:satMod val="160000"/>
                  </a:schemeClr>
                </a:gs>
                <a:gs pos="31000">
                  <a:schemeClr val="bg1"/>
                </a:gs>
                <a:gs pos="32000">
                  <a:schemeClr val="tx2"/>
                </a:gs>
                <a:gs pos="99000">
                  <a:schemeClr val="tx2"/>
                </a:gs>
              </a:gsLst>
              <a:lin ang="5400000" scaled="0"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" name="구름 3"/>
            <p:cNvSpPr/>
            <p:nvPr/>
          </p:nvSpPr>
          <p:spPr>
            <a:xfrm>
              <a:off x="1043509" y="1340768"/>
              <a:ext cx="1584275" cy="648072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7" name="자유형 6"/>
            <p:cNvSpPr/>
            <p:nvPr/>
          </p:nvSpPr>
          <p:spPr>
            <a:xfrm>
              <a:off x="1547664" y="1556792"/>
              <a:ext cx="5953554" cy="4464496"/>
            </a:xfrm>
            <a:custGeom>
              <a:avLst/>
              <a:gdLst>
                <a:gd name="connsiteX0" fmla="*/ 2347415 w 6332562"/>
                <a:gd name="connsiteY0" fmla="*/ 368490 h 4749421"/>
                <a:gd name="connsiteX1" fmla="*/ 2238233 w 6332562"/>
                <a:gd name="connsiteY1" fmla="*/ 518615 h 4749421"/>
                <a:gd name="connsiteX2" fmla="*/ 2169994 w 6332562"/>
                <a:gd name="connsiteY2" fmla="*/ 586854 h 4749421"/>
                <a:gd name="connsiteX3" fmla="*/ 2088108 w 6332562"/>
                <a:gd name="connsiteY3" fmla="*/ 600502 h 4749421"/>
                <a:gd name="connsiteX4" fmla="*/ 2033517 w 6332562"/>
                <a:gd name="connsiteY4" fmla="*/ 723331 h 4749421"/>
                <a:gd name="connsiteX5" fmla="*/ 1978926 w 6332562"/>
                <a:gd name="connsiteY5" fmla="*/ 805218 h 4749421"/>
                <a:gd name="connsiteX6" fmla="*/ 1924335 w 6332562"/>
                <a:gd name="connsiteY6" fmla="*/ 928048 h 4749421"/>
                <a:gd name="connsiteX7" fmla="*/ 1883391 w 6332562"/>
                <a:gd name="connsiteY7" fmla="*/ 955343 h 4749421"/>
                <a:gd name="connsiteX8" fmla="*/ 1869744 w 6332562"/>
                <a:gd name="connsiteY8" fmla="*/ 996287 h 4749421"/>
                <a:gd name="connsiteX9" fmla="*/ 1678675 w 6332562"/>
                <a:gd name="connsiteY9" fmla="*/ 968991 h 4749421"/>
                <a:gd name="connsiteX10" fmla="*/ 1596788 w 6332562"/>
                <a:gd name="connsiteY10" fmla="*/ 1037230 h 4749421"/>
                <a:gd name="connsiteX11" fmla="*/ 1569493 w 6332562"/>
                <a:gd name="connsiteY11" fmla="*/ 1078173 h 4749421"/>
                <a:gd name="connsiteX12" fmla="*/ 1487606 w 6332562"/>
                <a:gd name="connsiteY12" fmla="*/ 1160060 h 4749421"/>
                <a:gd name="connsiteX13" fmla="*/ 1460311 w 6332562"/>
                <a:gd name="connsiteY13" fmla="*/ 1201003 h 4749421"/>
                <a:gd name="connsiteX14" fmla="*/ 1378424 w 6332562"/>
                <a:gd name="connsiteY14" fmla="*/ 1255594 h 4749421"/>
                <a:gd name="connsiteX15" fmla="*/ 1296538 w 6332562"/>
                <a:gd name="connsiteY15" fmla="*/ 1310185 h 4749421"/>
                <a:gd name="connsiteX16" fmla="*/ 1255594 w 6332562"/>
                <a:gd name="connsiteY16" fmla="*/ 1337481 h 4749421"/>
                <a:gd name="connsiteX17" fmla="*/ 1173708 w 6332562"/>
                <a:gd name="connsiteY17" fmla="*/ 1405719 h 4749421"/>
                <a:gd name="connsiteX18" fmla="*/ 1105469 w 6332562"/>
                <a:gd name="connsiteY18" fmla="*/ 1487606 h 4749421"/>
                <a:gd name="connsiteX19" fmla="*/ 1037230 w 6332562"/>
                <a:gd name="connsiteY19" fmla="*/ 1555845 h 4749421"/>
                <a:gd name="connsiteX20" fmla="*/ 1009935 w 6332562"/>
                <a:gd name="connsiteY20" fmla="*/ 1596788 h 4749421"/>
                <a:gd name="connsiteX21" fmla="*/ 941696 w 6332562"/>
                <a:gd name="connsiteY21" fmla="*/ 1719618 h 4749421"/>
                <a:gd name="connsiteX22" fmla="*/ 900753 w 6332562"/>
                <a:gd name="connsiteY22" fmla="*/ 1733266 h 4749421"/>
                <a:gd name="connsiteX23" fmla="*/ 859809 w 6332562"/>
                <a:gd name="connsiteY23" fmla="*/ 1678675 h 4749421"/>
                <a:gd name="connsiteX24" fmla="*/ 750627 w 6332562"/>
                <a:gd name="connsiteY24" fmla="*/ 1583140 h 4749421"/>
                <a:gd name="connsiteX25" fmla="*/ 696036 w 6332562"/>
                <a:gd name="connsiteY25" fmla="*/ 1555845 h 4749421"/>
                <a:gd name="connsiteX26" fmla="*/ 655093 w 6332562"/>
                <a:gd name="connsiteY26" fmla="*/ 1528549 h 4749421"/>
                <a:gd name="connsiteX27" fmla="*/ 627797 w 6332562"/>
                <a:gd name="connsiteY27" fmla="*/ 1569493 h 4749421"/>
                <a:gd name="connsiteX28" fmla="*/ 545911 w 6332562"/>
                <a:gd name="connsiteY28" fmla="*/ 1624084 h 4749421"/>
                <a:gd name="connsiteX29" fmla="*/ 518615 w 6332562"/>
                <a:gd name="connsiteY29" fmla="*/ 1665027 h 4749421"/>
                <a:gd name="connsiteX30" fmla="*/ 395785 w 6332562"/>
                <a:gd name="connsiteY30" fmla="*/ 1760561 h 4749421"/>
                <a:gd name="connsiteX31" fmla="*/ 354842 w 6332562"/>
                <a:gd name="connsiteY31" fmla="*/ 1787857 h 4749421"/>
                <a:gd name="connsiteX32" fmla="*/ 327547 w 6332562"/>
                <a:gd name="connsiteY32" fmla="*/ 1828800 h 4749421"/>
                <a:gd name="connsiteX33" fmla="*/ 286603 w 6332562"/>
                <a:gd name="connsiteY33" fmla="*/ 1842448 h 4749421"/>
                <a:gd name="connsiteX34" fmla="*/ 272956 w 6332562"/>
                <a:gd name="connsiteY34" fmla="*/ 1883391 h 4749421"/>
                <a:gd name="connsiteX35" fmla="*/ 232012 w 6332562"/>
                <a:gd name="connsiteY35" fmla="*/ 1910687 h 4749421"/>
                <a:gd name="connsiteX36" fmla="*/ 150126 w 6332562"/>
                <a:gd name="connsiteY36" fmla="*/ 1992573 h 4749421"/>
                <a:gd name="connsiteX37" fmla="*/ 68239 w 6332562"/>
                <a:gd name="connsiteY37" fmla="*/ 2060812 h 4749421"/>
                <a:gd name="connsiteX38" fmla="*/ 13648 w 6332562"/>
                <a:gd name="connsiteY38" fmla="*/ 2129051 h 4749421"/>
                <a:gd name="connsiteX39" fmla="*/ 0 w 6332562"/>
                <a:gd name="connsiteY39" fmla="*/ 2183642 h 4749421"/>
                <a:gd name="connsiteX40" fmla="*/ 40944 w 6332562"/>
                <a:gd name="connsiteY40" fmla="*/ 2210937 h 4749421"/>
                <a:gd name="connsiteX41" fmla="*/ 136478 w 6332562"/>
                <a:gd name="connsiteY41" fmla="*/ 2333767 h 4749421"/>
                <a:gd name="connsiteX42" fmla="*/ 163773 w 6332562"/>
                <a:gd name="connsiteY42" fmla="*/ 2374711 h 4749421"/>
                <a:gd name="connsiteX43" fmla="*/ 177421 w 6332562"/>
                <a:gd name="connsiteY43" fmla="*/ 2415654 h 4749421"/>
                <a:gd name="connsiteX44" fmla="*/ 204717 w 6332562"/>
                <a:gd name="connsiteY44" fmla="*/ 2456597 h 4749421"/>
                <a:gd name="connsiteX45" fmla="*/ 218365 w 6332562"/>
                <a:gd name="connsiteY45" fmla="*/ 2497540 h 4749421"/>
                <a:gd name="connsiteX46" fmla="*/ 245660 w 6332562"/>
                <a:gd name="connsiteY46" fmla="*/ 2538484 h 4749421"/>
                <a:gd name="connsiteX47" fmla="*/ 272956 w 6332562"/>
                <a:gd name="connsiteY47" fmla="*/ 2647666 h 4749421"/>
                <a:gd name="connsiteX48" fmla="*/ 313899 w 6332562"/>
                <a:gd name="connsiteY48" fmla="*/ 2729552 h 4749421"/>
                <a:gd name="connsiteX49" fmla="*/ 354842 w 6332562"/>
                <a:gd name="connsiteY49" fmla="*/ 2811439 h 4749421"/>
                <a:gd name="connsiteX50" fmla="*/ 368490 w 6332562"/>
                <a:gd name="connsiteY50" fmla="*/ 2852382 h 4749421"/>
                <a:gd name="connsiteX51" fmla="*/ 450376 w 6332562"/>
                <a:gd name="connsiteY51" fmla="*/ 3002508 h 4749421"/>
                <a:gd name="connsiteX52" fmla="*/ 477672 w 6332562"/>
                <a:gd name="connsiteY52" fmla="*/ 3084394 h 4749421"/>
                <a:gd name="connsiteX53" fmla="*/ 491320 w 6332562"/>
                <a:gd name="connsiteY53" fmla="*/ 3125337 h 4749421"/>
                <a:gd name="connsiteX54" fmla="*/ 518615 w 6332562"/>
                <a:gd name="connsiteY54" fmla="*/ 3166281 h 4749421"/>
                <a:gd name="connsiteX55" fmla="*/ 586854 w 6332562"/>
                <a:gd name="connsiteY55" fmla="*/ 3289111 h 4749421"/>
                <a:gd name="connsiteX56" fmla="*/ 614150 w 6332562"/>
                <a:gd name="connsiteY56" fmla="*/ 3370997 h 4749421"/>
                <a:gd name="connsiteX57" fmla="*/ 627797 w 6332562"/>
                <a:gd name="connsiteY57" fmla="*/ 3411940 h 4749421"/>
                <a:gd name="connsiteX58" fmla="*/ 682388 w 6332562"/>
                <a:gd name="connsiteY58" fmla="*/ 3507475 h 4749421"/>
                <a:gd name="connsiteX59" fmla="*/ 696036 w 6332562"/>
                <a:gd name="connsiteY59" fmla="*/ 3562066 h 4749421"/>
                <a:gd name="connsiteX60" fmla="*/ 723332 w 6332562"/>
                <a:gd name="connsiteY60" fmla="*/ 3643952 h 4749421"/>
                <a:gd name="connsiteX61" fmla="*/ 709684 w 6332562"/>
                <a:gd name="connsiteY61" fmla="*/ 3684896 h 4749421"/>
                <a:gd name="connsiteX62" fmla="*/ 614150 w 6332562"/>
                <a:gd name="connsiteY62" fmla="*/ 3807725 h 4749421"/>
                <a:gd name="connsiteX63" fmla="*/ 559559 w 6332562"/>
                <a:gd name="connsiteY63" fmla="*/ 3930555 h 4749421"/>
                <a:gd name="connsiteX64" fmla="*/ 518615 w 6332562"/>
                <a:gd name="connsiteY64" fmla="*/ 3971499 h 4749421"/>
                <a:gd name="connsiteX65" fmla="*/ 491320 w 6332562"/>
                <a:gd name="connsiteY65" fmla="*/ 4053385 h 4749421"/>
                <a:gd name="connsiteX66" fmla="*/ 532263 w 6332562"/>
                <a:gd name="connsiteY66" fmla="*/ 4094328 h 4749421"/>
                <a:gd name="connsiteX67" fmla="*/ 614150 w 6332562"/>
                <a:gd name="connsiteY67" fmla="*/ 4135272 h 4749421"/>
                <a:gd name="connsiteX68" fmla="*/ 655093 w 6332562"/>
                <a:gd name="connsiteY68" fmla="*/ 4176215 h 4749421"/>
                <a:gd name="connsiteX69" fmla="*/ 736979 w 6332562"/>
                <a:gd name="connsiteY69" fmla="*/ 4217158 h 4749421"/>
                <a:gd name="connsiteX70" fmla="*/ 859809 w 6332562"/>
                <a:gd name="connsiteY70" fmla="*/ 4339988 h 4749421"/>
                <a:gd name="connsiteX71" fmla="*/ 941696 w 6332562"/>
                <a:gd name="connsiteY71" fmla="*/ 4394579 h 4749421"/>
                <a:gd name="connsiteX72" fmla="*/ 1160060 w 6332562"/>
                <a:gd name="connsiteY72" fmla="*/ 4462818 h 4749421"/>
                <a:gd name="connsiteX73" fmla="*/ 1269242 w 6332562"/>
                <a:gd name="connsiteY73" fmla="*/ 4490113 h 4749421"/>
                <a:gd name="connsiteX74" fmla="*/ 1337481 w 6332562"/>
                <a:gd name="connsiteY74" fmla="*/ 4503761 h 4749421"/>
                <a:gd name="connsiteX75" fmla="*/ 1405720 w 6332562"/>
                <a:gd name="connsiteY75" fmla="*/ 4531057 h 4749421"/>
                <a:gd name="connsiteX76" fmla="*/ 1869744 w 6332562"/>
                <a:gd name="connsiteY76" fmla="*/ 4544705 h 4749421"/>
                <a:gd name="connsiteX77" fmla="*/ 1992573 w 6332562"/>
                <a:gd name="connsiteY77" fmla="*/ 4572000 h 4749421"/>
                <a:gd name="connsiteX78" fmla="*/ 2156347 w 6332562"/>
                <a:gd name="connsiteY78" fmla="*/ 4585648 h 4749421"/>
                <a:gd name="connsiteX79" fmla="*/ 2483893 w 6332562"/>
                <a:gd name="connsiteY79" fmla="*/ 4626591 h 4749421"/>
                <a:gd name="connsiteX80" fmla="*/ 2661314 w 6332562"/>
                <a:gd name="connsiteY80" fmla="*/ 4612943 h 4749421"/>
                <a:gd name="connsiteX81" fmla="*/ 2729553 w 6332562"/>
                <a:gd name="connsiteY81" fmla="*/ 4599296 h 4749421"/>
                <a:gd name="connsiteX82" fmla="*/ 2866030 w 6332562"/>
                <a:gd name="connsiteY82" fmla="*/ 4585648 h 4749421"/>
                <a:gd name="connsiteX83" fmla="*/ 3098042 w 6332562"/>
                <a:gd name="connsiteY83" fmla="*/ 4558352 h 4749421"/>
                <a:gd name="connsiteX84" fmla="*/ 3248168 w 6332562"/>
                <a:gd name="connsiteY84" fmla="*/ 4572000 h 4749421"/>
                <a:gd name="connsiteX85" fmla="*/ 3821373 w 6332562"/>
                <a:gd name="connsiteY85" fmla="*/ 4585648 h 4749421"/>
                <a:gd name="connsiteX86" fmla="*/ 4026090 w 6332562"/>
                <a:gd name="connsiteY86" fmla="*/ 4612943 h 4749421"/>
                <a:gd name="connsiteX87" fmla="*/ 4094329 w 6332562"/>
                <a:gd name="connsiteY87" fmla="*/ 4626591 h 4749421"/>
                <a:gd name="connsiteX88" fmla="*/ 4148920 w 6332562"/>
                <a:gd name="connsiteY88" fmla="*/ 4640239 h 4749421"/>
                <a:gd name="connsiteX89" fmla="*/ 4339988 w 6332562"/>
                <a:gd name="connsiteY89" fmla="*/ 4653887 h 4749421"/>
                <a:gd name="connsiteX90" fmla="*/ 4544705 w 6332562"/>
                <a:gd name="connsiteY90" fmla="*/ 4681182 h 4749421"/>
                <a:gd name="connsiteX91" fmla="*/ 4776717 w 6332562"/>
                <a:gd name="connsiteY91" fmla="*/ 4694830 h 4749421"/>
                <a:gd name="connsiteX92" fmla="*/ 4885899 w 6332562"/>
                <a:gd name="connsiteY92" fmla="*/ 4708478 h 4749421"/>
                <a:gd name="connsiteX93" fmla="*/ 5008729 w 6332562"/>
                <a:gd name="connsiteY93" fmla="*/ 4722125 h 4749421"/>
                <a:gd name="connsiteX94" fmla="*/ 5049672 w 6332562"/>
                <a:gd name="connsiteY94" fmla="*/ 4735773 h 4749421"/>
                <a:gd name="connsiteX95" fmla="*/ 5131559 w 6332562"/>
                <a:gd name="connsiteY95" fmla="*/ 4749421 h 4749421"/>
                <a:gd name="connsiteX96" fmla="*/ 5199797 w 6332562"/>
                <a:gd name="connsiteY96" fmla="*/ 4735773 h 4749421"/>
                <a:gd name="connsiteX97" fmla="*/ 5240741 w 6332562"/>
                <a:gd name="connsiteY97" fmla="*/ 4708478 h 4749421"/>
                <a:gd name="connsiteX98" fmla="*/ 5281684 w 6332562"/>
                <a:gd name="connsiteY98" fmla="*/ 4694830 h 4749421"/>
                <a:gd name="connsiteX99" fmla="*/ 5363571 w 6332562"/>
                <a:gd name="connsiteY99" fmla="*/ 4653887 h 4749421"/>
                <a:gd name="connsiteX100" fmla="*/ 5445457 w 6332562"/>
                <a:gd name="connsiteY100" fmla="*/ 4599296 h 4749421"/>
                <a:gd name="connsiteX101" fmla="*/ 5486400 w 6332562"/>
                <a:gd name="connsiteY101" fmla="*/ 4585648 h 4749421"/>
                <a:gd name="connsiteX102" fmla="*/ 5568287 w 6332562"/>
                <a:gd name="connsiteY102" fmla="*/ 4531057 h 4749421"/>
                <a:gd name="connsiteX103" fmla="*/ 5609230 w 6332562"/>
                <a:gd name="connsiteY103" fmla="*/ 4503761 h 4749421"/>
                <a:gd name="connsiteX104" fmla="*/ 5650173 w 6332562"/>
                <a:gd name="connsiteY104" fmla="*/ 4476466 h 4749421"/>
                <a:gd name="connsiteX105" fmla="*/ 5677469 w 6332562"/>
                <a:gd name="connsiteY105" fmla="*/ 4435522 h 4749421"/>
                <a:gd name="connsiteX106" fmla="*/ 5800299 w 6332562"/>
                <a:gd name="connsiteY106" fmla="*/ 4367284 h 4749421"/>
                <a:gd name="connsiteX107" fmla="*/ 5813947 w 6332562"/>
                <a:gd name="connsiteY107" fmla="*/ 4326340 h 4749421"/>
                <a:gd name="connsiteX108" fmla="*/ 5854890 w 6332562"/>
                <a:gd name="connsiteY108" fmla="*/ 4312693 h 4749421"/>
                <a:gd name="connsiteX109" fmla="*/ 5895833 w 6332562"/>
                <a:gd name="connsiteY109" fmla="*/ 4285397 h 4749421"/>
                <a:gd name="connsiteX110" fmla="*/ 5923129 w 6332562"/>
                <a:gd name="connsiteY110" fmla="*/ 4176215 h 4749421"/>
                <a:gd name="connsiteX111" fmla="*/ 5950424 w 6332562"/>
                <a:gd name="connsiteY111" fmla="*/ 4135272 h 4749421"/>
                <a:gd name="connsiteX112" fmla="*/ 5991368 w 6332562"/>
                <a:gd name="connsiteY112" fmla="*/ 3971499 h 4749421"/>
                <a:gd name="connsiteX113" fmla="*/ 6032311 w 6332562"/>
                <a:gd name="connsiteY113" fmla="*/ 3889612 h 4749421"/>
                <a:gd name="connsiteX114" fmla="*/ 6059606 w 6332562"/>
                <a:gd name="connsiteY114" fmla="*/ 3848669 h 4749421"/>
                <a:gd name="connsiteX115" fmla="*/ 6086902 w 6332562"/>
                <a:gd name="connsiteY115" fmla="*/ 3766782 h 4749421"/>
                <a:gd name="connsiteX116" fmla="*/ 6168788 w 6332562"/>
                <a:gd name="connsiteY116" fmla="*/ 3643952 h 4749421"/>
                <a:gd name="connsiteX117" fmla="*/ 6209732 w 6332562"/>
                <a:gd name="connsiteY117" fmla="*/ 3616657 h 4749421"/>
                <a:gd name="connsiteX118" fmla="*/ 6237027 w 6332562"/>
                <a:gd name="connsiteY118" fmla="*/ 3575713 h 4749421"/>
                <a:gd name="connsiteX119" fmla="*/ 6318914 w 6332562"/>
                <a:gd name="connsiteY119" fmla="*/ 3480179 h 4749421"/>
                <a:gd name="connsiteX120" fmla="*/ 6332562 w 6332562"/>
                <a:gd name="connsiteY120" fmla="*/ 3411940 h 4749421"/>
                <a:gd name="connsiteX121" fmla="*/ 6305266 w 6332562"/>
                <a:gd name="connsiteY121" fmla="*/ 3302758 h 4749421"/>
                <a:gd name="connsiteX122" fmla="*/ 6277971 w 6332562"/>
                <a:gd name="connsiteY122" fmla="*/ 2920621 h 4749421"/>
                <a:gd name="connsiteX123" fmla="*/ 6264323 w 6332562"/>
                <a:gd name="connsiteY123" fmla="*/ 2866030 h 4749421"/>
                <a:gd name="connsiteX124" fmla="*/ 6250675 w 6332562"/>
                <a:gd name="connsiteY124" fmla="*/ 2770496 h 4749421"/>
                <a:gd name="connsiteX125" fmla="*/ 6237027 w 6332562"/>
                <a:gd name="connsiteY125" fmla="*/ 2729552 h 4749421"/>
                <a:gd name="connsiteX126" fmla="*/ 6209732 w 6332562"/>
                <a:gd name="connsiteY126" fmla="*/ 2620370 h 4749421"/>
                <a:gd name="connsiteX127" fmla="*/ 6182436 w 6332562"/>
                <a:gd name="connsiteY127" fmla="*/ 2538484 h 4749421"/>
                <a:gd name="connsiteX128" fmla="*/ 6168788 w 6332562"/>
                <a:gd name="connsiteY128" fmla="*/ 2497540 h 4749421"/>
                <a:gd name="connsiteX129" fmla="*/ 6141493 w 6332562"/>
                <a:gd name="connsiteY129" fmla="*/ 2224585 h 4749421"/>
                <a:gd name="connsiteX130" fmla="*/ 6086902 w 6332562"/>
                <a:gd name="connsiteY130" fmla="*/ 2115403 h 4749421"/>
                <a:gd name="connsiteX131" fmla="*/ 6059606 w 6332562"/>
                <a:gd name="connsiteY131" fmla="*/ 2074460 h 4749421"/>
                <a:gd name="connsiteX132" fmla="*/ 5964072 w 6332562"/>
                <a:gd name="connsiteY132" fmla="*/ 1992573 h 4749421"/>
                <a:gd name="connsiteX133" fmla="*/ 5909481 w 6332562"/>
                <a:gd name="connsiteY133" fmla="*/ 1897039 h 4749421"/>
                <a:gd name="connsiteX134" fmla="*/ 5895833 w 6332562"/>
                <a:gd name="connsiteY134" fmla="*/ 1856096 h 4749421"/>
                <a:gd name="connsiteX135" fmla="*/ 5813947 w 6332562"/>
                <a:gd name="connsiteY135" fmla="*/ 1774209 h 4749421"/>
                <a:gd name="connsiteX136" fmla="*/ 5773003 w 6332562"/>
                <a:gd name="connsiteY136" fmla="*/ 1678675 h 4749421"/>
                <a:gd name="connsiteX137" fmla="*/ 5745708 w 6332562"/>
                <a:gd name="connsiteY137" fmla="*/ 1637731 h 4749421"/>
                <a:gd name="connsiteX138" fmla="*/ 5732060 w 6332562"/>
                <a:gd name="connsiteY138" fmla="*/ 1596788 h 4749421"/>
                <a:gd name="connsiteX139" fmla="*/ 5704765 w 6332562"/>
                <a:gd name="connsiteY139" fmla="*/ 1555845 h 4749421"/>
                <a:gd name="connsiteX140" fmla="*/ 5691117 w 6332562"/>
                <a:gd name="connsiteY140" fmla="*/ 1514902 h 4749421"/>
                <a:gd name="connsiteX141" fmla="*/ 5636526 w 6332562"/>
                <a:gd name="connsiteY141" fmla="*/ 1433015 h 4749421"/>
                <a:gd name="connsiteX142" fmla="*/ 5568287 w 6332562"/>
                <a:gd name="connsiteY142" fmla="*/ 1296537 h 4749421"/>
                <a:gd name="connsiteX143" fmla="*/ 5513696 w 6332562"/>
                <a:gd name="connsiteY143" fmla="*/ 1214651 h 4749421"/>
                <a:gd name="connsiteX144" fmla="*/ 5445457 w 6332562"/>
                <a:gd name="connsiteY144" fmla="*/ 1091821 h 4749421"/>
                <a:gd name="connsiteX145" fmla="*/ 5404514 w 6332562"/>
                <a:gd name="connsiteY145" fmla="*/ 1050878 h 4749421"/>
                <a:gd name="connsiteX146" fmla="*/ 5322627 w 6332562"/>
                <a:gd name="connsiteY146" fmla="*/ 968991 h 4749421"/>
                <a:gd name="connsiteX147" fmla="*/ 4844956 w 6332562"/>
                <a:gd name="connsiteY147" fmla="*/ 955343 h 4749421"/>
                <a:gd name="connsiteX148" fmla="*/ 4694830 w 6332562"/>
                <a:gd name="connsiteY148" fmla="*/ 941696 h 4749421"/>
                <a:gd name="connsiteX149" fmla="*/ 4653887 w 6332562"/>
                <a:gd name="connsiteY149" fmla="*/ 928048 h 4749421"/>
                <a:gd name="connsiteX150" fmla="*/ 4380932 w 6332562"/>
                <a:gd name="connsiteY150" fmla="*/ 914400 h 4749421"/>
                <a:gd name="connsiteX151" fmla="*/ 4258102 w 6332562"/>
                <a:gd name="connsiteY151" fmla="*/ 914400 h 4749421"/>
                <a:gd name="connsiteX152" fmla="*/ 4053385 w 6332562"/>
                <a:gd name="connsiteY152" fmla="*/ 941696 h 4749421"/>
                <a:gd name="connsiteX153" fmla="*/ 3930556 w 6332562"/>
                <a:gd name="connsiteY153" fmla="*/ 982639 h 4749421"/>
                <a:gd name="connsiteX154" fmla="*/ 3821373 w 6332562"/>
                <a:gd name="connsiteY154" fmla="*/ 996287 h 4749421"/>
                <a:gd name="connsiteX155" fmla="*/ 3684896 w 6332562"/>
                <a:gd name="connsiteY155" fmla="*/ 1023582 h 4749421"/>
                <a:gd name="connsiteX156" fmla="*/ 3630305 w 6332562"/>
                <a:gd name="connsiteY156" fmla="*/ 1037230 h 4749421"/>
                <a:gd name="connsiteX157" fmla="*/ 3589362 w 6332562"/>
                <a:gd name="connsiteY157" fmla="*/ 1064525 h 4749421"/>
                <a:gd name="connsiteX158" fmla="*/ 3575714 w 6332562"/>
                <a:gd name="connsiteY158" fmla="*/ 968991 h 4749421"/>
                <a:gd name="connsiteX159" fmla="*/ 3562066 w 6332562"/>
                <a:gd name="connsiteY159" fmla="*/ 900752 h 4749421"/>
                <a:gd name="connsiteX160" fmla="*/ 3548418 w 6332562"/>
                <a:gd name="connsiteY160" fmla="*/ 859809 h 4749421"/>
                <a:gd name="connsiteX161" fmla="*/ 3507475 w 6332562"/>
                <a:gd name="connsiteY161" fmla="*/ 723331 h 4749421"/>
                <a:gd name="connsiteX162" fmla="*/ 3452884 w 6332562"/>
                <a:gd name="connsiteY162" fmla="*/ 627797 h 4749421"/>
                <a:gd name="connsiteX163" fmla="*/ 3384645 w 6332562"/>
                <a:gd name="connsiteY163" fmla="*/ 504967 h 4749421"/>
                <a:gd name="connsiteX164" fmla="*/ 3234520 w 6332562"/>
                <a:gd name="connsiteY164" fmla="*/ 559558 h 4749421"/>
                <a:gd name="connsiteX165" fmla="*/ 3193576 w 6332562"/>
                <a:gd name="connsiteY165" fmla="*/ 586854 h 4749421"/>
                <a:gd name="connsiteX166" fmla="*/ 3152633 w 6332562"/>
                <a:gd name="connsiteY166" fmla="*/ 573206 h 4749421"/>
                <a:gd name="connsiteX167" fmla="*/ 3138985 w 6332562"/>
                <a:gd name="connsiteY167" fmla="*/ 532263 h 4749421"/>
                <a:gd name="connsiteX168" fmla="*/ 3070747 w 6332562"/>
                <a:gd name="connsiteY168" fmla="*/ 545911 h 4749421"/>
                <a:gd name="connsiteX169" fmla="*/ 3029803 w 6332562"/>
                <a:gd name="connsiteY169" fmla="*/ 573206 h 4749421"/>
                <a:gd name="connsiteX170" fmla="*/ 2947917 w 6332562"/>
                <a:gd name="connsiteY170" fmla="*/ 600502 h 4749421"/>
                <a:gd name="connsiteX171" fmla="*/ 2893326 w 6332562"/>
                <a:gd name="connsiteY171" fmla="*/ 641445 h 4749421"/>
                <a:gd name="connsiteX172" fmla="*/ 2852382 w 6332562"/>
                <a:gd name="connsiteY172" fmla="*/ 668740 h 4749421"/>
                <a:gd name="connsiteX173" fmla="*/ 2838735 w 6332562"/>
                <a:gd name="connsiteY173" fmla="*/ 559558 h 4749421"/>
                <a:gd name="connsiteX174" fmla="*/ 2825087 w 6332562"/>
                <a:gd name="connsiteY174" fmla="*/ 518615 h 4749421"/>
                <a:gd name="connsiteX175" fmla="*/ 2811439 w 6332562"/>
                <a:gd name="connsiteY175" fmla="*/ 327546 h 4749421"/>
                <a:gd name="connsiteX176" fmla="*/ 2797791 w 6332562"/>
                <a:gd name="connsiteY176" fmla="*/ 286603 h 4749421"/>
                <a:gd name="connsiteX177" fmla="*/ 2784144 w 6332562"/>
                <a:gd name="connsiteY177" fmla="*/ 218364 h 4749421"/>
                <a:gd name="connsiteX178" fmla="*/ 2756848 w 6332562"/>
                <a:gd name="connsiteY178" fmla="*/ 136478 h 4749421"/>
                <a:gd name="connsiteX179" fmla="*/ 2729553 w 6332562"/>
                <a:gd name="connsiteY179" fmla="*/ 40943 h 4749421"/>
                <a:gd name="connsiteX180" fmla="*/ 2702257 w 6332562"/>
                <a:gd name="connsiteY180" fmla="*/ 0 h 4749421"/>
                <a:gd name="connsiteX181" fmla="*/ 2647666 w 6332562"/>
                <a:gd name="connsiteY181" fmla="*/ 40943 h 4749421"/>
                <a:gd name="connsiteX182" fmla="*/ 2634018 w 6332562"/>
                <a:gd name="connsiteY182" fmla="*/ 95534 h 4749421"/>
                <a:gd name="connsiteX183" fmla="*/ 2552132 w 6332562"/>
                <a:gd name="connsiteY183" fmla="*/ 150125 h 4749421"/>
                <a:gd name="connsiteX184" fmla="*/ 2538484 w 6332562"/>
                <a:gd name="connsiteY184" fmla="*/ 109182 h 4749421"/>
                <a:gd name="connsiteX185" fmla="*/ 2524836 w 6332562"/>
                <a:gd name="connsiteY185" fmla="*/ 150125 h 4749421"/>
                <a:gd name="connsiteX186" fmla="*/ 2497541 w 6332562"/>
                <a:gd name="connsiteY186" fmla="*/ 191069 h 4749421"/>
                <a:gd name="connsiteX187" fmla="*/ 2470245 w 6332562"/>
                <a:gd name="connsiteY187" fmla="*/ 259308 h 4749421"/>
                <a:gd name="connsiteX188" fmla="*/ 2429302 w 6332562"/>
                <a:gd name="connsiteY188" fmla="*/ 286603 h 4749421"/>
                <a:gd name="connsiteX189" fmla="*/ 2388359 w 6332562"/>
                <a:gd name="connsiteY189" fmla="*/ 327546 h 4749421"/>
                <a:gd name="connsiteX190" fmla="*/ 2347415 w 6332562"/>
                <a:gd name="connsiteY190" fmla="*/ 368490 h 474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332562" h="4749421">
                  <a:moveTo>
                    <a:pt x="2347415" y="368490"/>
                  </a:moveTo>
                  <a:cubicBezTo>
                    <a:pt x="2189680" y="620864"/>
                    <a:pt x="2345171" y="390289"/>
                    <a:pt x="2238233" y="518615"/>
                  </a:cubicBezTo>
                  <a:cubicBezTo>
                    <a:pt x="2210237" y="552210"/>
                    <a:pt x="2216188" y="571456"/>
                    <a:pt x="2169994" y="586854"/>
                  </a:cubicBezTo>
                  <a:cubicBezTo>
                    <a:pt x="2143742" y="595605"/>
                    <a:pt x="2115403" y="595953"/>
                    <a:pt x="2088108" y="600502"/>
                  </a:cubicBezTo>
                  <a:cubicBezTo>
                    <a:pt x="2044852" y="665384"/>
                    <a:pt x="2065999" y="625884"/>
                    <a:pt x="2033517" y="723331"/>
                  </a:cubicBezTo>
                  <a:cubicBezTo>
                    <a:pt x="2023143" y="754453"/>
                    <a:pt x="1997123" y="777922"/>
                    <a:pt x="1978926" y="805218"/>
                  </a:cubicBezTo>
                  <a:cubicBezTo>
                    <a:pt x="1924878" y="886290"/>
                    <a:pt x="1979883" y="872501"/>
                    <a:pt x="1924335" y="928048"/>
                  </a:cubicBezTo>
                  <a:cubicBezTo>
                    <a:pt x="1912736" y="939646"/>
                    <a:pt x="1897039" y="946245"/>
                    <a:pt x="1883391" y="955343"/>
                  </a:cubicBezTo>
                  <a:cubicBezTo>
                    <a:pt x="1878842" y="968991"/>
                    <a:pt x="1883934" y="993922"/>
                    <a:pt x="1869744" y="996287"/>
                  </a:cubicBezTo>
                  <a:cubicBezTo>
                    <a:pt x="1790009" y="1009576"/>
                    <a:pt x="1743033" y="990444"/>
                    <a:pt x="1678675" y="968991"/>
                  </a:cubicBezTo>
                  <a:cubicBezTo>
                    <a:pt x="1638419" y="995829"/>
                    <a:pt x="1629625" y="997826"/>
                    <a:pt x="1596788" y="1037230"/>
                  </a:cubicBezTo>
                  <a:cubicBezTo>
                    <a:pt x="1586287" y="1049831"/>
                    <a:pt x="1580390" y="1065914"/>
                    <a:pt x="1569493" y="1078173"/>
                  </a:cubicBezTo>
                  <a:cubicBezTo>
                    <a:pt x="1543847" y="1107024"/>
                    <a:pt x="1514902" y="1132764"/>
                    <a:pt x="1487606" y="1160060"/>
                  </a:cubicBezTo>
                  <a:cubicBezTo>
                    <a:pt x="1476008" y="1171658"/>
                    <a:pt x="1472655" y="1190202"/>
                    <a:pt x="1460311" y="1201003"/>
                  </a:cubicBezTo>
                  <a:cubicBezTo>
                    <a:pt x="1435623" y="1222605"/>
                    <a:pt x="1405720" y="1237397"/>
                    <a:pt x="1378424" y="1255594"/>
                  </a:cubicBezTo>
                  <a:lnTo>
                    <a:pt x="1296538" y="1310185"/>
                  </a:lnTo>
                  <a:cubicBezTo>
                    <a:pt x="1282890" y="1319284"/>
                    <a:pt x="1267193" y="1325882"/>
                    <a:pt x="1255594" y="1337481"/>
                  </a:cubicBezTo>
                  <a:cubicBezTo>
                    <a:pt x="1203053" y="1390022"/>
                    <a:pt x="1230710" y="1367718"/>
                    <a:pt x="1173708" y="1405719"/>
                  </a:cubicBezTo>
                  <a:cubicBezTo>
                    <a:pt x="1105940" y="1507371"/>
                    <a:pt x="1193035" y="1382528"/>
                    <a:pt x="1105469" y="1487606"/>
                  </a:cubicBezTo>
                  <a:cubicBezTo>
                    <a:pt x="1048603" y="1555845"/>
                    <a:pt x="1112292" y="1505802"/>
                    <a:pt x="1037230" y="1555845"/>
                  </a:cubicBezTo>
                  <a:cubicBezTo>
                    <a:pt x="1028132" y="1569493"/>
                    <a:pt x="1017270" y="1582117"/>
                    <a:pt x="1009935" y="1596788"/>
                  </a:cubicBezTo>
                  <a:cubicBezTo>
                    <a:pt x="990708" y="1635242"/>
                    <a:pt x="993332" y="1702405"/>
                    <a:pt x="941696" y="1719618"/>
                  </a:cubicBezTo>
                  <a:lnTo>
                    <a:pt x="900753" y="1733266"/>
                  </a:lnTo>
                  <a:cubicBezTo>
                    <a:pt x="887105" y="1715069"/>
                    <a:pt x="874788" y="1695793"/>
                    <a:pt x="859809" y="1678675"/>
                  </a:cubicBezTo>
                  <a:cubicBezTo>
                    <a:pt x="829162" y="1643650"/>
                    <a:pt x="790425" y="1608014"/>
                    <a:pt x="750627" y="1583140"/>
                  </a:cubicBezTo>
                  <a:cubicBezTo>
                    <a:pt x="733375" y="1572357"/>
                    <a:pt x="713700" y="1565939"/>
                    <a:pt x="696036" y="1555845"/>
                  </a:cubicBezTo>
                  <a:cubicBezTo>
                    <a:pt x="681795" y="1547707"/>
                    <a:pt x="668741" y="1537648"/>
                    <a:pt x="655093" y="1528549"/>
                  </a:cubicBezTo>
                  <a:cubicBezTo>
                    <a:pt x="645994" y="1542197"/>
                    <a:pt x="640141" y="1558692"/>
                    <a:pt x="627797" y="1569493"/>
                  </a:cubicBezTo>
                  <a:cubicBezTo>
                    <a:pt x="603109" y="1591095"/>
                    <a:pt x="545911" y="1624084"/>
                    <a:pt x="545911" y="1624084"/>
                  </a:cubicBezTo>
                  <a:cubicBezTo>
                    <a:pt x="536812" y="1637732"/>
                    <a:pt x="529116" y="1652426"/>
                    <a:pt x="518615" y="1665027"/>
                  </a:cubicBezTo>
                  <a:cubicBezTo>
                    <a:pt x="478526" y="1713133"/>
                    <a:pt x="452852" y="1722516"/>
                    <a:pt x="395785" y="1760561"/>
                  </a:cubicBezTo>
                  <a:lnTo>
                    <a:pt x="354842" y="1787857"/>
                  </a:lnTo>
                  <a:cubicBezTo>
                    <a:pt x="345744" y="1801505"/>
                    <a:pt x="340355" y="1818554"/>
                    <a:pt x="327547" y="1828800"/>
                  </a:cubicBezTo>
                  <a:cubicBezTo>
                    <a:pt x="316313" y="1837787"/>
                    <a:pt x="296776" y="1832275"/>
                    <a:pt x="286603" y="1842448"/>
                  </a:cubicBezTo>
                  <a:cubicBezTo>
                    <a:pt x="276431" y="1852620"/>
                    <a:pt x="281943" y="1872158"/>
                    <a:pt x="272956" y="1883391"/>
                  </a:cubicBezTo>
                  <a:cubicBezTo>
                    <a:pt x="262709" y="1896199"/>
                    <a:pt x="245660" y="1901588"/>
                    <a:pt x="232012" y="1910687"/>
                  </a:cubicBezTo>
                  <a:cubicBezTo>
                    <a:pt x="153555" y="2015297"/>
                    <a:pt x="229950" y="1926054"/>
                    <a:pt x="150126" y="1992573"/>
                  </a:cubicBezTo>
                  <a:cubicBezTo>
                    <a:pt x="45035" y="2080148"/>
                    <a:pt x="169899" y="1993037"/>
                    <a:pt x="68239" y="2060812"/>
                  </a:cubicBezTo>
                  <a:cubicBezTo>
                    <a:pt x="23621" y="2194663"/>
                    <a:pt x="95958" y="2005585"/>
                    <a:pt x="13648" y="2129051"/>
                  </a:cubicBezTo>
                  <a:cubicBezTo>
                    <a:pt x="3243" y="2144658"/>
                    <a:pt x="4549" y="2165445"/>
                    <a:pt x="0" y="2183642"/>
                  </a:cubicBezTo>
                  <a:cubicBezTo>
                    <a:pt x="13648" y="2192740"/>
                    <a:pt x="28343" y="2200436"/>
                    <a:pt x="40944" y="2210937"/>
                  </a:cubicBezTo>
                  <a:cubicBezTo>
                    <a:pt x="89045" y="2251021"/>
                    <a:pt x="98440" y="2276710"/>
                    <a:pt x="136478" y="2333767"/>
                  </a:cubicBezTo>
                  <a:cubicBezTo>
                    <a:pt x="145577" y="2347415"/>
                    <a:pt x="158586" y="2359150"/>
                    <a:pt x="163773" y="2374711"/>
                  </a:cubicBezTo>
                  <a:cubicBezTo>
                    <a:pt x="168322" y="2388359"/>
                    <a:pt x="170987" y="2402787"/>
                    <a:pt x="177421" y="2415654"/>
                  </a:cubicBezTo>
                  <a:cubicBezTo>
                    <a:pt x="184757" y="2430325"/>
                    <a:pt x="197381" y="2441926"/>
                    <a:pt x="204717" y="2456597"/>
                  </a:cubicBezTo>
                  <a:cubicBezTo>
                    <a:pt x="211151" y="2469464"/>
                    <a:pt x="211931" y="2484673"/>
                    <a:pt x="218365" y="2497540"/>
                  </a:cubicBezTo>
                  <a:cubicBezTo>
                    <a:pt x="225700" y="2512211"/>
                    <a:pt x="238325" y="2523813"/>
                    <a:pt x="245660" y="2538484"/>
                  </a:cubicBezTo>
                  <a:cubicBezTo>
                    <a:pt x="261259" y="2569683"/>
                    <a:pt x="265169" y="2616517"/>
                    <a:pt x="272956" y="2647666"/>
                  </a:cubicBezTo>
                  <a:cubicBezTo>
                    <a:pt x="284257" y="2692871"/>
                    <a:pt x="287212" y="2689522"/>
                    <a:pt x="313899" y="2729552"/>
                  </a:cubicBezTo>
                  <a:cubicBezTo>
                    <a:pt x="348203" y="2832464"/>
                    <a:pt x="301930" y="2705615"/>
                    <a:pt x="354842" y="2811439"/>
                  </a:cubicBezTo>
                  <a:cubicBezTo>
                    <a:pt x="361276" y="2824306"/>
                    <a:pt x="362056" y="2839515"/>
                    <a:pt x="368490" y="2852382"/>
                  </a:cubicBezTo>
                  <a:cubicBezTo>
                    <a:pt x="418327" y="2952056"/>
                    <a:pt x="388521" y="2816947"/>
                    <a:pt x="450376" y="3002508"/>
                  </a:cubicBezTo>
                  <a:lnTo>
                    <a:pt x="477672" y="3084394"/>
                  </a:lnTo>
                  <a:cubicBezTo>
                    <a:pt x="482221" y="3098042"/>
                    <a:pt x="483340" y="3113367"/>
                    <a:pt x="491320" y="3125337"/>
                  </a:cubicBezTo>
                  <a:cubicBezTo>
                    <a:pt x="500418" y="3138985"/>
                    <a:pt x="511953" y="3151292"/>
                    <a:pt x="518615" y="3166281"/>
                  </a:cubicBezTo>
                  <a:cubicBezTo>
                    <a:pt x="572053" y="3286516"/>
                    <a:pt x="512124" y="3214380"/>
                    <a:pt x="586854" y="3289111"/>
                  </a:cubicBezTo>
                  <a:lnTo>
                    <a:pt x="614150" y="3370997"/>
                  </a:lnTo>
                  <a:cubicBezTo>
                    <a:pt x="618699" y="3384645"/>
                    <a:pt x="621363" y="3399073"/>
                    <a:pt x="627797" y="3411940"/>
                  </a:cubicBezTo>
                  <a:cubicBezTo>
                    <a:pt x="662429" y="3481202"/>
                    <a:pt x="643808" y="3449603"/>
                    <a:pt x="682388" y="3507475"/>
                  </a:cubicBezTo>
                  <a:cubicBezTo>
                    <a:pt x="686937" y="3525672"/>
                    <a:pt x="690646" y="3544100"/>
                    <a:pt x="696036" y="3562066"/>
                  </a:cubicBezTo>
                  <a:cubicBezTo>
                    <a:pt x="704304" y="3589624"/>
                    <a:pt x="723332" y="3643952"/>
                    <a:pt x="723332" y="3643952"/>
                  </a:cubicBezTo>
                  <a:cubicBezTo>
                    <a:pt x="718783" y="3657600"/>
                    <a:pt x="716671" y="3672320"/>
                    <a:pt x="709684" y="3684896"/>
                  </a:cubicBezTo>
                  <a:cubicBezTo>
                    <a:pt x="668874" y="3758354"/>
                    <a:pt x="663883" y="3757992"/>
                    <a:pt x="614150" y="3807725"/>
                  </a:cubicBezTo>
                  <a:cubicBezTo>
                    <a:pt x="594314" y="3867233"/>
                    <a:pt x="595604" y="3887301"/>
                    <a:pt x="559559" y="3930555"/>
                  </a:cubicBezTo>
                  <a:cubicBezTo>
                    <a:pt x="547203" y="3945383"/>
                    <a:pt x="532263" y="3957851"/>
                    <a:pt x="518615" y="3971499"/>
                  </a:cubicBezTo>
                  <a:cubicBezTo>
                    <a:pt x="509517" y="3998794"/>
                    <a:pt x="470975" y="4033040"/>
                    <a:pt x="491320" y="4053385"/>
                  </a:cubicBezTo>
                  <a:cubicBezTo>
                    <a:pt x="504968" y="4067033"/>
                    <a:pt x="516204" y="4083622"/>
                    <a:pt x="532263" y="4094328"/>
                  </a:cubicBezTo>
                  <a:cubicBezTo>
                    <a:pt x="655369" y="4176399"/>
                    <a:pt x="485296" y="4027894"/>
                    <a:pt x="614150" y="4135272"/>
                  </a:cubicBezTo>
                  <a:cubicBezTo>
                    <a:pt x="628977" y="4147628"/>
                    <a:pt x="639034" y="4165509"/>
                    <a:pt x="655093" y="4176215"/>
                  </a:cubicBezTo>
                  <a:cubicBezTo>
                    <a:pt x="749943" y="4239449"/>
                    <a:pt x="640345" y="4131261"/>
                    <a:pt x="736979" y="4217158"/>
                  </a:cubicBezTo>
                  <a:lnTo>
                    <a:pt x="859809" y="4339988"/>
                  </a:lnTo>
                  <a:cubicBezTo>
                    <a:pt x="883006" y="4363185"/>
                    <a:pt x="914400" y="4376382"/>
                    <a:pt x="941696" y="4394579"/>
                  </a:cubicBezTo>
                  <a:cubicBezTo>
                    <a:pt x="958897" y="4406047"/>
                    <a:pt x="1128198" y="4454321"/>
                    <a:pt x="1160060" y="4462818"/>
                  </a:cubicBezTo>
                  <a:cubicBezTo>
                    <a:pt x="1196307" y="4472484"/>
                    <a:pt x="1232689" y="4481678"/>
                    <a:pt x="1269242" y="4490113"/>
                  </a:cubicBezTo>
                  <a:cubicBezTo>
                    <a:pt x="1291845" y="4495329"/>
                    <a:pt x="1315263" y="4497095"/>
                    <a:pt x="1337481" y="4503761"/>
                  </a:cubicBezTo>
                  <a:cubicBezTo>
                    <a:pt x="1360946" y="4510801"/>
                    <a:pt x="1381294" y="4529178"/>
                    <a:pt x="1405720" y="4531057"/>
                  </a:cubicBezTo>
                  <a:cubicBezTo>
                    <a:pt x="1560006" y="4542925"/>
                    <a:pt x="1715069" y="4540156"/>
                    <a:pt x="1869744" y="4544705"/>
                  </a:cubicBezTo>
                  <a:cubicBezTo>
                    <a:pt x="1903245" y="4553080"/>
                    <a:pt x="1959855" y="4568151"/>
                    <a:pt x="1992573" y="4572000"/>
                  </a:cubicBezTo>
                  <a:cubicBezTo>
                    <a:pt x="2046978" y="4578401"/>
                    <a:pt x="2101756" y="4581099"/>
                    <a:pt x="2156347" y="4585648"/>
                  </a:cubicBezTo>
                  <a:cubicBezTo>
                    <a:pt x="2355436" y="4625465"/>
                    <a:pt x="2246549" y="4609638"/>
                    <a:pt x="2483893" y="4626591"/>
                  </a:cubicBezTo>
                  <a:cubicBezTo>
                    <a:pt x="2543033" y="4622042"/>
                    <a:pt x="2602362" y="4619493"/>
                    <a:pt x="2661314" y="4612943"/>
                  </a:cubicBezTo>
                  <a:cubicBezTo>
                    <a:pt x="2684369" y="4610381"/>
                    <a:pt x="2706560" y="4602362"/>
                    <a:pt x="2729553" y="4599296"/>
                  </a:cubicBezTo>
                  <a:cubicBezTo>
                    <a:pt x="2774871" y="4593254"/>
                    <a:pt x="2820538" y="4590197"/>
                    <a:pt x="2866030" y="4585648"/>
                  </a:cubicBezTo>
                  <a:cubicBezTo>
                    <a:pt x="2959082" y="4562385"/>
                    <a:pt x="2962265" y="4558352"/>
                    <a:pt x="3098042" y="4558352"/>
                  </a:cubicBezTo>
                  <a:cubicBezTo>
                    <a:pt x="3148290" y="4558352"/>
                    <a:pt x="3197955" y="4570105"/>
                    <a:pt x="3248168" y="4572000"/>
                  </a:cubicBezTo>
                  <a:cubicBezTo>
                    <a:pt x="3439155" y="4579207"/>
                    <a:pt x="3630305" y="4581099"/>
                    <a:pt x="3821373" y="4585648"/>
                  </a:cubicBezTo>
                  <a:cubicBezTo>
                    <a:pt x="4078525" y="4628507"/>
                    <a:pt x="3675334" y="4562836"/>
                    <a:pt x="4026090" y="4612943"/>
                  </a:cubicBezTo>
                  <a:cubicBezTo>
                    <a:pt x="4049054" y="4616223"/>
                    <a:pt x="4071685" y="4621559"/>
                    <a:pt x="4094329" y="4626591"/>
                  </a:cubicBezTo>
                  <a:cubicBezTo>
                    <a:pt x="4112639" y="4630660"/>
                    <a:pt x="4130278" y="4638168"/>
                    <a:pt x="4148920" y="4640239"/>
                  </a:cubicBezTo>
                  <a:cubicBezTo>
                    <a:pt x="4212381" y="4647290"/>
                    <a:pt x="4276299" y="4649338"/>
                    <a:pt x="4339988" y="4653887"/>
                  </a:cubicBezTo>
                  <a:cubicBezTo>
                    <a:pt x="4436453" y="4678002"/>
                    <a:pt x="4394316" y="4670440"/>
                    <a:pt x="4544705" y="4681182"/>
                  </a:cubicBezTo>
                  <a:cubicBezTo>
                    <a:pt x="4621979" y="4686702"/>
                    <a:pt x="4699380" y="4690281"/>
                    <a:pt x="4776717" y="4694830"/>
                  </a:cubicBezTo>
                  <a:lnTo>
                    <a:pt x="4885899" y="4708478"/>
                  </a:lnTo>
                  <a:cubicBezTo>
                    <a:pt x="4926812" y="4713291"/>
                    <a:pt x="4968094" y="4715353"/>
                    <a:pt x="5008729" y="4722125"/>
                  </a:cubicBezTo>
                  <a:cubicBezTo>
                    <a:pt x="5022919" y="4724490"/>
                    <a:pt x="5035629" y="4732652"/>
                    <a:pt x="5049672" y="4735773"/>
                  </a:cubicBezTo>
                  <a:cubicBezTo>
                    <a:pt x="5076685" y="4741776"/>
                    <a:pt x="5104263" y="4744872"/>
                    <a:pt x="5131559" y="4749421"/>
                  </a:cubicBezTo>
                  <a:cubicBezTo>
                    <a:pt x="5154305" y="4744872"/>
                    <a:pt x="5178077" y="4743918"/>
                    <a:pt x="5199797" y="4735773"/>
                  </a:cubicBezTo>
                  <a:cubicBezTo>
                    <a:pt x="5215155" y="4730014"/>
                    <a:pt x="5226070" y="4715813"/>
                    <a:pt x="5240741" y="4708478"/>
                  </a:cubicBezTo>
                  <a:cubicBezTo>
                    <a:pt x="5253608" y="4702044"/>
                    <a:pt x="5268817" y="4701264"/>
                    <a:pt x="5281684" y="4694830"/>
                  </a:cubicBezTo>
                  <a:cubicBezTo>
                    <a:pt x="5387499" y="4641921"/>
                    <a:pt x="5260667" y="4688186"/>
                    <a:pt x="5363571" y="4653887"/>
                  </a:cubicBezTo>
                  <a:lnTo>
                    <a:pt x="5445457" y="4599296"/>
                  </a:lnTo>
                  <a:cubicBezTo>
                    <a:pt x="5457427" y="4591316"/>
                    <a:pt x="5473824" y="4592634"/>
                    <a:pt x="5486400" y="4585648"/>
                  </a:cubicBezTo>
                  <a:cubicBezTo>
                    <a:pt x="5515077" y="4569716"/>
                    <a:pt x="5540991" y="4549254"/>
                    <a:pt x="5568287" y="4531057"/>
                  </a:cubicBezTo>
                  <a:lnTo>
                    <a:pt x="5609230" y="4503761"/>
                  </a:lnTo>
                  <a:lnTo>
                    <a:pt x="5650173" y="4476466"/>
                  </a:lnTo>
                  <a:cubicBezTo>
                    <a:pt x="5659272" y="4462818"/>
                    <a:pt x="5665125" y="4446323"/>
                    <a:pt x="5677469" y="4435522"/>
                  </a:cubicBezTo>
                  <a:cubicBezTo>
                    <a:pt x="5735228" y="4384983"/>
                    <a:pt x="5744064" y="4386028"/>
                    <a:pt x="5800299" y="4367284"/>
                  </a:cubicBezTo>
                  <a:cubicBezTo>
                    <a:pt x="5804848" y="4353636"/>
                    <a:pt x="5803774" y="4336513"/>
                    <a:pt x="5813947" y="4326340"/>
                  </a:cubicBezTo>
                  <a:cubicBezTo>
                    <a:pt x="5824119" y="4316168"/>
                    <a:pt x="5842023" y="4319127"/>
                    <a:pt x="5854890" y="4312693"/>
                  </a:cubicBezTo>
                  <a:cubicBezTo>
                    <a:pt x="5869561" y="4305358"/>
                    <a:pt x="5882185" y="4294496"/>
                    <a:pt x="5895833" y="4285397"/>
                  </a:cubicBezTo>
                  <a:cubicBezTo>
                    <a:pt x="5901024" y="4259440"/>
                    <a:pt x="5909140" y="4204194"/>
                    <a:pt x="5923129" y="4176215"/>
                  </a:cubicBezTo>
                  <a:cubicBezTo>
                    <a:pt x="5930464" y="4161544"/>
                    <a:pt x="5941326" y="4148920"/>
                    <a:pt x="5950424" y="4135272"/>
                  </a:cubicBezTo>
                  <a:cubicBezTo>
                    <a:pt x="5957246" y="4094338"/>
                    <a:pt x="5967336" y="4007548"/>
                    <a:pt x="5991368" y="3971499"/>
                  </a:cubicBezTo>
                  <a:cubicBezTo>
                    <a:pt x="6069595" y="3854154"/>
                    <a:pt x="5975804" y="4002625"/>
                    <a:pt x="6032311" y="3889612"/>
                  </a:cubicBezTo>
                  <a:cubicBezTo>
                    <a:pt x="6039646" y="3874941"/>
                    <a:pt x="6052944" y="3863658"/>
                    <a:pt x="6059606" y="3848669"/>
                  </a:cubicBezTo>
                  <a:cubicBezTo>
                    <a:pt x="6071291" y="3822377"/>
                    <a:pt x="6070942" y="3790722"/>
                    <a:pt x="6086902" y="3766782"/>
                  </a:cubicBezTo>
                  <a:lnTo>
                    <a:pt x="6168788" y="3643952"/>
                  </a:lnTo>
                  <a:cubicBezTo>
                    <a:pt x="6177886" y="3630304"/>
                    <a:pt x="6196084" y="3625755"/>
                    <a:pt x="6209732" y="3616657"/>
                  </a:cubicBezTo>
                  <a:cubicBezTo>
                    <a:pt x="6218830" y="3603009"/>
                    <a:pt x="6226352" y="3588167"/>
                    <a:pt x="6237027" y="3575713"/>
                  </a:cubicBezTo>
                  <a:cubicBezTo>
                    <a:pt x="6336320" y="3459870"/>
                    <a:pt x="6256244" y="3574182"/>
                    <a:pt x="6318914" y="3480179"/>
                  </a:cubicBezTo>
                  <a:cubicBezTo>
                    <a:pt x="6323463" y="3457433"/>
                    <a:pt x="6332562" y="3435137"/>
                    <a:pt x="6332562" y="3411940"/>
                  </a:cubicBezTo>
                  <a:cubicBezTo>
                    <a:pt x="6332562" y="3379004"/>
                    <a:pt x="6316035" y="3335065"/>
                    <a:pt x="6305266" y="3302758"/>
                  </a:cubicBezTo>
                  <a:cubicBezTo>
                    <a:pt x="6300405" y="3220122"/>
                    <a:pt x="6291018" y="3018478"/>
                    <a:pt x="6277971" y="2920621"/>
                  </a:cubicBezTo>
                  <a:cubicBezTo>
                    <a:pt x="6275492" y="2902028"/>
                    <a:pt x="6267678" y="2884484"/>
                    <a:pt x="6264323" y="2866030"/>
                  </a:cubicBezTo>
                  <a:cubicBezTo>
                    <a:pt x="6258569" y="2834381"/>
                    <a:pt x="6256984" y="2802039"/>
                    <a:pt x="6250675" y="2770496"/>
                  </a:cubicBezTo>
                  <a:cubicBezTo>
                    <a:pt x="6247854" y="2756389"/>
                    <a:pt x="6240812" y="2743431"/>
                    <a:pt x="6237027" y="2729552"/>
                  </a:cubicBezTo>
                  <a:cubicBezTo>
                    <a:pt x="6227157" y="2693360"/>
                    <a:pt x="6221595" y="2655959"/>
                    <a:pt x="6209732" y="2620370"/>
                  </a:cubicBezTo>
                  <a:lnTo>
                    <a:pt x="6182436" y="2538484"/>
                  </a:lnTo>
                  <a:lnTo>
                    <a:pt x="6168788" y="2497540"/>
                  </a:lnTo>
                  <a:cubicBezTo>
                    <a:pt x="6168304" y="2489790"/>
                    <a:pt x="6169143" y="2290945"/>
                    <a:pt x="6141493" y="2224585"/>
                  </a:cubicBezTo>
                  <a:cubicBezTo>
                    <a:pt x="6125843" y="2187025"/>
                    <a:pt x="6106386" y="2151124"/>
                    <a:pt x="6086902" y="2115403"/>
                  </a:cubicBezTo>
                  <a:cubicBezTo>
                    <a:pt x="6079048" y="2101003"/>
                    <a:pt x="6071204" y="2086058"/>
                    <a:pt x="6059606" y="2074460"/>
                  </a:cubicBezTo>
                  <a:cubicBezTo>
                    <a:pt x="5969243" y="1984097"/>
                    <a:pt x="6038351" y="2081707"/>
                    <a:pt x="5964072" y="1992573"/>
                  </a:cubicBezTo>
                  <a:cubicBezTo>
                    <a:pt x="5943913" y="1968383"/>
                    <a:pt x="5921261" y="1924526"/>
                    <a:pt x="5909481" y="1897039"/>
                  </a:cubicBezTo>
                  <a:cubicBezTo>
                    <a:pt x="5903814" y="1883816"/>
                    <a:pt x="5904665" y="1867452"/>
                    <a:pt x="5895833" y="1856096"/>
                  </a:cubicBezTo>
                  <a:cubicBezTo>
                    <a:pt x="5872134" y="1825626"/>
                    <a:pt x="5813947" y="1774209"/>
                    <a:pt x="5813947" y="1774209"/>
                  </a:cubicBezTo>
                  <a:cubicBezTo>
                    <a:pt x="5798635" y="1728273"/>
                    <a:pt x="5799988" y="1725898"/>
                    <a:pt x="5773003" y="1678675"/>
                  </a:cubicBezTo>
                  <a:cubicBezTo>
                    <a:pt x="5764865" y="1664433"/>
                    <a:pt x="5753043" y="1652402"/>
                    <a:pt x="5745708" y="1637731"/>
                  </a:cubicBezTo>
                  <a:cubicBezTo>
                    <a:pt x="5739274" y="1624864"/>
                    <a:pt x="5738494" y="1609655"/>
                    <a:pt x="5732060" y="1596788"/>
                  </a:cubicBezTo>
                  <a:cubicBezTo>
                    <a:pt x="5724725" y="1582117"/>
                    <a:pt x="5712100" y="1570516"/>
                    <a:pt x="5704765" y="1555845"/>
                  </a:cubicBezTo>
                  <a:cubicBezTo>
                    <a:pt x="5698331" y="1542978"/>
                    <a:pt x="5698103" y="1527478"/>
                    <a:pt x="5691117" y="1514902"/>
                  </a:cubicBezTo>
                  <a:cubicBezTo>
                    <a:pt x="5675185" y="1486225"/>
                    <a:pt x="5636526" y="1433015"/>
                    <a:pt x="5636526" y="1433015"/>
                  </a:cubicBezTo>
                  <a:cubicBezTo>
                    <a:pt x="5614921" y="1346598"/>
                    <a:pt x="5633283" y="1394031"/>
                    <a:pt x="5568287" y="1296537"/>
                  </a:cubicBezTo>
                  <a:cubicBezTo>
                    <a:pt x="5489285" y="1178033"/>
                    <a:pt x="5644304" y="1345259"/>
                    <a:pt x="5513696" y="1214651"/>
                  </a:cubicBezTo>
                  <a:cubicBezTo>
                    <a:pt x="5496534" y="1163166"/>
                    <a:pt x="5492384" y="1138748"/>
                    <a:pt x="5445457" y="1091821"/>
                  </a:cubicBezTo>
                  <a:cubicBezTo>
                    <a:pt x="5431809" y="1078173"/>
                    <a:pt x="5417075" y="1065532"/>
                    <a:pt x="5404514" y="1050878"/>
                  </a:cubicBezTo>
                  <a:cubicBezTo>
                    <a:pt x="5390807" y="1034886"/>
                    <a:pt x="5355760" y="971607"/>
                    <a:pt x="5322627" y="968991"/>
                  </a:cubicBezTo>
                  <a:cubicBezTo>
                    <a:pt x="5163832" y="956454"/>
                    <a:pt x="5004180" y="959892"/>
                    <a:pt x="4844956" y="955343"/>
                  </a:cubicBezTo>
                  <a:cubicBezTo>
                    <a:pt x="4794914" y="950794"/>
                    <a:pt x="4744573" y="948802"/>
                    <a:pt x="4694830" y="941696"/>
                  </a:cubicBezTo>
                  <a:cubicBezTo>
                    <a:pt x="4680589" y="939662"/>
                    <a:pt x="4668219" y="929294"/>
                    <a:pt x="4653887" y="928048"/>
                  </a:cubicBezTo>
                  <a:cubicBezTo>
                    <a:pt x="4563131" y="920156"/>
                    <a:pt x="4471917" y="918949"/>
                    <a:pt x="4380932" y="914400"/>
                  </a:cubicBezTo>
                  <a:cubicBezTo>
                    <a:pt x="4309195" y="890488"/>
                    <a:pt x="4362913" y="901298"/>
                    <a:pt x="4258102" y="914400"/>
                  </a:cubicBezTo>
                  <a:cubicBezTo>
                    <a:pt x="4181248" y="924007"/>
                    <a:pt x="4124493" y="922303"/>
                    <a:pt x="4053385" y="941696"/>
                  </a:cubicBezTo>
                  <a:cubicBezTo>
                    <a:pt x="4053366" y="941701"/>
                    <a:pt x="3951037" y="975812"/>
                    <a:pt x="3930556" y="982639"/>
                  </a:cubicBezTo>
                  <a:cubicBezTo>
                    <a:pt x="3895761" y="994238"/>
                    <a:pt x="3857767" y="991738"/>
                    <a:pt x="3821373" y="996287"/>
                  </a:cubicBezTo>
                  <a:cubicBezTo>
                    <a:pt x="3737287" y="1024314"/>
                    <a:pt x="3822903" y="998489"/>
                    <a:pt x="3684896" y="1023582"/>
                  </a:cubicBezTo>
                  <a:cubicBezTo>
                    <a:pt x="3666442" y="1026937"/>
                    <a:pt x="3648502" y="1032681"/>
                    <a:pt x="3630305" y="1037230"/>
                  </a:cubicBezTo>
                  <a:cubicBezTo>
                    <a:pt x="3616657" y="1046328"/>
                    <a:pt x="3599608" y="1077333"/>
                    <a:pt x="3589362" y="1064525"/>
                  </a:cubicBezTo>
                  <a:cubicBezTo>
                    <a:pt x="3569267" y="1039406"/>
                    <a:pt x="3581002" y="1000721"/>
                    <a:pt x="3575714" y="968991"/>
                  </a:cubicBezTo>
                  <a:cubicBezTo>
                    <a:pt x="3571900" y="946110"/>
                    <a:pt x="3567692" y="923256"/>
                    <a:pt x="3562066" y="900752"/>
                  </a:cubicBezTo>
                  <a:cubicBezTo>
                    <a:pt x="3558577" y="886796"/>
                    <a:pt x="3552370" y="873641"/>
                    <a:pt x="3548418" y="859809"/>
                  </a:cubicBezTo>
                  <a:cubicBezTo>
                    <a:pt x="3507165" y="715422"/>
                    <a:pt x="3572345" y="917938"/>
                    <a:pt x="3507475" y="723331"/>
                  </a:cubicBezTo>
                  <a:cubicBezTo>
                    <a:pt x="3471167" y="614409"/>
                    <a:pt x="3492816" y="717643"/>
                    <a:pt x="3452884" y="627797"/>
                  </a:cubicBezTo>
                  <a:cubicBezTo>
                    <a:pt x="3399446" y="507561"/>
                    <a:pt x="3459375" y="579699"/>
                    <a:pt x="3384645" y="504967"/>
                  </a:cubicBezTo>
                  <a:cubicBezTo>
                    <a:pt x="3346435" y="517704"/>
                    <a:pt x="3272494" y="540571"/>
                    <a:pt x="3234520" y="559558"/>
                  </a:cubicBezTo>
                  <a:cubicBezTo>
                    <a:pt x="3219849" y="566894"/>
                    <a:pt x="3207224" y="577755"/>
                    <a:pt x="3193576" y="586854"/>
                  </a:cubicBezTo>
                  <a:cubicBezTo>
                    <a:pt x="3179928" y="582305"/>
                    <a:pt x="3162805" y="583378"/>
                    <a:pt x="3152633" y="573206"/>
                  </a:cubicBezTo>
                  <a:cubicBezTo>
                    <a:pt x="3142461" y="563034"/>
                    <a:pt x="3152633" y="536812"/>
                    <a:pt x="3138985" y="532263"/>
                  </a:cubicBezTo>
                  <a:cubicBezTo>
                    <a:pt x="3116979" y="524928"/>
                    <a:pt x="3093493" y="541362"/>
                    <a:pt x="3070747" y="545911"/>
                  </a:cubicBezTo>
                  <a:cubicBezTo>
                    <a:pt x="3057099" y="555009"/>
                    <a:pt x="3044792" y="566544"/>
                    <a:pt x="3029803" y="573206"/>
                  </a:cubicBezTo>
                  <a:cubicBezTo>
                    <a:pt x="3003511" y="584891"/>
                    <a:pt x="2947917" y="600502"/>
                    <a:pt x="2947917" y="600502"/>
                  </a:cubicBezTo>
                  <a:cubicBezTo>
                    <a:pt x="2929720" y="614150"/>
                    <a:pt x="2911835" y="628224"/>
                    <a:pt x="2893326" y="641445"/>
                  </a:cubicBezTo>
                  <a:cubicBezTo>
                    <a:pt x="2879979" y="650979"/>
                    <a:pt x="2861481" y="682388"/>
                    <a:pt x="2852382" y="668740"/>
                  </a:cubicBezTo>
                  <a:cubicBezTo>
                    <a:pt x="2832037" y="638223"/>
                    <a:pt x="2845296" y="595644"/>
                    <a:pt x="2838735" y="559558"/>
                  </a:cubicBezTo>
                  <a:cubicBezTo>
                    <a:pt x="2836162" y="545404"/>
                    <a:pt x="2829636" y="532263"/>
                    <a:pt x="2825087" y="518615"/>
                  </a:cubicBezTo>
                  <a:cubicBezTo>
                    <a:pt x="2820538" y="454925"/>
                    <a:pt x="2818900" y="390961"/>
                    <a:pt x="2811439" y="327546"/>
                  </a:cubicBezTo>
                  <a:cubicBezTo>
                    <a:pt x="2809758" y="313259"/>
                    <a:pt x="2801280" y="300559"/>
                    <a:pt x="2797791" y="286603"/>
                  </a:cubicBezTo>
                  <a:cubicBezTo>
                    <a:pt x="2792165" y="264099"/>
                    <a:pt x="2790247" y="240743"/>
                    <a:pt x="2784144" y="218364"/>
                  </a:cubicBezTo>
                  <a:cubicBezTo>
                    <a:pt x="2776574" y="190606"/>
                    <a:pt x="2763826" y="164391"/>
                    <a:pt x="2756848" y="136478"/>
                  </a:cubicBezTo>
                  <a:cubicBezTo>
                    <a:pt x="2752477" y="118995"/>
                    <a:pt x="2739340" y="60517"/>
                    <a:pt x="2729553" y="40943"/>
                  </a:cubicBezTo>
                  <a:cubicBezTo>
                    <a:pt x="2722218" y="26272"/>
                    <a:pt x="2711356" y="13648"/>
                    <a:pt x="2702257" y="0"/>
                  </a:cubicBezTo>
                  <a:cubicBezTo>
                    <a:pt x="2684060" y="13648"/>
                    <a:pt x="2660887" y="22434"/>
                    <a:pt x="2647666" y="40943"/>
                  </a:cubicBezTo>
                  <a:cubicBezTo>
                    <a:pt x="2636764" y="56206"/>
                    <a:pt x="2643324" y="79248"/>
                    <a:pt x="2634018" y="95534"/>
                  </a:cubicBezTo>
                  <a:cubicBezTo>
                    <a:pt x="2609963" y="137631"/>
                    <a:pt x="2591217" y="137097"/>
                    <a:pt x="2552132" y="150125"/>
                  </a:cubicBezTo>
                  <a:cubicBezTo>
                    <a:pt x="2547583" y="136477"/>
                    <a:pt x="2552870" y="109182"/>
                    <a:pt x="2538484" y="109182"/>
                  </a:cubicBezTo>
                  <a:cubicBezTo>
                    <a:pt x="2524098" y="109182"/>
                    <a:pt x="2531270" y="137258"/>
                    <a:pt x="2524836" y="150125"/>
                  </a:cubicBezTo>
                  <a:cubicBezTo>
                    <a:pt x="2517501" y="164796"/>
                    <a:pt x="2504876" y="176398"/>
                    <a:pt x="2497541" y="191069"/>
                  </a:cubicBezTo>
                  <a:cubicBezTo>
                    <a:pt x="2486585" y="212981"/>
                    <a:pt x="2484485" y="239373"/>
                    <a:pt x="2470245" y="259308"/>
                  </a:cubicBezTo>
                  <a:cubicBezTo>
                    <a:pt x="2460711" y="272655"/>
                    <a:pt x="2441903" y="276102"/>
                    <a:pt x="2429302" y="286603"/>
                  </a:cubicBezTo>
                  <a:cubicBezTo>
                    <a:pt x="2414475" y="298959"/>
                    <a:pt x="2402007" y="313898"/>
                    <a:pt x="2388359" y="327546"/>
                  </a:cubicBezTo>
                  <a:lnTo>
                    <a:pt x="2347415" y="3684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cxnSp>
          <p:nvCxnSpPr>
            <p:cNvPr id="9" name="직선 화살표 연결선 8"/>
            <p:cNvCxnSpPr/>
            <p:nvPr/>
          </p:nvCxnSpPr>
          <p:spPr>
            <a:xfrm>
              <a:off x="2888520" y="2276872"/>
              <a:ext cx="0" cy="31683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515706" y="2564904"/>
              <a:ext cx="400110" cy="272876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ko-KR" altLang="en-US" sz="1400" b="1" dirty="0" smtClean="0">
                  <a:latin typeface="+mn-ea"/>
                  <a:ea typeface="+mn-ea"/>
                </a:rPr>
                <a:t>영향력 및 학습의 기회 증가</a:t>
              </a:r>
              <a:endParaRPr lang="ko-KR" altLang="en-US" sz="1400" b="1" dirty="0">
                <a:latin typeface="+mn-ea"/>
                <a:ea typeface="+mn-ea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3131840" y="2634018"/>
              <a:ext cx="3312368" cy="290926"/>
            </a:xfrm>
            <a:prstGeom prst="round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+mn-ea"/>
                </a:rPr>
                <a:t>  사건                  반응</a:t>
              </a:r>
              <a:endParaRPr lang="ko-KR" altLang="en-US" sz="14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3130929" y="3261814"/>
              <a:ext cx="3312368" cy="291600"/>
            </a:xfrm>
            <a:prstGeom prst="round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+mn-ea"/>
                </a:rPr>
                <a:t>패턴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+mn-ea"/>
                </a:rPr>
                <a:t>/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+mn-ea"/>
                </a:rPr>
                <a:t>추세             예측</a:t>
              </a:r>
              <a:endParaRPr lang="ko-KR" altLang="en-US" sz="14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3130929" y="4026090"/>
              <a:ext cx="3312368" cy="291600"/>
            </a:xfrm>
            <a:prstGeom prst="round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+mn-ea"/>
                </a:rPr>
                <a:t>시스템적 구조        디자인</a:t>
              </a:r>
              <a:endParaRPr lang="ko-KR" altLang="en-US" sz="14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130929" y="4653136"/>
              <a:ext cx="3312368" cy="290029"/>
            </a:xfrm>
            <a:prstGeom prst="round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tx1"/>
                  </a:solidFill>
                  <a:latin typeface="+mn-ea"/>
                </a:rPr>
                <a:t>심성 모델             변화</a:t>
              </a:r>
              <a:endParaRPr lang="ko-KR" altLang="en-US" sz="14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30929" y="2938592"/>
              <a:ext cx="3312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+mn-ea"/>
                  <a:ea typeface="+mn-ea"/>
                </a:rPr>
                <a:t>대체 무슨 일이 일어난 거지</a:t>
              </a:r>
              <a:r>
                <a:rPr lang="en-US" altLang="ko-KR" sz="1200" dirty="0" smtClean="0">
                  <a:latin typeface="+mn-ea"/>
                  <a:ea typeface="+mn-ea"/>
                </a:rPr>
                <a:t>?</a:t>
              </a:r>
              <a:endParaRPr lang="ko-KR" altLang="en-US" sz="1200" dirty="0">
                <a:latin typeface="+mn-ea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30929" y="3553386"/>
              <a:ext cx="33123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+mn-ea"/>
                  <a:ea typeface="+mn-ea"/>
                </a:rPr>
                <a:t>무슨 일이 일어나고 있는 거지</a:t>
              </a:r>
              <a:r>
                <a:rPr lang="en-US" altLang="ko-KR" sz="1200" dirty="0" smtClean="0">
                  <a:latin typeface="+mn-ea"/>
                  <a:ea typeface="+mn-ea"/>
                </a:rPr>
                <a:t>?</a:t>
              </a:r>
            </a:p>
            <a:p>
              <a:r>
                <a:rPr lang="ko-KR" altLang="en-US" sz="1200" dirty="0" smtClean="0">
                  <a:latin typeface="+mn-ea"/>
                  <a:ea typeface="+mn-ea"/>
                </a:rPr>
                <a:t>예전에도 이런 경우가 있었나</a:t>
              </a:r>
              <a:r>
                <a:rPr lang="en-US" altLang="ko-KR" sz="1200" dirty="0" smtClean="0">
                  <a:latin typeface="+mn-ea"/>
                  <a:ea typeface="+mn-ea"/>
                </a:rPr>
                <a:t>?</a:t>
              </a:r>
              <a:endParaRPr lang="ko-KR" altLang="en-US" sz="1200" dirty="0">
                <a:latin typeface="+mn-ea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30928" y="4317314"/>
              <a:ext cx="43702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+mn-ea"/>
                  <a:ea typeface="+mn-ea"/>
                </a:rPr>
                <a:t>이런 패턴을 만드는 데 영향을 미치고 있는 힘은 무엇일까</a:t>
              </a:r>
              <a:r>
                <a:rPr lang="en-US" altLang="ko-KR" sz="1200" dirty="0" smtClean="0">
                  <a:latin typeface="+mn-ea"/>
                  <a:ea typeface="+mn-ea"/>
                </a:rPr>
                <a:t>?</a:t>
              </a:r>
              <a:endParaRPr lang="ko-KR" altLang="en-US" sz="1200" dirty="0">
                <a:latin typeface="+mn-ea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15976" y="4963889"/>
              <a:ext cx="361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latin typeface="+mn-ea"/>
                  <a:ea typeface="+mn-ea"/>
                </a:rPr>
                <a:t>우리의 사고 방식 중에서 이런 상황이 계속 </a:t>
              </a:r>
              <a:endParaRPr lang="en-US" altLang="ko-KR" sz="1200" dirty="0" smtClean="0">
                <a:latin typeface="+mn-ea"/>
                <a:ea typeface="+mn-ea"/>
              </a:endParaRPr>
            </a:p>
            <a:p>
              <a:r>
                <a:rPr lang="ko-KR" altLang="en-US" sz="1200" dirty="0" smtClean="0">
                  <a:latin typeface="+mn-ea"/>
                  <a:ea typeface="+mn-ea"/>
                </a:rPr>
                <a:t>이어지게 만드는 것은 무엇일까</a:t>
              </a:r>
              <a:r>
                <a:rPr lang="en-US" altLang="ko-KR" sz="1200" dirty="0" smtClean="0">
                  <a:latin typeface="+mn-ea"/>
                  <a:ea typeface="+mn-ea"/>
                </a:rPr>
                <a:t>?</a:t>
              </a:r>
              <a:endParaRPr lang="ko-KR" altLang="en-US" sz="1200" dirty="0">
                <a:latin typeface="+mn-ea"/>
                <a:ea typeface="+mn-ea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1555845" y="3029803"/>
              <a:ext cx="791570" cy="377811"/>
            </a:xfrm>
            <a:custGeom>
              <a:avLst/>
              <a:gdLst>
                <a:gd name="connsiteX0" fmla="*/ 300251 w 791570"/>
                <a:gd name="connsiteY0" fmla="*/ 0 h 518615"/>
                <a:gd name="connsiteX1" fmla="*/ 177421 w 791570"/>
                <a:gd name="connsiteY1" fmla="*/ 40943 h 518615"/>
                <a:gd name="connsiteX2" fmla="*/ 95534 w 791570"/>
                <a:gd name="connsiteY2" fmla="*/ 68239 h 518615"/>
                <a:gd name="connsiteX3" fmla="*/ 54591 w 791570"/>
                <a:gd name="connsiteY3" fmla="*/ 95534 h 518615"/>
                <a:gd name="connsiteX4" fmla="*/ 27295 w 791570"/>
                <a:gd name="connsiteY4" fmla="*/ 136478 h 518615"/>
                <a:gd name="connsiteX5" fmla="*/ 0 w 791570"/>
                <a:gd name="connsiteY5" fmla="*/ 218364 h 518615"/>
                <a:gd name="connsiteX6" fmla="*/ 95534 w 791570"/>
                <a:gd name="connsiteY6" fmla="*/ 341194 h 518615"/>
                <a:gd name="connsiteX7" fmla="*/ 150125 w 791570"/>
                <a:gd name="connsiteY7" fmla="*/ 395785 h 518615"/>
                <a:gd name="connsiteX8" fmla="*/ 232012 w 791570"/>
                <a:gd name="connsiteY8" fmla="*/ 464024 h 518615"/>
                <a:gd name="connsiteX9" fmla="*/ 450376 w 791570"/>
                <a:gd name="connsiteY9" fmla="*/ 504967 h 518615"/>
                <a:gd name="connsiteX10" fmla="*/ 518615 w 791570"/>
                <a:gd name="connsiteY10" fmla="*/ 518615 h 518615"/>
                <a:gd name="connsiteX11" fmla="*/ 614149 w 791570"/>
                <a:gd name="connsiteY11" fmla="*/ 504967 h 518615"/>
                <a:gd name="connsiteX12" fmla="*/ 696036 w 791570"/>
                <a:gd name="connsiteY12" fmla="*/ 450376 h 518615"/>
                <a:gd name="connsiteX13" fmla="*/ 791570 w 791570"/>
                <a:gd name="connsiteY13" fmla="*/ 423081 h 51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70" h="518615">
                  <a:moveTo>
                    <a:pt x="300251" y="0"/>
                  </a:moveTo>
                  <a:cubicBezTo>
                    <a:pt x="163418" y="54734"/>
                    <a:pt x="294963" y="5681"/>
                    <a:pt x="177421" y="40943"/>
                  </a:cubicBezTo>
                  <a:cubicBezTo>
                    <a:pt x="149862" y="49211"/>
                    <a:pt x="119474" y="52279"/>
                    <a:pt x="95534" y="68239"/>
                  </a:cubicBezTo>
                  <a:lnTo>
                    <a:pt x="54591" y="95534"/>
                  </a:lnTo>
                  <a:cubicBezTo>
                    <a:pt x="45492" y="109182"/>
                    <a:pt x="33957" y="121489"/>
                    <a:pt x="27295" y="136478"/>
                  </a:cubicBezTo>
                  <a:cubicBezTo>
                    <a:pt x="15610" y="162770"/>
                    <a:pt x="0" y="218364"/>
                    <a:pt x="0" y="218364"/>
                  </a:cubicBezTo>
                  <a:cubicBezTo>
                    <a:pt x="25855" y="295927"/>
                    <a:pt x="3476" y="249135"/>
                    <a:pt x="95534" y="341194"/>
                  </a:cubicBezTo>
                  <a:lnTo>
                    <a:pt x="150125" y="395785"/>
                  </a:lnTo>
                  <a:cubicBezTo>
                    <a:pt x="175837" y="421497"/>
                    <a:pt x="197810" y="448823"/>
                    <a:pt x="232012" y="464024"/>
                  </a:cubicBezTo>
                  <a:cubicBezTo>
                    <a:pt x="323667" y="504759"/>
                    <a:pt x="338668" y="490072"/>
                    <a:pt x="450376" y="504967"/>
                  </a:cubicBezTo>
                  <a:cubicBezTo>
                    <a:pt x="473369" y="508033"/>
                    <a:pt x="495869" y="514066"/>
                    <a:pt x="518615" y="518615"/>
                  </a:cubicBezTo>
                  <a:cubicBezTo>
                    <a:pt x="550460" y="514066"/>
                    <a:pt x="584125" y="516515"/>
                    <a:pt x="614149" y="504967"/>
                  </a:cubicBezTo>
                  <a:cubicBezTo>
                    <a:pt x="644768" y="493191"/>
                    <a:pt x="664914" y="460750"/>
                    <a:pt x="696036" y="450376"/>
                  </a:cubicBezTo>
                  <a:cubicBezTo>
                    <a:pt x="782238" y="421642"/>
                    <a:pt x="749150" y="423081"/>
                    <a:pt x="791570" y="423081"/>
                  </a:cubicBezTo>
                </a:path>
              </a:pathLst>
            </a:custGeom>
            <a:ln>
              <a:solidFill>
                <a:schemeClr val="accent1">
                  <a:lumMod val="20000"/>
                  <a:lumOff val="80000"/>
                  <a:alpha val="8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1225935" y="2975015"/>
              <a:ext cx="985002" cy="668937"/>
            </a:xfrm>
            <a:custGeom>
              <a:avLst/>
              <a:gdLst>
                <a:gd name="connsiteX0" fmla="*/ 507331 w 985002"/>
                <a:gd name="connsiteY0" fmla="*/ 13845 h 668937"/>
                <a:gd name="connsiteX1" fmla="*/ 125193 w 985002"/>
                <a:gd name="connsiteY1" fmla="*/ 13845 h 668937"/>
                <a:gd name="connsiteX2" fmla="*/ 84250 w 985002"/>
                <a:gd name="connsiteY2" fmla="*/ 27492 h 668937"/>
                <a:gd name="connsiteX3" fmla="*/ 70602 w 985002"/>
                <a:gd name="connsiteY3" fmla="*/ 68436 h 668937"/>
                <a:gd name="connsiteX4" fmla="*/ 16011 w 985002"/>
                <a:gd name="connsiteY4" fmla="*/ 150322 h 668937"/>
                <a:gd name="connsiteX5" fmla="*/ 16011 w 985002"/>
                <a:gd name="connsiteY5" fmla="*/ 245857 h 668937"/>
                <a:gd name="connsiteX6" fmla="*/ 97898 w 985002"/>
                <a:gd name="connsiteY6" fmla="*/ 273152 h 668937"/>
                <a:gd name="connsiteX7" fmla="*/ 125193 w 985002"/>
                <a:gd name="connsiteY7" fmla="*/ 314095 h 668937"/>
                <a:gd name="connsiteX8" fmla="*/ 84250 w 985002"/>
                <a:gd name="connsiteY8" fmla="*/ 327743 h 668937"/>
                <a:gd name="connsiteX9" fmla="*/ 70602 w 985002"/>
                <a:gd name="connsiteY9" fmla="*/ 382334 h 668937"/>
                <a:gd name="connsiteX10" fmla="*/ 56955 w 985002"/>
                <a:gd name="connsiteY10" fmla="*/ 423278 h 668937"/>
                <a:gd name="connsiteX11" fmla="*/ 275319 w 985002"/>
                <a:gd name="connsiteY11" fmla="*/ 518812 h 668937"/>
                <a:gd name="connsiteX12" fmla="*/ 452740 w 985002"/>
                <a:gd name="connsiteY12" fmla="*/ 546107 h 668937"/>
                <a:gd name="connsiteX13" fmla="*/ 589217 w 985002"/>
                <a:gd name="connsiteY13" fmla="*/ 587051 h 668937"/>
                <a:gd name="connsiteX14" fmla="*/ 698399 w 985002"/>
                <a:gd name="connsiteY14" fmla="*/ 600698 h 668937"/>
                <a:gd name="connsiteX15" fmla="*/ 848525 w 985002"/>
                <a:gd name="connsiteY15" fmla="*/ 627994 h 668937"/>
                <a:gd name="connsiteX16" fmla="*/ 889468 w 985002"/>
                <a:gd name="connsiteY16" fmla="*/ 641642 h 668937"/>
                <a:gd name="connsiteX17" fmla="*/ 944059 w 985002"/>
                <a:gd name="connsiteY17" fmla="*/ 655289 h 668937"/>
                <a:gd name="connsiteX18" fmla="*/ 985002 w 985002"/>
                <a:gd name="connsiteY18" fmla="*/ 668937 h 66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85002" h="668937">
                  <a:moveTo>
                    <a:pt x="507331" y="13845"/>
                  </a:moveTo>
                  <a:cubicBezTo>
                    <a:pt x="314842" y="96"/>
                    <a:pt x="317682" y="-8800"/>
                    <a:pt x="125193" y="13845"/>
                  </a:cubicBezTo>
                  <a:cubicBezTo>
                    <a:pt x="110906" y="15526"/>
                    <a:pt x="97898" y="22943"/>
                    <a:pt x="84250" y="27492"/>
                  </a:cubicBezTo>
                  <a:cubicBezTo>
                    <a:pt x="79701" y="41140"/>
                    <a:pt x="77589" y="55860"/>
                    <a:pt x="70602" y="68436"/>
                  </a:cubicBezTo>
                  <a:cubicBezTo>
                    <a:pt x="54670" y="97113"/>
                    <a:pt x="16011" y="150322"/>
                    <a:pt x="16011" y="150322"/>
                  </a:cubicBezTo>
                  <a:cubicBezTo>
                    <a:pt x="7142" y="176931"/>
                    <a:pt x="-15088" y="219201"/>
                    <a:pt x="16011" y="245857"/>
                  </a:cubicBezTo>
                  <a:cubicBezTo>
                    <a:pt x="37856" y="264582"/>
                    <a:pt x="97898" y="273152"/>
                    <a:pt x="97898" y="273152"/>
                  </a:cubicBezTo>
                  <a:cubicBezTo>
                    <a:pt x="106996" y="286800"/>
                    <a:pt x="129171" y="298182"/>
                    <a:pt x="125193" y="314095"/>
                  </a:cubicBezTo>
                  <a:cubicBezTo>
                    <a:pt x="121704" y="328051"/>
                    <a:pt x="93237" y="316509"/>
                    <a:pt x="84250" y="327743"/>
                  </a:cubicBezTo>
                  <a:cubicBezTo>
                    <a:pt x="72533" y="342390"/>
                    <a:pt x="75755" y="364299"/>
                    <a:pt x="70602" y="382334"/>
                  </a:cubicBezTo>
                  <a:cubicBezTo>
                    <a:pt x="66650" y="396167"/>
                    <a:pt x="61504" y="409630"/>
                    <a:pt x="56955" y="423278"/>
                  </a:cubicBezTo>
                  <a:cubicBezTo>
                    <a:pt x="104442" y="565739"/>
                    <a:pt x="55551" y="503114"/>
                    <a:pt x="275319" y="518812"/>
                  </a:cubicBezTo>
                  <a:cubicBezTo>
                    <a:pt x="334459" y="527910"/>
                    <a:pt x="393814" y="535708"/>
                    <a:pt x="452740" y="546107"/>
                  </a:cubicBezTo>
                  <a:cubicBezTo>
                    <a:pt x="496569" y="553842"/>
                    <a:pt x="548860" y="573598"/>
                    <a:pt x="589217" y="587051"/>
                  </a:cubicBezTo>
                  <a:cubicBezTo>
                    <a:pt x="624012" y="598650"/>
                    <a:pt x="662005" y="596149"/>
                    <a:pt x="698399" y="600698"/>
                  </a:cubicBezTo>
                  <a:cubicBezTo>
                    <a:pt x="792298" y="631998"/>
                    <a:pt x="678769" y="597129"/>
                    <a:pt x="848525" y="627994"/>
                  </a:cubicBezTo>
                  <a:cubicBezTo>
                    <a:pt x="862679" y="630567"/>
                    <a:pt x="875636" y="637690"/>
                    <a:pt x="889468" y="641642"/>
                  </a:cubicBezTo>
                  <a:cubicBezTo>
                    <a:pt x="907503" y="646795"/>
                    <a:pt x="926024" y="650136"/>
                    <a:pt x="944059" y="655289"/>
                  </a:cubicBezTo>
                  <a:cubicBezTo>
                    <a:pt x="957891" y="659241"/>
                    <a:pt x="985002" y="668937"/>
                    <a:pt x="985002" y="668937"/>
                  </a:cubicBezTo>
                </a:path>
              </a:pathLst>
            </a:custGeom>
            <a:ln>
              <a:solidFill>
                <a:schemeClr val="accent1">
                  <a:lumMod val="20000"/>
                  <a:lumOff val="80000"/>
                  <a:alpha val="8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 flipH="1">
              <a:off x="6300192" y="2924944"/>
              <a:ext cx="791570" cy="264862"/>
            </a:xfrm>
            <a:custGeom>
              <a:avLst/>
              <a:gdLst>
                <a:gd name="connsiteX0" fmla="*/ 300251 w 791570"/>
                <a:gd name="connsiteY0" fmla="*/ 0 h 518615"/>
                <a:gd name="connsiteX1" fmla="*/ 177421 w 791570"/>
                <a:gd name="connsiteY1" fmla="*/ 40943 h 518615"/>
                <a:gd name="connsiteX2" fmla="*/ 95534 w 791570"/>
                <a:gd name="connsiteY2" fmla="*/ 68239 h 518615"/>
                <a:gd name="connsiteX3" fmla="*/ 54591 w 791570"/>
                <a:gd name="connsiteY3" fmla="*/ 95534 h 518615"/>
                <a:gd name="connsiteX4" fmla="*/ 27295 w 791570"/>
                <a:gd name="connsiteY4" fmla="*/ 136478 h 518615"/>
                <a:gd name="connsiteX5" fmla="*/ 0 w 791570"/>
                <a:gd name="connsiteY5" fmla="*/ 218364 h 518615"/>
                <a:gd name="connsiteX6" fmla="*/ 95534 w 791570"/>
                <a:gd name="connsiteY6" fmla="*/ 341194 h 518615"/>
                <a:gd name="connsiteX7" fmla="*/ 150125 w 791570"/>
                <a:gd name="connsiteY7" fmla="*/ 395785 h 518615"/>
                <a:gd name="connsiteX8" fmla="*/ 232012 w 791570"/>
                <a:gd name="connsiteY8" fmla="*/ 464024 h 518615"/>
                <a:gd name="connsiteX9" fmla="*/ 450376 w 791570"/>
                <a:gd name="connsiteY9" fmla="*/ 504967 h 518615"/>
                <a:gd name="connsiteX10" fmla="*/ 518615 w 791570"/>
                <a:gd name="connsiteY10" fmla="*/ 518615 h 518615"/>
                <a:gd name="connsiteX11" fmla="*/ 614149 w 791570"/>
                <a:gd name="connsiteY11" fmla="*/ 504967 h 518615"/>
                <a:gd name="connsiteX12" fmla="*/ 696036 w 791570"/>
                <a:gd name="connsiteY12" fmla="*/ 450376 h 518615"/>
                <a:gd name="connsiteX13" fmla="*/ 791570 w 791570"/>
                <a:gd name="connsiteY13" fmla="*/ 423081 h 51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70" h="518615">
                  <a:moveTo>
                    <a:pt x="300251" y="0"/>
                  </a:moveTo>
                  <a:cubicBezTo>
                    <a:pt x="163418" y="54734"/>
                    <a:pt x="294963" y="5681"/>
                    <a:pt x="177421" y="40943"/>
                  </a:cubicBezTo>
                  <a:cubicBezTo>
                    <a:pt x="149862" y="49211"/>
                    <a:pt x="119474" y="52279"/>
                    <a:pt x="95534" y="68239"/>
                  </a:cubicBezTo>
                  <a:lnTo>
                    <a:pt x="54591" y="95534"/>
                  </a:lnTo>
                  <a:cubicBezTo>
                    <a:pt x="45492" y="109182"/>
                    <a:pt x="33957" y="121489"/>
                    <a:pt x="27295" y="136478"/>
                  </a:cubicBezTo>
                  <a:cubicBezTo>
                    <a:pt x="15610" y="162770"/>
                    <a:pt x="0" y="218364"/>
                    <a:pt x="0" y="218364"/>
                  </a:cubicBezTo>
                  <a:cubicBezTo>
                    <a:pt x="25855" y="295927"/>
                    <a:pt x="3476" y="249135"/>
                    <a:pt x="95534" y="341194"/>
                  </a:cubicBezTo>
                  <a:lnTo>
                    <a:pt x="150125" y="395785"/>
                  </a:lnTo>
                  <a:cubicBezTo>
                    <a:pt x="175837" y="421497"/>
                    <a:pt x="197810" y="448823"/>
                    <a:pt x="232012" y="464024"/>
                  </a:cubicBezTo>
                  <a:cubicBezTo>
                    <a:pt x="323667" y="504759"/>
                    <a:pt x="338668" y="490072"/>
                    <a:pt x="450376" y="504967"/>
                  </a:cubicBezTo>
                  <a:cubicBezTo>
                    <a:pt x="473369" y="508033"/>
                    <a:pt x="495869" y="514066"/>
                    <a:pt x="518615" y="518615"/>
                  </a:cubicBezTo>
                  <a:cubicBezTo>
                    <a:pt x="550460" y="514066"/>
                    <a:pt x="584125" y="516515"/>
                    <a:pt x="614149" y="504967"/>
                  </a:cubicBezTo>
                  <a:cubicBezTo>
                    <a:pt x="644768" y="493191"/>
                    <a:pt x="664914" y="460750"/>
                    <a:pt x="696036" y="450376"/>
                  </a:cubicBezTo>
                  <a:cubicBezTo>
                    <a:pt x="782238" y="421642"/>
                    <a:pt x="749150" y="423081"/>
                    <a:pt x="791570" y="423081"/>
                  </a:cubicBezTo>
                </a:path>
              </a:pathLst>
            </a:custGeom>
            <a:ln>
              <a:solidFill>
                <a:schemeClr val="accent1">
                  <a:lumMod val="20000"/>
                  <a:lumOff val="80000"/>
                  <a:alpha val="8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2" name="자유형 21"/>
            <p:cNvSpPr/>
            <p:nvPr/>
          </p:nvSpPr>
          <p:spPr>
            <a:xfrm flipH="1">
              <a:off x="6516216" y="2904079"/>
              <a:ext cx="985002" cy="503535"/>
            </a:xfrm>
            <a:custGeom>
              <a:avLst/>
              <a:gdLst>
                <a:gd name="connsiteX0" fmla="*/ 507331 w 985002"/>
                <a:gd name="connsiteY0" fmla="*/ 13845 h 668937"/>
                <a:gd name="connsiteX1" fmla="*/ 125193 w 985002"/>
                <a:gd name="connsiteY1" fmla="*/ 13845 h 668937"/>
                <a:gd name="connsiteX2" fmla="*/ 84250 w 985002"/>
                <a:gd name="connsiteY2" fmla="*/ 27492 h 668937"/>
                <a:gd name="connsiteX3" fmla="*/ 70602 w 985002"/>
                <a:gd name="connsiteY3" fmla="*/ 68436 h 668937"/>
                <a:gd name="connsiteX4" fmla="*/ 16011 w 985002"/>
                <a:gd name="connsiteY4" fmla="*/ 150322 h 668937"/>
                <a:gd name="connsiteX5" fmla="*/ 16011 w 985002"/>
                <a:gd name="connsiteY5" fmla="*/ 245857 h 668937"/>
                <a:gd name="connsiteX6" fmla="*/ 97898 w 985002"/>
                <a:gd name="connsiteY6" fmla="*/ 273152 h 668937"/>
                <a:gd name="connsiteX7" fmla="*/ 125193 w 985002"/>
                <a:gd name="connsiteY7" fmla="*/ 314095 h 668937"/>
                <a:gd name="connsiteX8" fmla="*/ 84250 w 985002"/>
                <a:gd name="connsiteY8" fmla="*/ 327743 h 668937"/>
                <a:gd name="connsiteX9" fmla="*/ 70602 w 985002"/>
                <a:gd name="connsiteY9" fmla="*/ 382334 h 668937"/>
                <a:gd name="connsiteX10" fmla="*/ 56955 w 985002"/>
                <a:gd name="connsiteY10" fmla="*/ 423278 h 668937"/>
                <a:gd name="connsiteX11" fmla="*/ 275319 w 985002"/>
                <a:gd name="connsiteY11" fmla="*/ 518812 h 668937"/>
                <a:gd name="connsiteX12" fmla="*/ 452740 w 985002"/>
                <a:gd name="connsiteY12" fmla="*/ 546107 h 668937"/>
                <a:gd name="connsiteX13" fmla="*/ 589217 w 985002"/>
                <a:gd name="connsiteY13" fmla="*/ 587051 h 668937"/>
                <a:gd name="connsiteX14" fmla="*/ 698399 w 985002"/>
                <a:gd name="connsiteY14" fmla="*/ 600698 h 668937"/>
                <a:gd name="connsiteX15" fmla="*/ 848525 w 985002"/>
                <a:gd name="connsiteY15" fmla="*/ 627994 h 668937"/>
                <a:gd name="connsiteX16" fmla="*/ 889468 w 985002"/>
                <a:gd name="connsiteY16" fmla="*/ 641642 h 668937"/>
                <a:gd name="connsiteX17" fmla="*/ 944059 w 985002"/>
                <a:gd name="connsiteY17" fmla="*/ 655289 h 668937"/>
                <a:gd name="connsiteX18" fmla="*/ 985002 w 985002"/>
                <a:gd name="connsiteY18" fmla="*/ 668937 h 66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85002" h="668937">
                  <a:moveTo>
                    <a:pt x="507331" y="13845"/>
                  </a:moveTo>
                  <a:cubicBezTo>
                    <a:pt x="314842" y="96"/>
                    <a:pt x="317682" y="-8800"/>
                    <a:pt x="125193" y="13845"/>
                  </a:cubicBezTo>
                  <a:cubicBezTo>
                    <a:pt x="110906" y="15526"/>
                    <a:pt x="97898" y="22943"/>
                    <a:pt x="84250" y="27492"/>
                  </a:cubicBezTo>
                  <a:cubicBezTo>
                    <a:pt x="79701" y="41140"/>
                    <a:pt x="77589" y="55860"/>
                    <a:pt x="70602" y="68436"/>
                  </a:cubicBezTo>
                  <a:cubicBezTo>
                    <a:pt x="54670" y="97113"/>
                    <a:pt x="16011" y="150322"/>
                    <a:pt x="16011" y="150322"/>
                  </a:cubicBezTo>
                  <a:cubicBezTo>
                    <a:pt x="7142" y="176931"/>
                    <a:pt x="-15088" y="219201"/>
                    <a:pt x="16011" y="245857"/>
                  </a:cubicBezTo>
                  <a:cubicBezTo>
                    <a:pt x="37856" y="264582"/>
                    <a:pt x="97898" y="273152"/>
                    <a:pt x="97898" y="273152"/>
                  </a:cubicBezTo>
                  <a:cubicBezTo>
                    <a:pt x="106996" y="286800"/>
                    <a:pt x="129171" y="298182"/>
                    <a:pt x="125193" y="314095"/>
                  </a:cubicBezTo>
                  <a:cubicBezTo>
                    <a:pt x="121704" y="328051"/>
                    <a:pt x="93237" y="316509"/>
                    <a:pt x="84250" y="327743"/>
                  </a:cubicBezTo>
                  <a:cubicBezTo>
                    <a:pt x="72533" y="342390"/>
                    <a:pt x="75755" y="364299"/>
                    <a:pt x="70602" y="382334"/>
                  </a:cubicBezTo>
                  <a:cubicBezTo>
                    <a:pt x="66650" y="396167"/>
                    <a:pt x="61504" y="409630"/>
                    <a:pt x="56955" y="423278"/>
                  </a:cubicBezTo>
                  <a:cubicBezTo>
                    <a:pt x="104442" y="565739"/>
                    <a:pt x="55551" y="503114"/>
                    <a:pt x="275319" y="518812"/>
                  </a:cubicBezTo>
                  <a:cubicBezTo>
                    <a:pt x="334459" y="527910"/>
                    <a:pt x="393814" y="535708"/>
                    <a:pt x="452740" y="546107"/>
                  </a:cubicBezTo>
                  <a:cubicBezTo>
                    <a:pt x="496569" y="553842"/>
                    <a:pt x="548860" y="573598"/>
                    <a:pt x="589217" y="587051"/>
                  </a:cubicBezTo>
                  <a:cubicBezTo>
                    <a:pt x="624012" y="598650"/>
                    <a:pt x="662005" y="596149"/>
                    <a:pt x="698399" y="600698"/>
                  </a:cubicBezTo>
                  <a:cubicBezTo>
                    <a:pt x="792298" y="631998"/>
                    <a:pt x="678769" y="597129"/>
                    <a:pt x="848525" y="627994"/>
                  </a:cubicBezTo>
                  <a:cubicBezTo>
                    <a:pt x="862679" y="630567"/>
                    <a:pt x="875636" y="637690"/>
                    <a:pt x="889468" y="641642"/>
                  </a:cubicBezTo>
                  <a:cubicBezTo>
                    <a:pt x="907503" y="646795"/>
                    <a:pt x="926024" y="650136"/>
                    <a:pt x="944059" y="655289"/>
                  </a:cubicBezTo>
                  <a:cubicBezTo>
                    <a:pt x="957891" y="659241"/>
                    <a:pt x="985002" y="668937"/>
                    <a:pt x="985002" y="668937"/>
                  </a:cubicBezTo>
                </a:path>
              </a:pathLst>
            </a:custGeom>
            <a:ln>
              <a:solidFill>
                <a:schemeClr val="accent1">
                  <a:lumMod val="20000"/>
                  <a:lumOff val="80000"/>
                  <a:alpha val="8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6673645" y="2975212"/>
              <a:ext cx="1269352" cy="630668"/>
            </a:xfrm>
            <a:custGeom>
              <a:avLst/>
              <a:gdLst>
                <a:gd name="connsiteX0" fmla="*/ 818976 w 1269352"/>
                <a:gd name="connsiteY0" fmla="*/ 0 h 630668"/>
                <a:gd name="connsiteX1" fmla="*/ 887215 w 1269352"/>
                <a:gd name="connsiteY1" fmla="*/ 40943 h 630668"/>
                <a:gd name="connsiteX2" fmla="*/ 928158 w 1269352"/>
                <a:gd name="connsiteY2" fmla="*/ 54591 h 630668"/>
                <a:gd name="connsiteX3" fmla="*/ 1010045 w 1269352"/>
                <a:gd name="connsiteY3" fmla="*/ 109182 h 630668"/>
                <a:gd name="connsiteX4" fmla="*/ 1091931 w 1269352"/>
                <a:gd name="connsiteY4" fmla="*/ 136478 h 630668"/>
                <a:gd name="connsiteX5" fmla="*/ 1119227 w 1269352"/>
                <a:gd name="connsiteY5" fmla="*/ 177421 h 630668"/>
                <a:gd name="connsiteX6" fmla="*/ 1160170 w 1269352"/>
                <a:gd name="connsiteY6" fmla="*/ 191069 h 630668"/>
                <a:gd name="connsiteX7" fmla="*/ 1201113 w 1269352"/>
                <a:gd name="connsiteY7" fmla="*/ 218364 h 630668"/>
                <a:gd name="connsiteX8" fmla="*/ 1269352 w 1269352"/>
                <a:gd name="connsiteY8" fmla="*/ 354842 h 630668"/>
                <a:gd name="connsiteX9" fmla="*/ 1255704 w 1269352"/>
                <a:gd name="connsiteY9" fmla="*/ 423081 h 630668"/>
                <a:gd name="connsiteX10" fmla="*/ 1214761 w 1269352"/>
                <a:gd name="connsiteY10" fmla="*/ 464024 h 630668"/>
                <a:gd name="connsiteX11" fmla="*/ 832624 w 1269352"/>
                <a:gd name="connsiteY11" fmla="*/ 504967 h 630668"/>
                <a:gd name="connsiteX12" fmla="*/ 791680 w 1269352"/>
                <a:gd name="connsiteY12" fmla="*/ 518615 h 630668"/>
                <a:gd name="connsiteX13" fmla="*/ 300361 w 1269352"/>
                <a:gd name="connsiteY13" fmla="*/ 545910 h 630668"/>
                <a:gd name="connsiteX14" fmla="*/ 163883 w 1269352"/>
                <a:gd name="connsiteY14" fmla="*/ 573206 h 630668"/>
                <a:gd name="connsiteX15" fmla="*/ 81997 w 1269352"/>
                <a:gd name="connsiteY15" fmla="*/ 600501 h 630668"/>
                <a:gd name="connsiteX16" fmla="*/ 41054 w 1269352"/>
                <a:gd name="connsiteY16" fmla="*/ 614149 h 630668"/>
                <a:gd name="connsiteX17" fmla="*/ 110 w 1269352"/>
                <a:gd name="connsiteY17" fmla="*/ 614149 h 63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9352" h="630668">
                  <a:moveTo>
                    <a:pt x="818976" y="0"/>
                  </a:moveTo>
                  <a:cubicBezTo>
                    <a:pt x="841722" y="13648"/>
                    <a:pt x="863489" y="29080"/>
                    <a:pt x="887215" y="40943"/>
                  </a:cubicBezTo>
                  <a:cubicBezTo>
                    <a:pt x="900082" y="47377"/>
                    <a:pt x="915582" y="47605"/>
                    <a:pt x="928158" y="54591"/>
                  </a:cubicBezTo>
                  <a:cubicBezTo>
                    <a:pt x="956835" y="70523"/>
                    <a:pt x="982749" y="90985"/>
                    <a:pt x="1010045" y="109182"/>
                  </a:cubicBezTo>
                  <a:cubicBezTo>
                    <a:pt x="1033985" y="125142"/>
                    <a:pt x="1091931" y="136478"/>
                    <a:pt x="1091931" y="136478"/>
                  </a:cubicBezTo>
                  <a:cubicBezTo>
                    <a:pt x="1101030" y="150126"/>
                    <a:pt x="1106419" y="167174"/>
                    <a:pt x="1119227" y="177421"/>
                  </a:cubicBezTo>
                  <a:cubicBezTo>
                    <a:pt x="1130461" y="186408"/>
                    <a:pt x="1147303" y="184635"/>
                    <a:pt x="1160170" y="191069"/>
                  </a:cubicBezTo>
                  <a:cubicBezTo>
                    <a:pt x="1174841" y="198404"/>
                    <a:pt x="1187465" y="209266"/>
                    <a:pt x="1201113" y="218364"/>
                  </a:cubicBezTo>
                  <a:cubicBezTo>
                    <a:pt x="1266109" y="315858"/>
                    <a:pt x="1247747" y="268425"/>
                    <a:pt x="1269352" y="354842"/>
                  </a:cubicBezTo>
                  <a:cubicBezTo>
                    <a:pt x="1264803" y="377588"/>
                    <a:pt x="1266078" y="402333"/>
                    <a:pt x="1255704" y="423081"/>
                  </a:cubicBezTo>
                  <a:cubicBezTo>
                    <a:pt x="1247072" y="440344"/>
                    <a:pt x="1231633" y="454651"/>
                    <a:pt x="1214761" y="464024"/>
                  </a:cubicBezTo>
                  <a:cubicBezTo>
                    <a:pt x="1114909" y="519496"/>
                    <a:pt x="893214" y="502213"/>
                    <a:pt x="832624" y="504967"/>
                  </a:cubicBezTo>
                  <a:cubicBezTo>
                    <a:pt x="818976" y="509516"/>
                    <a:pt x="805787" y="515794"/>
                    <a:pt x="791680" y="518615"/>
                  </a:cubicBezTo>
                  <a:cubicBezTo>
                    <a:pt x="643561" y="548239"/>
                    <a:pt x="407818" y="542205"/>
                    <a:pt x="300361" y="545910"/>
                  </a:cubicBezTo>
                  <a:cubicBezTo>
                    <a:pt x="186826" y="583756"/>
                    <a:pt x="367741" y="526162"/>
                    <a:pt x="163883" y="573206"/>
                  </a:cubicBezTo>
                  <a:cubicBezTo>
                    <a:pt x="135848" y="579676"/>
                    <a:pt x="109292" y="591403"/>
                    <a:pt x="81997" y="600501"/>
                  </a:cubicBezTo>
                  <a:lnTo>
                    <a:pt x="41054" y="614149"/>
                  </a:lnTo>
                  <a:cubicBezTo>
                    <a:pt x="-4206" y="629236"/>
                    <a:pt x="110" y="642183"/>
                    <a:pt x="110" y="614149"/>
                  </a:cubicBezTo>
                </a:path>
              </a:pathLst>
            </a:custGeom>
            <a:ln>
              <a:solidFill>
                <a:schemeClr val="accent1">
                  <a:lumMod val="20000"/>
                  <a:lumOff val="80000"/>
                  <a:alpha val="8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n-ea"/>
                <a:ea typeface="+mn-ea"/>
              </a:rPr>
              <a:t>상황을 네 가지 눈높이에서 </a:t>
            </a:r>
            <a:r>
              <a:rPr lang="en-US" altLang="ko-KR" sz="1600" dirty="0" smtClean="0">
                <a:latin typeface="+mn-ea"/>
                <a:ea typeface="+mn-ea"/>
              </a:rPr>
              <a:t>1) </a:t>
            </a:r>
            <a:r>
              <a:rPr lang="ko-KR" altLang="en-US" sz="1600" dirty="0" smtClean="0">
                <a:latin typeface="+mn-ea"/>
                <a:ea typeface="+mn-ea"/>
              </a:rPr>
              <a:t>사건</a:t>
            </a:r>
            <a:r>
              <a:rPr lang="en-US" altLang="ko-KR" sz="1600" dirty="0" smtClean="0">
                <a:latin typeface="+mn-ea"/>
                <a:ea typeface="+mn-ea"/>
              </a:rPr>
              <a:t>, 2) </a:t>
            </a:r>
            <a:r>
              <a:rPr lang="ko-KR" altLang="en-US" sz="1600" dirty="0" smtClean="0">
                <a:latin typeface="+mn-ea"/>
                <a:ea typeface="+mn-ea"/>
              </a:rPr>
              <a:t>패턴 또는 추세</a:t>
            </a:r>
            <a:r>
              <a:rPr lang="en-US" altLang="ko-KR" sz="1600" dirty="0" smtClean="0">
                <a:latin typeface="+mn-ea"/>
                <a:ea typeface="+mn-ea"/>
              </a:rPr>
              <a:t>, 3) </a:t>
            </a:r>
            <a:r>
              <a:rPr lang="ko-KR" altLang="en-US" sz="1600" dirty="0" smtClean="0">
                <a:latin typeface="+mn-ea"/>
                <a:ea typeface="+mn-ea"/>
              </a:rPr>
              <a:t>심층의 시스템 구조 혹은 힘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그리고 </a:t>
            </a:r>
            <a:r>
              <a:rPr lang="en-US" altLang="ko-KR" sz="1600" dirty="0" smtClean="0">
                <a:latin typeface="+mn-ea"/>
                <a:ea typeface="+mn-ea"/>
              </a:rPr>
              <a:t>4) </a:t>
            </a:r>
            <a:r>
              <a:rPr lang="ko-KR" altLang="en-US" sz="1600" dirty="0" smtClean="0">
                <a:latin typeface="+mn-ea"/>
                <a:ea typeface="+mn-ea"/>
              </a:rPr>
              <a:t>그 구조와 힘을 형성하는 심성 모델</a:t>
            </a:r>
            <a:r>
              <a:rPr lang="en-US" altLang="ko-KR" sz="1600" dirty="0" smtClean="0">
                <a:latin typeface="+mn-ea"/>
                <a:ea typeface="+mn-ea"/>
              </a:rPr>
              <a:t>(Nature Model)</a:t>
            </a:r>
            <a:r>
              <a:rPr lang="ko-KR" altLang="en-US" sz="1600" dirty="0" smtClean="0">
                <a:latin typeface="+mn-ea"/>
                <a:ea typeface="+mn-ea"/>
              </a:rPr>
              <a:t> 혹은 가정을 볼 수 있어야 함</a:t>
            </a:r>
            <a:endParaRPr lang="ko-KR" altLang="en-US" sz="1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4034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알루미늄 산업의 성장 제한요소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7" name="그룹 14"/>
          <p:cNvGrpSpPr/>
          <p:nvPr/>
        </p:nvGrpSpPr>
        <p:grpSpPr>
          <a:xfrm>
            <a:off x="984860" y="1527800"/>
            <a:ext cx="7128792" cy="2917931"/>
            <a:chOff x="1187624" y="1845985"/>
            <a:chExt cx="7128792" cy="2917931"/>
          </a:xfrm>
        </p:grpSpPr>
        <p:sp>
          <p:nvSpPr>
            <p:cNvPr id="8" name="원호 7"/>
            <p:cNvSpPr/>
            <p:nvPr/>
          </p:nvSpPr>
          <p:spPr>
            <a:xfrm rot="16200000">
              <a:off x="2137212" y="2075074"/>
              <a:ext cx="1944959" cy="2204540"/>
            </a:xfrm>
            <a:prstGeom prst="arc">
              <a:avLst>
                <a:gd name="adj1" fmla="val 16955621"/>
                <a:gd name="adj2" fmla="val 4705504"/>
              </a:avLst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16" name="원호 15"/>
            <p:cNvSpPr/>
            <p:nvPr/>
          </p:nvSpPr>
          <p:spPr>
            <a:xfrm rot="5400000">
              <a:off x="2137583" y="2434743"/>
              <a:ext cx="1944216" cy="2204538"/>
            </a:xfrm>
            <a:prstGeom prst="arc">
              <a:avLst>
                <a:gd name="adj1" fmla="val 16474897"/>
                <a:gd name="adj2" fmla="val 4926402"/>
              </a:avLst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grpSp>
          <p:nvGrpSpPr>
            <p:cNvPr id="9" name="그룹 11"/>
            <p:cNvGrpSpPr/>
            <p:nvPr/>
          </p:nvGrpSpPr>
          <p:grpSpPr>
            <a:xfrm>
              <a:off x="1187624" y="3003256"/>
              <a:ext cx="1440160" cy="648072"/>
              <a:chOff x="5292080" y="1628057"/>
              <a:chExt cx="1440160" cy="648072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292080" y="1743534"/>
                <a:ext cx="144016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알루미늄</a:t>
                </a:r>
                <a:endParaRPr lang="en-US" altLang="ko-KR" sz="11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수요</a:t>
                </a:r>
                <a:endParaRPr lang="ko-KR" altLang="en-US" sz="11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25" name="원호 24"/>
            <p:cNvSpPr/>
            <p:nvPr/>
          </p:nvSpPr>
          <p:spPr>
            <a:xfrm rot="16200000">
              <a:off x="4441466" y="2075075"/>
              <a:ext cx="1944959" cy="2204540"/>
            </a:xfrm>
            <a:prstGeom prst="arc">
              <a:avLst>
                <a:gd name="adj1" fmla="val 16858972"/>
                <a:gd name="adj2" fmla="val 19500889"/>
              </a:avLst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27" name="원호 26"/>
            <p:cNvSpPr/>
            <p:nvPr/>
          </p:nvSpPr>
          <p:spPr>
            <a:xfrm rot="16200000">
              <a:off x="4629783" y="2075075"/>
              <a:ext cx="1944959" cy="2204540"/>
            </a:xfrm>
            <a:prstGeom prst="arc">
              <a:avLst>
                <a:gd name="adj1" fmla="val 1758442"/>
                <a:gd name="adj2" fmla="val 5414952"/>
              </a:avLst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grpSp>
          <p:nvGrpSpPr>
            <p:cNvPr id="12" name="그룹 17"/>
            <p:cNvGrpSpPr/>
            <p:nvPr/>
          </p:nvGrpSpPr>
          <p:grpSpPr>
            <a:xfrm>
              <a:off x="5940152" y="3003256"/>
              <a:ext cx="1440160" cy="648072"/>
              <a:chOff x="5292080" y="1628057"/>
              <a:chExt cx="1440160" cy="648072"/>
            </a:xfrm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292080" y="1743534"/>
                <a:ext cx="144016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물 공급량 제한</a:t>
                </a:r>
                <a:endParaRPr lang="ko-KR" altLang="en-US" sz="1100" b="1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" name="그룹 6"/>
            <p:cNvGrpSpPr/>
            <p:nvPr/>
          </p:nvGrpSpPr>
          <p:grpSpPr>
            <a:xfrm>
              <a:off x="4644008" y="1875267"/>
              <a:ext cx="1440160" cy="648072"/>
              <a:chOff x="5292080" y="1628057"/>
              <a:chExt cx="1440160" cy="648072"/>
            </a:xfrm>
          </p:grpSpPr>
          <p:sp>
            <p:nvSpPr>
              <p:cNvPr id="3" name="모서리가 둥근 직사각형 2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292080" y="1743534"/>
                <a:ext cx="144016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새로운 공장 부지를 </a:t>
                </a:r>
                <a:endParaRPr lang="en-US" altLang="ko-KR" sz="11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찾아내는 능력</a:t>
                </a:r>
                <a:endParaRPr lang="ko-KR" altLang="en-US" sz="11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28" name="원호 27"/>
            <p:cNvSpPr/>
            <p:nvPr/>
          </p:nvSpPr>
          <p:spPr>
            <a:xfrm rot="16200000">
              <a:off x="4455321" y="2390816"/>
              <a:ext cx="1944959" cy="2204540"/>
            </a:xfrm>
            <a:prstGeom prst="arc">
              <a:avLst>
                <a:gd name="adj1" fmla="val 11569745"/>
                <a:gd name="adj2" fmla="val 15695712"/>
              </a:avLst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grpSp>
          <p:nvGrpSpPr>
            <p:cNvPr id="17" name="그룹 8"/>
            <p:cNvGrpSpPr/>
            <p:nvPr/>
          </p:nvGrpSpPr>
          <p:grpSpPr>
            <a:xfrm>
              <a:off x="3491880" y="3003256"/>
              <a:ext cx="1440160" cy="648072"/>
              <a:chOff x="5292080" y="1628057"/>
              <a:chExt cx="1440160" cy="648072"/>
            </a:xfrm>
          </p:grpSpPr>
          <p:sp>
            <p:nvSpPr>
              <p:cNvPr id="10" name="모서리가 둥근 직사각형 9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292080" y="1743534"/>
                <a:ext cx="144016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알루미늄</a:t>
                </a:r>
                <a:endParaRPr lang="en-US" altLang="ko-KR" sz="11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생산</a:t>
                </a:r>
                <a:endParaRPr lang="ko-KR" altLang="en-US" sz="11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32" name="원호 31"/>
            <p:cNvSpPr/>
            <p:nvPr/>
          </p:nvSpPr>
          <p:spPr>
            <a:xfrm rot="16200000">
              <a:off x="4585485" y="2507122"/>
              <a:ext cx="1944959" cy="2204540"/>
            </a:xfrm>
            <a:prstGeom prst="arc">
              <a:avLst>
                <a:gd name="adj1" fmla="val 5521646"/>
                <a:gd name="adj2" fmla="val 7333769"/>
              </a:avLst>
            </a:prstGeom>
            <a:ln w="19050"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grpSp>
          <p:nvGrpSpPr>
            <p:cNvPr id="18" name="그룹 28"/>
            <p:cNvGrpSpPr/>
            <p:nvPr/>
          </p:nvGrpSpPr>
          <p:grpSpPr>
            <a:xfrm>
              <a:off x="5220072" y="4115844"/>
              <a:ext cx="1440160" cy="648072"/>
              <a:chOff x="5292080" y="1628057"/>
              <a:chExt cx="1440160" cy="648072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292080" y="1743534"/>
                <a:ext cx="144016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더 많은</a:t>
                </a:r>
                <a:endParaRPr lang="en-US" altLang="ko-KR" sz="11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100" b="1" dirty="0" smtClean="0">
                    <a:latin typeface="+mn-ea"/>
                    <a:ea typeface="+mn-ea"/>
                  </a:rPr>
                  <a:t>물이 필요</a:t>
                </a:r>
                <a:endParaRPr lang="ko-KR" altLang="en-US" sz="1100" b="1" dirty="0">
                  <a:latin typeface="+mn-ea"/>
                  <a:ea typeface="+mn-ea"/>
                </a:endParaRPr>
              </a:p>
            </p:txBody>
          </p:sp>
        </p:grpSp>
        <p:sp>
          <p:nvSpPr>
            <p:cNvPr id="33" name="원호 32"/>
            <p:cNvSpPr/>
            <p:nvPr/>
          </p:nvSpPr>
          <p:spPr>
            <a:xfrm rot="16200000">
              <a:off x="5446799" y="2454482"/>
              <a:ext cx="1944959" cy="1246285"/>
            </a:xfrm>
            <a:prstGeom prst="arc">
              <a:avLst>
                <a:gd name="adj1" fmla="val 1541622"/>
                <a:gd name="adj2" fmla="val 4964370"/>
              </a:avLst>
            </a:prstGeom>
            <a:ln w="1905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131246" y="1845985"/>
              <a:ext cx="21851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 smtClean="0">
                  <a:latin typeface="+mn-ea"/>
                  <a:ea typeface="+mn-ea"/>
                </a:rPr>
                <a:t>물을</a:t>
              </a:r>
              <a:r>
                <a:rPr lang="en-US" altLang="ko-KR" sz="1100" b="1" dirty="0" smtClean="0">
                  <a:latin typeface="+mn-ea"/>
                  <a:ea typeface="+mn-ea"/>
                </a:rPr>
                <a:t> </a:t>
              </a:r>
              <a:r>
                <a:rPr lang="ko-KR" altLang="en-US" sz="1100" b="1" dirty="0" smtClean="0">
                  <a:latin typeface="+mn-ea"/>
                  <a:ea typeface="+mn-ea"/>
                </a:rPr>
                <a:t>공급받을 수 있는지 여부</a:t>
              </a:r>
              <a:r>
                <a:rPr lang="en-US" altLang="ko-KR" sz="1100" b="1" dirty="0" smtClean="0">
                  <a:latin typeface="+mn-ea"/>
                  <a:ea typeface="+mn-ea"/>
                </a:rPr>
                <a:t>, </a:t>
              </a:r>
            </a:p>
            <a:p>
              <a:r>
                <a:rPr lang="ko-KR" altLang="en-US" sz="1100" b="1" dirty="0" smtClean="0">
                  <a:latin typeface="+mn-ea"/>
                  <a:ea typeface="+mn-ea"/>
                </a:rPr>
                <a:t>수질에 대한 대중의 관심</a:t>
              </a:r>
              <a:endParaRPr lang="ko-KR" altLang="en-US" sz="1100" b="1" dirty="0">
                <a:latin typeface="+mn-ea"/>
                <a:ea typeface="+mn-ea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915816" y="3201863"/>
              <a:ext cx="432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latin typeface="+mn-ea"/>
                  <a:ea typeface="+mn-ea"/>
                </a:rPr>
                <a:t>R</a:t>
              </a:r>
              <a:endParaRPr lang="ko-KR" altLang="en-US" sz="1400" b="1" dirty="0">
                <a:latin typeface="+mn-ea"/>
                <a:ea typeface="+mn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300375" y="3201863"/>
              <a:ext cx="432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latin typeface="+mn-ea"/>
                  <a:ea typeface="+mn-ea"/>
                </a:rPr>
                <a:t>B</a:t>
              </a:r>
              <a:endParaRPr lang="ko-KR" altLang="en-US" sz="1400" b="1" dirty="0">
                <a:latin typeface="+mn-ea"/>
                <a:ea typeface="+mn-ea"/>
              </a:endParaRP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err="1" smtClean="0">
                <a:latin typeface="+mn-ea"/>
                <a:ea typeface="+mn-ea"/>
              </a:rPr>
              <a:t>알코아는</a:t>
            </a:r>
            <a:r>
              <a:rPr lang="ko-KR" altLang="en-US" sz="1600" dirty="0" smtClean="0">
                <a:latin typeface="+mn-ea"/>
                <a:ea typeface="+mn-ea"/>
              </a:rPr>
              <a:t> 자신들의 사업을 지탱하는 큰 규모의 시스템에 대해 생각해봄으로써 물이 </a:t>
            </a:r>
            <a:r>
              <a:rPr lang="ko-KR" altLang="en-US" sz="1600" dirty="0" err="1" smtClean="0">
                <a:latin typeface="+mn-ea"/>
                <a:ea typeface="+mn-ea"/>
              </a:rPr>
              <a:t>알코아의</a:t>
            </a:r>
            <a:r>
              <a:rPr lang="ko-KR" altLang="en-US" sz="1600" dirty="0" smtClean="0">
                <a:latin typeface="+mn-ea"/>
                <a:ea typeface="+mn-ea"/>
              </a:rPr>
              <a:t> 미래를 잠식할 수도 있는 한계임을 깨달음</a:t>
            </a:r>
            <a:r>
              <a:rPr lang="en-US" altLang="ko-KR" sz="1600" dirty="0" smtClean="0">
                <a:latin typeface="+mn-ea"/>
                <a:ea typeface="+mn-ea"/>
              </a:rPr>
              <a:t>.</a:t>
            </a:r>
            <a:endParaRPr lang="ko-KR" altLang="en-US" sz="1600" dirty="0">
              <a:latin typeface="+mn-ea"/>
              <a:ea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52462" y="4563438"/>
            <a:ext cx="3357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200" dirty="0" smtClean="0">
                <a:latin typeface="+mn-ea"/>
                <a:ea typeface="+mn-ea"/>
              </a:rPr>
              <a:t>생산이 늘어나면 그에 따라 수요가 증가하고 이것은 다시 생산의 추가 확대를 가져옴 </a:t>
            </a:r>
            <a:r>
              <a:rPr lang="en-US" altLang="ko-KR" sz="1200" dirty="0" smtClean="0">
                <a:latin typeface="+mn-ea"/>
                <a:ea typeface="+mn-ea"/>
              </a:rPr>
              <a:t>(R)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349116" y="4543436"/>
            <a:ext cx="33575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200" dirty="0" smtClean="0">
                <a:latin typeface="+mn-ea"/>
                <a:ea typeface="+mn-ea"/>
              </a:rPr>
              <a:t>제한하려는 혹은 </a:t>
            </a:r>
            <a:r>
              <a:rPr lang="en-US" altLang="ko-KR" sz="1200" dirty="0" smtClean="0">
                <a:latin typeface="+mn-ea"/>
                <a:ea typeface="+mn-ea"/>
              </a:rPr>
              <a:t>‘</a:t>
            </a:r>
            <a:r>
              <a:rPr lang="ko-KR" altLang="en-US" sz="1200" dirty="0" smtClean="0">
                <a:latin typeface="+mn-ea"/>
                <a:ea typeface="+mn-ea"/>
              </a:rPr>
              <a:t>균형을 맞추려는</a:t>
            </a:r>
            <a:r>
              <a:rPr lang="en-US" altLang="ko-KR" sz="1200" dirty="0" smtClean="0">
                <a:latin typeface="+mn-ea"/>
                <a:ea typeface="+mn-ea"/>
              </a:rPr>
              <a:t>’ </a:t>
            </a:r>
            <a:r>
              <a:rPr lang="ko-KR" altLang="en-US" sz="1200" dirty="0" smtClean="0">
                <a:latin typeface="+mn-ea"/>
                <a:ea typeface="+mn-ea"/>
              </a:rPr>
              <a:t>힘과 마주쳐 생산을 추가로 확대하자 물을 더 많이 소비하게 되었으며 이 때문에 물 부족 문제가 악화되고 공장신축도 더 어려워 지게 되어 결국 생산 확대가 제한될 수 밖에 없게 됨</a:t>
            </a:r>
            <a:r>
              <a:rPr lang="en-US" altLang="ko-KR" sz="1200" dirty="0" smtClean="0">
                <a:latin typeface="+mn-ea"/>
                <a:ea typeface="+mn-ea"/>
              </a:rPr>
              <a:t>(B)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836400" y="6000768"/>
            <a:ext cx="52149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b="1" dirty="0" smtClean="0">
                <a:latin typeface="+mn-ea"/>
                <a:ea typeface="+mn-ea"/>
              </a:rPr>
              <a:t>물의</a:t>
            </a:r>
            <a:r>
              <a:rPr lang="en-US" altLang="ko-KR" sz="1400" b="1" dirty="0" smtClean="0"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latin typeface="+mn-ea"/>
                <a:ea typeface="+mn-ea"/>
              </a:rPr>
              <a:t>완벽한 재활용을 통해 물이 </a:t>
            </a:r>
            <a:r>
              <a:rPr lang="ko-KR" altLang="en-US" sz="1400" b="1" dirty="0" err="1" smtClean="0">
                <a:latin typeface="+mn-ea"/>
                <a:ea typeface="+mn-ea"/>
              </a:rPr>
              <a:t>필요없는</a:t>
            </a:r>
            <a:r>
              <a:rPr lang="ko-KR" altLang="en-US" sz="1400" b="1" dirty="0" smtClean="0">
                <a:latin typeface="+mn-ea"/>
                <a:ea typeface="+mn-ea"/>
              </a:rPr>
              <a:t> 알루미늄 공장건설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38" name="이등변 삼각형 37"/>
          <p:cNvSpPr/>
          <p:nvPr/>
        </p:nvSpPr>
        <p:spPr>
          <a:xfrm rot="10800000">
            <a:off x="2428860" y="5572140"/>
            <a:ext cx="3827666" cy="407943"/>
          </a:xfrm>
          <a:prstGeom prst="triangl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 sz="12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6987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책임을 떠넘길 것인지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혁신할 것인지의 선택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48"/>
          <p:cNvGrpSpPr/>
          <p:nvPr/>
        </p:nvGrpSpPr>
        <p:grpSpPr>
          <a:xfrm>
            <a:off x="1785918" y="1720286"/>
            <a:ext cx="5245515" cy="4280482"/>
            <a:chOff x="2843808" y="1484784"/>
            <a:chExt cx="5245515" cy="4280482"/>
          </a:xfrm>
        </p:grpSpPr>
        <p:grpSp>
          <p:nvGrpSpPr>
            <p:cNvPr id="4" name="그룹 8"/>
            <p:cNvGrpSpPr/>
            <p:nvPr/>
          </p:nvGrpSpPr>
          <p:grpSpPr>
            <a:xfrm>
              <a:off x="5342054" y="1484784"/>
              <a:ext cx="1440160" cy="648072"/>
              <a:chOff x="5292080" y="1628057"/>
              <a:chExt cx="1440160" cy="648072"/>
            </a:xfrm>
          </p:grpSpPr>
          <p:sp>
            <p:nvSpPr>
              <p:cNvPr id="10" name="모서리가 둥근 직사각형 9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292080" y="1727775"/>
                <a:ext cx="144016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가능한 한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행동을 줄이기</a:t>
                </a:r>
                <a:endParaRPr lang="ko-KR" altLang="en-US" sz="1100" b="1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7" name="그룹 15"/>
            <p:cNvGrpSpPr/>
            <p:nvPr/>
          </p:nvGrpSpPr>
          <p:grpSpPr>
            <a:xfrm>
              <a:off x="4054369" y="2445743"/>
              <a:ext cx="1440160" cy="648072"/>
              <a:chOff x="5292080" y="1628057"/>
              <a:chExt cx="1440160" cy="648072"/>
            </a:xfrm>
          </p:grpSpPr>
          <p:sp>
            <p:nvSpPr>
              <p:cNvPr id="17" name="모서리가 둥근 직사각형 16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292080" y="1759663"/>
                <a:ext cx="144016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그린 </a:t>
                </a:r>
                <a:r>
                  <a:rPr lang="ko-KR" altLang="en-US" sz="1100" b="1" dirty="0" err="1" smtClean="0">
                    <a:latin typeface="+mj-ea"/>
                    <a:ea typeface="+mj-ea"/>
                  </a:rPr>
                  <a:t>워싱</a:t>
                </a:r>
                <a:r>
                  <a:rPr lang="ko-KR" altLang="en-US" sz="1100" b="1" dirty="0" smtClean="0">
                    <a:latin typeface="+mj-ea"/>
                    <a:ea typeface="+mj-ea"/>
                  </a:rPr>
                  <a:t> 로비</a:t>
                </a:r>
                <a:r>
                  <a:rPr lang="en-US" altLang="ko-KR" sz="1100" b="1" dirty="0" smtClean="0">
                    <a:latin typeface="+mj-ea"/>
                    <a:ea typeface="+mj-ea"/>
                  </a:rPr>
                  <a:t>,</a:t>
                </a: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폐기물 감소 최소화</a:t>
                </a:r>
                <a:endParaRPr lang="ko-KR" altLang="en-US" sz="1100" b="1" dirty="0">
                  <a:latin typeface="+mj-ea"/>
                  <a:ea typeface="+mj-ea"/>
                </a:endParaRPr>
              </a:p>
            </p:txBody>
          </p:sp>
        </p:grpSp>
        <p:sp>
          <p:nvSpPr>
            <p:cNvPr id="29" name="원호 28"/>
            <p:cNvSpPr/>
            <p:nvPr/>
          </p:nvSpPr>
          <p:spPr>
            <a:xfrm>
              <a:off x="5004048" y="1686309"/>
              <a:ext cx="2160000" cy="2160000"/>
            </a:xfrm>
            <a:prstGeom prst="arc">
              <a:avLst>
                <a:gd name="adj1" fmla="val 18642447"/>
                <a:gd name="adj2" fmla="val 3512100"/>
              </a:avLst>
            </a:prstGeom>
            <a:ln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1" name="원호 30"/>
            <p:cNvSpPr/>
            <p:nvPr/>
          </p:nvSpPr>
          <p:spPr>
            <a:xfrm>
              <a:off x="5004288" y="1686309"/>
              <a:ext cx="2160000" cy="2160000"/>
            </a:xfrm>
            <a:prstGeom prst="arc">
              <a:avLst>
                <a:gd name="adj1" fmla="val 8018150"/>
                <a:gd name="adj2" fmla="val 9663722"/>
              </a:avLst>
            </a:prstGeom>
            <a:ln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2" name="원호 31"/>
            <p:cNvSpPr/>
            <p:nvPr/>
          </p:nvSpPr>
          <p:spPr>
            <a:xfrm>
              <a:off x="5004288" y="1686309"/>
              <a:ext cx="2160000" cy="2160000"/>
            </a:xfrm>
            <a:prstGeom prst="arc">
              <a:avLst>
                <a:gd name="adj1" fmla="val 11851068"/>
                <a:gd name="adj2" fmla="val 13467211"/>
              </a:avLst>
            </a:prstGeom>
            <a:ln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grpSp>
          <p:nvGrpSpPr>
            <p:cNvPr id="8" name="그룹 21"/>
            <p:cNvGrpSpPr/>
            <p:nvPr/>
          </p:nvGrpSpPr>
          <p:grpSpPr>
            <a:xfrm>
              <a:off x="5355909" y="3356992"/>
              <a:ext cx="1440160" cy="648072"/>
              <a:chOff x="5292080" y="1628057"/>
              <a:chExt cx="1440160" cy="648072"/>
            </a:xfrm>
          </p:grpSpPr>
          <p:sp>
            <p:nvSpPr>
              <p:cNvPr id="23" name="모서리가 둥근 직사각형 22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292080" y="1745808"/>
                <a:ext cx="14401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환경 관련 쟁점</a:t>
                </a:r>
                <a:endParaRPr lang="en-US" altLang="ko-KR" sz="1400" b="1" dirty="0" smtClean="0">
                  <a:solidFill>
                    <a:srgbClr val="FF0000"/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4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인</a:t>
                </a:r>
                <a:r>
                  <a:rPr lang="ko-KR" altLang="en-US" sz="1400" b="1" dirty="0">
                    <a:solidFill>
                      <a:srgbClr val="FF0000"/>
                    </a:solidFill>
                    <a:latin typeface="+mj-ea"/>
                    <a:ea typeface="+mj-ea"/>
                  </a:rPr>
                  <a:t>식</a:t>
                </a:r>
              </a:p>
            </p:txBody>
          </p:sp>
        </p:grpSp>
        <p:grpSp>
          <p:nvGrpSpPr>
            <p:cNvPr id="9" name="그룹 32"/>
            <p:cNvGrpSpPr/>
            <p:nvPr/>
          </p:nvGrpSpPr>
          <p:grpSpPr>
            <a:xfrm>
              <a:off x="4054369" y="4205945"/>
              <a:ext cx="1440160" cy="648072"/>
              <a:chOff x="5292080" y="1628057"/>
              <a:chExt cx="1440160" cy="648072"/>
            </a:xfrm>
          </p:grpSpPr>
          <p:sp>
            <p:nvSpPr>
              <p:cNvPr id="34" name="모서리가 둥근 직사각형 33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292080" y="1759663"/>
                <a:ext cx="144016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내재된 환경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문제</a:t>
                </a:r>
                <a:r>
                  <a:rPr lang="ko-KR" altLang="en-US" sz="1100" b="1" dirty="0">
                    <a:latin typeface="+mj-ea"/>
                    <a:ea typeface="+mj-ea"/>
                  </a:rPr>
                  <a:t>들</a:t>
                </a:r>
              </a:p>
            </p:txBody>
          </p:sp>
        </p:grpSp>
        <p:sp>
          <p:nvSpPr>
            <p:cNvPr id="36" name="원호 35"/>
            <p:cNvSpPr/>
            <p:nvPr/>
          </p:nvSpPr>
          <p:spPr>
            <a:xfrm>
              <a:off x="5004048" y="3446511"/>
              <a:ext cx="2160000" cy="2160000"/>
            </a:xfrm>
            <a:prstGeom prst="arc">
              <a:avLst>
                <a:gd name="adj1" fmla="val 1024929"/>
                <a:gd name="adj2" fmla="val 2813404"/>
              </a:avLst>
            </a:prstGeom>
            <a:ln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7" name="원호 36"/>
            <p:cNvSpPr/>
            <p:nvPr/>
          </p:nvSpPr>
          <p:spPr>
            <a:xfrm>
              <a:off x="5004288" y="3446511"/>
              <a:ext cx="2160000" cy="2160000"/>
            </a:xfrm>
            <a:prstGeom prst="arc">
              <a:avLst>
                <a:gd name="adj1" fmla="val 7923817"/>
                <a:gd name="adj2" fmla="val 9704355"/>
              </a:avLst>
            </a:prstGeom>
            <a:ln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8" name="원호 37"/>
            <p:cNvSpPr/>
            <p:nvPr/>
          </p:nvSpPr>
          <p:spPr>
            <a:xfrm>
              <a:off x="5004288" y="3446511"/>
              <a:ext cx="2160000" cy="2160000"/>
            </a:xfrm>
            <a:prstGeom prst="arc">
              <a:avLst>
                <a:gd name="adj1" fmla="val 11851068"/>
                <a:gd name="adj2" fmla="val 13497940"/>
              </a:avLst>
            </a:prstGeom>
            <a:ln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grpSp>
          <p:nvGrpSpPr>
            <p:cNvPr id="12" name="그룹 38"/>
            <p:cNvGrpSpPr/>
            <p:nvPr/>
          </p:nvGrpSpPr>
          <p:grpSpPr>
            <a:xfrm>
              <a:off x="5355909" y="5117194"/>
              <a:ext cx="1440160" cy="648072"/>
              <a:chOff x="5292080" y="1628057"/>
              <a:chExt cx="1440160" cy="648072"/>
            </a:xfrm>
          </p:grpSpPr>
          <p:sp>
            <p:nvSpPr>
              <p:cNvPr id="40" name="모서리가 둥근 직사각형 39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292080" y="1662678"/>
                <a:ext cx="1440160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>
                    <a:latin typeface="+mj-ea"/>
                    <a:ea typeface="+mj-ea"/>
                  </a:rPr>
                  <a:t>환</a:t>
                </a:r>
                <a:r>
                  <a:rPr lang="ko-KR" altLang="en-US" sz="1100" b="1" dirty="0" smtClean="0">
                    <a:latin typeface="+mj-ea"/>
                    <a:ea typeface="+mj-ea"/>
                  </a:rPr>
                  <a:t>경에 영향을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덜 미치는 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혁신적인 신상품</a:t>
                </a:r>
                <a:endParaRPr lang="ko-KR" altLang="en-US" sz="1100" b="1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13" name="그룹 41"/>
            <p:cNvGrpSpPr/>
            <p:nvPr/>
          </p:nvGrpSpPr>
          <p:grpSpPr>
            <a:xfrm>
              <a:off x="6649163" y="4205945"/>
              <a:ext cx="1440160" cy="648640"/>
              <a:chOff x="5292080" y="1628057"/>
              <a:chExt cx="1440160" cy="648640"/>
            </a:xfrm>
          </p:grpSpPr>
          <p:sp>
            <p:nvSpPr>
              <p:cNvPr id="43" name="모서리가 둥근 직사각형 42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292080" y="1676533"/>
                <a:ext cx="1440160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환경 영향력을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최소화하는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디자인 능력</a:t>
                </a:r>
                <a:endParaRPr lang="ko-KR" altLang="en-US" sz="1100" b="1" dirty="0">
                  <a:latin typeface="+mj-ea"/>
                  <a:ea typeface="+mj-ea"/>
                </a:endParaRPr>
              </a:p>
            </p:txBody>
          </p:sp>
        </p:grpSp>
        <p:sp>
          <p:nvSpPr>
            <p:cNvPr id="45" name="원호 44"/>
            <p:cNvSpPr/>
            <p:nvPr/>
          </p:nvSpPr>
          <p:spPr>
            <a:xfrm>
              <a:off x="5000531" y="3446511"/>
              <a:ext cx="2160000" cy="2160000"/>
            </a:xfrm>
            <a:prstGeom prst="arc">
              <a:avLst>
                <a:gd name="adj1" fmla="val 18642447"/>
                <a:gd name="adj2" fmla="val 20505776"/>
              </a:avLst>
            </a:prstGeom>
            <a:ln>
              <a:solidFill>
                <a:schemeClr val="tx1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6" name="원호 45"/>
            <p:cNvSpPr/>
            <p:nvPr/>
          </p:nvSpPr>
          <p:spPr>
            <a:xfrm>
              <a:off x="3419872" y="1703541"/>
              <a:ext cx="4292770" cy="4011509"/>
            </a:xfrm>
            <a:prstGeom prst="arc">
              <a:avLst>
                <a:gd name="adj1" fmla="val 11480536"/>
                <a:gd name="adj2" fmla="val 15820303"/>
              </a:avLst>
            </a:prstGeom>
            <a:ln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8" name="원호 47"/>
            <p:cNvSpPr/>
            <p:nvPr/>
          </p:nvSpPr>
          <p:spPr>
            <a:xfrm>
              <a:off x="3536178" y="3431733"/>
              <a:ext cx="1210560" cy="1056039"/>
            </a:xfrm>
            <a:prstGeom prst="arc">
              <a:avLst>
                <a:gd name="adj1" fmla="val 6028641"/>
                <a:gd name="adj2" fmla="val 10247658"/>
              </a:avLst>
            </a:prstGeom>
            <a:ln>
              <a:solidFill>
                <a:schemeClr val="tx1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grpSp>
          <p:nvGrpSpPr>
            <p:cNvPr id="14" name="그룹 3"/>
            <p:cNvGrpSpPr/>
            <p:nvPr/>
          </p:nvGrpSpPr>
          <p:grpSpPr>
            <a:xfrm>
              <a:off x="2843808" y="3350787"/>
              <a:ext cx="1440160" cy="648072"/>
              <a:chOff x="5292080" y="1628057"/>
              <a:chExt cx="1440160" cy="648072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5292080" y="1628057"/>
                <a:ext cx="1440160" cy="648072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292080" y="1661972"/>
                <a:ext cx="1440160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제품 생산에 따르는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환경적 영향을 </a:t>
                </a:r>
                <a:endParaRPr lang="en-US" altLang="ko-KR" sz="1100" b="1" dirty="0" smtClean="0">
                  <a:latin typeface="+mj-ea"/>
                  <a:ea typeface="+mj-ea"/>
                </a:endParaRPr>
              </a:p>
              <a:p>
                <a:pPr algn="ctr"/>
                <a:r>
                  <a:rPr lang="ko-KR" altLang="en-US" sz="1100" b="1" dirty="0" smtClean="0">
                    <a:latin typeface="+mj-ea"/>
                    <a:ea typeface="+mj-ea"/>
                  </a:rPr>
                  <a:t>자연에 떠넘김</a:t>
                </a:r>
                <a:endParaRPr lang="ko-KR" altLang="en-US" sz="1100" b="1" dirty="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9" name="직사각형 38"/>
          <p:cNvSpPr/>
          <p:nvPr/>
        </p:nvSpPr>
        <p:spPr>
          <a:xfrm>
            <a:off x="500034" y="714356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j-ea"/>
                <a:ea typeface="+mj-ea"/>
              </a:rPr>
              <a:t>최소한의 조치만 취하고 책임을 자연에 떠넘김으로써 자신이 취한 선택의 영향을 외적인 것에 국한하게 하는 대중 요법 사이클과 근본적이고 장기적인 해결책에 주목하는 혁신  사이클 사이에 하나를 선택해야 함 </a:t>
            </a:r>
            <a:endParaRPr lang="ko-KR" altLang="en-US" sz="1600" dirty="0">
              <a:latin typeface="+mj-ea"/>
              <a:ea typeface="+mj-ea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1214414" y="4357694"/>
            <a:ext cx="6143668" cy="0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615669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개별 기업의 선택은 모</a:t>
            </a:r>
            <a:r>
              <a:rPr lang="ko-KR" altLang="en-US" dirty="0">
                <a:solidFill>
                  <a:schemeClr val="tx1"/>
                </a:solidFill>
              </a:rPr>
              <a:t>두</a:t>
            </a:r>
            <a:r>
              <a:rPr lang="ko-KR" altLang="en-US" dirty="0" smtClean="0">
                <a:solidFill>
                  <a:schemeClr val="tx1"/>
                </a:solidFill>
              </a:rPr>
              <a:t> 합산되어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영향을 미친다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4"/>
          <p:cNvGrpSpPr/>
          <p:nvPr/>
        </p:nvGrpSpPr>
        <p:grpSpPr>
          <a:xfrm>
            <a:off x="103296" y="2054304"/>
            <a:ext cx="8916450" cy="3006254"/>
            <a:chOff x="103296" y="1673304"/>
            <a:chExt cx="8916450" cy="3006254"/>
          </a:xfrm>
        </p:grpSpPr>
        <p:grpSp>
          <p:nvGrpSpPr>
            <p:cNvPr id="4" name="그룹 18"/>
            <p:cNvGrpSpPr/>
            <p:nvPr/>
          </p:nvGrpSpPr>
          <p:grpSpPr>
            <a:xfrm>
              <a:off x="103296" y="1673304"/>
              <a:ext cx="3011354" cy="2403768"/>
              <a:chOff x="35056" y="1673304"/>
              <a:chExt cx="3011354" cy="2403768"/>
            </a:xfrm>
          </p:grpSpPr>
          <p:grpSp>
            <p:nvGrpSpPr>
              <p:cNvPr id="7" name="그룹 2"/>
              <p:cNvGrpSpPr/>
              <p:nvPr/>
            </p:nvGrpSpPr>
            <p:grpSpPr>
              <a:xfrm>
                <a:off x="35056" y="1673304"/>
                <a:ext cx="3011354" cy="2403768"/>
                <a:chOff x="9398" y="1484784"/>
                <a:chExt cx="5415629" cy="4322947"/>
              </a:xfrm>
            </p:grpSpPr>
            <p:sp>
              <p:nvSpPr>
                <p:cNvPr id="32" name="원호 31"/>
                <p:cNvSpPr/>
                <p:nvPr/>
              </p:nvSpPr>
              <p:spPr>
                <a:xfrm>
                  <a:off x="2339992" y="1686309"/>
                  <a:ext cx="2160000" cy="2160000"/>
                </a:xfrm>
                <a:prstGeom prst="arc">
                  <a:avLst>
                    <a:gd name="adj1" fmla="val 11851068"/>
                    <a:gd name="adj2" fmla="val 13651601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45" name="원호 44"/>
                <p:cNvSpPr/>
                <p:nvPr/>
              </p:nvSpPr>
              <p:spPr>
                <a:xfrm>
                  <a:off x="2336235" y="3446511"/>
                  <a:ext cx="2160000" cy="2160000"/>
                </a:xfrm>
                <a:prstGeom prst="arc">
                  <a:avLst>
                    <a:gd name="adj1" fmla="val 18642447"/>
                    <a:gd name="adj2" fmla="val 20629581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8" name="그룹 8"/>
                <p:cNvGrpSpPr/>
                <p:nvPr/>
              </p:nvGrpSpPr>
              <p:grpSpPr>
                <a:xfrm>
                  <a:off x="2677758" y="1484784"/>
                  <a:ext cx="1440160" cy="648072"/>
                  <a:chOff x="5292080" y="1628057"/>
                  <a:chExt cx="1440160" cy="648072"/>
                </a:xfrm>
              </p:grpSpPr>
              <p:sp>
                <p:nvSpPr>
                  <p:cNvPr id="10" name="모서리가 둥근 직사각형 9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5292080" y="1672762"/>
                    <a:ext cx="1440160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가능한 한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행동을 줄이기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9" name="그룹 15"/>
                <p:cNvGrpSpPr/>
                <p:nvPr/>
              </p:nvGrpSpPr>
              <p:grpSpPr>
                <a:xfrm>
                  <a:off x="1205775" y="2445743"/>
                  <a:ext cx="1776715" cy="648072"/>
                  <a:chOff x="5107782" y="1628057"/>
                  <a:chExt cx="1776715" cy="648072"/>
                </a:xfrm>
              </p:grpSpPr>
              <p:sp>
                <p:nvSpPr>
                  <p:cNvPr id="17" name="모서리가 둥근 직사각형 16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5107782" y="1689136"/>
                    <a:ext cx="1776715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그린 </a:t>
                    </a:r>
                    <a:r>
                      <a:rPr lang="ko-KR" altLang="en-US" sz="700" b="1" dirty="0" err="1" smtClean="0">
                        <a:latin typeface="+mj-ea"/>
                        <a:ea typeface="+mj-ea"/>
                      </a:rPr>
                      <a:t>워싱</a:t>
                    </a:r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 로비</a:t>
                    </a:r>
                    <a:r>
                      <a:rPr lang="en-US" altLang="ko-KR" sz="700" b="1" dirty="0" smtClean="0">
                        <a:latin typeface="+mj-ea"/>
                        <a:ea typeface="+mj-ea"/>
                      </a:rPr>
                      <a:t>,</a:t>
                    </a: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폐기물 감소 최소화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29" name="원호 28"/>
                <p:cNvSpPr/>
                <p:nvPr/>
              </p:nvSpPr>
              <p:spPr>
                <a:xfrm>
                  <a:off x="2339752" y="1686309"/>
                  <a:ext cx="2160000" cy="2160000"/>
                </a:xfrm>
                <a:prstGeom prst="arc">
                  <a:avLst>
                    <a:gd name="adj1" fmla="val 18642447"/>
                    <a:gd name="adj2" fmla="val 3512100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1" name="원호 30"/>
                <p:cNvSpPr/>
                <p:nvPr/>
              </p:nvSpPr>
              <p:spPr>
                <a:xfrm>
                  <a:off x="2339992" y="1686310"/>
                  <a:ext cx="2159999" cy="2160001"/>
                </a:xfrm>
                <a:prstGeom prst="arc">
                  <a:avLst>
                    <a:gd name="adj1" fmla="val 8078722"/>
                    <a:gd name="adj2" fmla="val 9610496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12" name="그룹 21"/>
                <p:cNvGrpSpPr/>
                <p:nvPr/>
              </p:nvGrpSpPr>
              <p:grpSpPr>
                <a:xfrm>
                  <a:off x="2691613" y="3356992"/>
                  <a:ext cx="1440160" cy="648072"/>
                  <a:chOff x="5292080" y="1628057"/>
                  <a:chExt cx="1440160" cy="648072"/>
                </a:xfrm>
              </p:grpSpPr>
              <p:sp>
                <p:nvSpPr>
                  <p:cNvPr id="23" name="모서리가 둥근 직사각형 22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5292080" y="1699269"/>
                    <a:ext cx="1440160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 관련 쟁점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인</a:t>
                    </a:r>
                    <a:r>
                      <a:rPr lang="ko-KR" altLang="en-US" sz="700" b="1" dirty="0">
                        <a:latin typeface="+mj-ea"/>
                        <a:ea typeface="+mj-ea"/>
                      </a:rPr>
                      <a:t>식</a:t>
                    </a:r>
                  </a:p>
                </p:txBody>
              </p:sp>
            </p:grpSp>
            <p:grpSp>
              <p:nvGrpSpPr>
                <p:cNvPr id="13" name="그룹 32"/>
                <p:cNvGrpSpPr/>
                <p:nvPr/>
              </p:nvGrpSpPr>
              <p:grpSpPr>
                <a:xfrm>
                  <a:off x="1378080" y="4205945"/>
                  <a:ext cx="1452153" cy="648072"/>
                  <a:chOff x="5280087" y="1628057"/>
                  <a:chExt cx="1452153" cy="648072"/>
                </a:xfrm>
              </p:grpSpPr>
              <p:sp>
                <p:nvSpPr>
                  <p:cNvPr id="34" name="모서리가 둥근 직사각형 33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5280087" y="1689136"/>
                    <a:ext cx="1440159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내재된 환경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문제</a:t>
                    </a:r>
                    <a:r>
                      <a:rPr lang="ko-KR" altLang="en-US" sz="700" b="1" dirty="0">
                        <a:latin typeface="+mj-ea"/>
                        <a:ea typeface="+mj-ea"/>
                      </a:rPr>
                      <a:t>들</a:t>
                    </a:r>
                  </a:p>
                </p:txBody>
              </p:sp>
            </p:grpSp>
            <p:sp>
              <p:nvSpPr>
                <p:cNvPr id="36" name="원호 35"/>
                <p:cNvSpPr/>
                <p:nvPr/>
              </p:nvSpPr>
              <p:spPr>
                <a:xfrm>
                  <a:off x="2339752" y="3446511"/>
                  <a:ext cx="2160000" cy="2160000"/>
                </a:xfrm>
                <a:prstGeom prst="arc">
                  <a:avLst>
                    <a:gd name="adj1" fmla="val 1024929"/>
                    <a:gd name="adj2" fmla="val 2813404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7" name="원호 36"/>
                <p:cNvSpPr/>
                <p:nvPr/>
              </p:nvSpPr>
              <p:spPr>
                <a:xfrm>
                  <a:off x="2339992" y="3446511"/>
                  <a:ext cx="2159999" cy="2160001"/>
                </a:xfrm>
                <a:prstGeom prst="arc">
                  <a:avLst>
                    <a:gd name="adj1" fmla="val 7923817"/>
                    <a:gd name="adj2" fmla="val 9610496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8" name="원호 37"/>
                <p:cNvSpPr/>
                <p:nvPr/>
              </p:nvSpPr>
              <p:spPr>
                <a:xfrm>
                  <a:off x="2339992" y="3446511"/>
                  <a:ext cx="2160000" cy="2160000"/>
                </a:xfrm>
                <a:prstGeom prst="arc">
                  <a:avLst>
                    <a:gd name="adj1" fmla="val 11851068"/>
                    <a:gd name="adj2" fmla="val 13651601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16" name="그룹 38"/>
                <p:cNvGrpSpPr/>
                <p:nvPr/>
              </p:nvGrpSpPr>
              <p:grpSpPr>
                <a:xfrm>
                  <a:off x="2507215" y="5060498"/>
                  <a:ext cx="1818374" cy="747233"/>
                  <a:chOff x="5107682" y="1571361"/>
                  <a:chExt cx="1818374" cy="747233"/>
                </a:xfrm>
              </p:grpSpPr>
              <p:sp>
                <p:nvSpPr>
                  <p:cNvPr id="40" name="모서리가 둥근 직사각형 39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5107682" y="1571361"/>
                    <a:ext cx="1818374" cy="747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>
                        <a:latin typeface="+mj-ea"/>
                        <a:ea typeface="+mj-ea"/>
                      </a:rPr>
                      <a:t>환</a:t>
                    </a:r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경에 영향을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덜 미치는 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혁신적인 신상품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19" name="그룹 41"/>
                <p:cNvGrpSpPr/>
                <p:nvPr/>
              </p:nvGrpSpPr>
              <p:grpSpPr>
                <a:xfrm>
                  <a:off x="3969354" y="4166621"/>
                  <a:ext cx="1455673" cy="747234"/>
                  <a:chOff x="5276567" y="1588733"/>
                  <a:chExt cx="1455673" cy="747234"/>
                </a:xfrm>
              </p:grpSpPr>
              <p:sp>
                <p:nvSpPr>
                  <p:cNvPr id="43" name="모서리가 둥근 직사각형 42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5276567" y="1588733"/>
                    <a:ext cx="1440160" cy="7472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 영향력을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최소화하는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디자인 능력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46" name="원호 45"/>
                <p:cNvSpPr/>
                <p:nvPr/>
              </p:nvSpPr>
              <p:spPr>
                <a:xfrm>
                  <a:off x="755576" y="1703541"/>
                  <a:ext cx="4292770" cy="4011509"/>
                </a:xfrm>
                <a:prstGeom prst="arc">
                  <a:avLst>
                    <a:gd name="adj1" fmla="val 11480536"/>
                    <a:gd name="adj2" fmla="val 15820303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48" name="원호 47"/>
                <p:cNvSpPr/>
                <p:nvPr/>
              </p:nvSpPr>
              <p:spPr>
                <a:xfrm>
                  <a:off x="871882" y="3431733"/>
                  <a:ext cx="1210560" cy="1056039"/>
                </a:xfrm>
                <a:prstGeom prst="arc">
                  <a:avLst>
                    <a:gd name="adj1" fmla="val 6028641"/>
                    <a:gd name="adj2" fmla="val 10247658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2" name="그룹 3"/>
                <p:cNvGrpSpPr/>
                <p:nvPr/>
              </p:nvGrpSpPr>
              <p:grpSpPr>
                <a:xfrm>
                  <a:off x="9398" y="3327996"/>
                  <a:ext cx="1793786" cy="747233"/>
                  <a:chOff x="5121966" y="1605266"/>
                  <a:chExt cx="1793786" cy="747233"/>
                </a:xfrm>
              </p:grpSpPr>
              <p:sp>
                <p:nvSpPr>
                  <p:cNvPr id="5" name="모서리가 둥근 직사각형 4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6" name="TextBox 5"/>
                  <p:cNvSpPr txBox="1"/>
                  <p:nvPr/>
                </p:nvSpPr>
                <p:spPr>
                  <a:xfrm>
                    <a:off x="5121966" y="1605266"/>
                    <a:ext cx="1793786" cy="747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제품 생산에 따르는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환경적 영향을 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자연에 떠넘김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</p:grpSp>
          <p:sp>
            <p:nvSpPr>
              <p:cNvPr id="15" name="직사각형 14"/>
              <p:cNvSpPr/>
              <p:nvPr/>
            </p:nvSpPr>
            <p:spPr>
              <a:xfrm rot="20530297">
                <a:off x="2355376" y="2984222"/>
                <a:ext cx="241593" cy="1054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20196016">
                <a:off x="2214721" y="2945947"/>
                <a:ext cx="43204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700" b="1" dirty="0" smtClean="0">
                    <a:latin typeface="+mj-ea"/>
                    <a:ea typeface="+mj-ea"/>
                  </a:rPr>
                  <a:t>지연</a:t>
                </a:r>
                <a:endParaRPr lang="ko-KR" altLang="en-US" sz="700" b="1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25" name="그룹 264"/>
            <p:cNvGrpSpPr/>
            <p:nvPr/>
          </p:nvGrpSpPr>
          <p:grpSpPr>
            <a:xfrm>
              <a:off x="3042067" y="1673304"/>
              <a:ext cx="3011354" cy="2403768"/>
              <a:chOff x="35056" y="1673304"/>
              <a:chExt cx="3011354" cy="2403768"/>
            </a:xfrm>
          </p:grpSpPr>
          <p:grpSp>
            <p:nvGrpSpPr>
              <p:cNvPr id="26" name="그룹 265"/>
              <p:cNvGrpSpPr/>
              <p:nvPr/>
            </p:nvGrpSpPr>
            <p:grpSpPr>
              <a:xfrm>
                <a:off x="35056" y="1673304"/>
                <a:ext cx="3011354" cy="2403768"/>
                <a:chOff x="9398" y="1484784"/>
                <a:chExt cx="5415629" cy="4322947"/>
              </a:xfrm>
            </p:grpSpPr>
            <p:sp>
              <p:nvSpPr>
                <p:cNvPr id="269" name="원호 268"/>
                <p:cNvSpPr/>
                <p:nvPr/>
              </p:nvSpPr>
              <p:spPr>
                <a:xfrm>
                  <a:off x="2339992" y="1686309"/>
                  <a:ext cx="2160000" cy="2160000"/>
                </a:xfrm>
                <a:prstGeom prst="arc">
                  <a:avLst>
                    <a:gd name="adj1" fmla="val 11851068"/>
                    <a:gd name="adj2" fmla="val 13651601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270" name="원호 269"/>
                <p:cNvSpPr/>
                <p:nvPr/>
              </p:nvSpPr>
              <p:spPr>
                <a:xfrm>
                  <a:off x="2336235" y="3446511"/>
                  <a:ext cx="2160000" cy="2160000"/>
                </a:xfrm>
                <a:prstGeom prst="arc">
                  <a:avLst>
                    <a:gd name="adj1" fmla="val 18642447"/>
                    <a:gd name="adj2" fmla="val 20629581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7" name="그룹 270"/>
                <p:cNvGrpSpPr/>
                <p:nvPr/>
              </p:nvGrpSpPr>
              <p:grpSpPr>
                <a:xfrm>
                  <a:off x="2677758" y="1484784"/>
                  <a:ext cx="1440160" cy="648072"/>
                  <a:chOff x="5292080" y="1628057"/>
                  <a:chExt cx="1440160" cy="648072"/>
                </a:xfrm>
              </p:grpSpPr>
              <p:sp>
                <p:nvSpPr>
                  <p:cNvPr id="297" name="모서리가 둥근 직사각형 296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98" name="TextBox 297"/>
                  <p:cNvSpPr txBox="1"/>
                  <p:nvPr/>
                </p:nvSpPr>
                <p:spPr>
                  <a:xfrm>
                    <a:off x="5292080" y="1672762"/>
                    <a:ext cx="1440160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가능한 한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행동을 줄이기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28" name="그룹 271"/>
                <p:cNvGrpSpPr/>
                <p:nvPr/>
              </p:nvGrpSpPr>
              <p:grpSpPr>
                <a:xfrm>
                  <a:off x="1205775" y="2445743"/>
                  <a:ext cx="1776715" cy="648072"/>
                  <a:chOff x="5107782" y="1628057"/>
                  <a:chExt cx="1776715" cy="648072"/>
                </a:xfrm>
              </p:grpSpPr>
              <p:sp>
                <p:nvSpPr>
                  <p:cNvPr id="295" name="모서리가 둥근 직사각형 294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96" name="TextBox 295"/>
                  <p:cNvSpPr txBox="1"/>
                  <p:nvPr/>
                </p:nvSpPr>
                <p:spPr>
                  <a:xfrm>
                    <a:off x="5107782" y="1689136"/>
                    <a:ext cx="1776715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그린 </a:t>
                    </a:r>
                    <a:r>
                      <a:rPr lang="ko-KR" altLang="en-US" sz="700" b="1" dirty="0" err="1" smtClean="0">
                        <a:latin typeface="+mj-ea"/>
                        <a:ea typeface="+mj-ea"/>
                      </a:rPr>
                      <a:t>워싱</a:t>
                    </a:r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 로비</a:t>
                    </a:r>
                    <a:r>
                      <a:rPr lang="en-US" altLang="ko-KR" sz="700" b="1" dirty="0" smtClean="0">
                        <a:latin typeface="+mj-ea"/>
                        <a:ea typeface="+mj-ea"/>
                      </a:rPr>
                      <a:t>,</a:t>
                    </a: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폐기물 감소 최소화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273" name="원호 272"/>
                <p:cNvSpPr/>
                <p:nvPr/>
              </p:nvSpPr>
              <p:spPr>
                <a:xfrm>
                  <a:off x="2339752" y="1686309"/>
                  <a:ext cx="2160000" cy="2160000"/>
                </a:xfrm>
                <a:prstGeom prst="arc">
                  <a:avLst>
                    <a:gd name="adj1" fmla="val 18642447"/>
                    <a:gd name="adj2" fmla="val 3512100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274" name="원호 273"/>
                <p:cNvSpPr/>
                <p:nvPr/>
              </p:nvSpPr>
              <p:spPr>
                <a:xfrm>
                  <a:off x="2339992" y="1686310"/>
                  <a:ext cx="2159999" cy="2160001"/>
                </a:xfrm>
                <a:prstGeom prst="arc">
                  <a:avLst>
                    <a:gd name="adj1" fmla="val 8078722"/>
                    <a:gd name="adj2" fmla="val 9610496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30" name="그룹 274"/>
                <p:cNvGrpSpPr/>
                <p:nvPr/>
              </p:nvGrpSpPr>
              <p:grpSpPr>
                <a:xfrm>
                  <a:off x="2691613" y="3356992"/>
                  <a:ext cx="1440160" cy="648072"/>
                  <a:chOff x="5292080" y="1628057"/>
                  <a:chExt cx="1440160" cy="648072"/>
                </a:xfrm>
              </p:grpSpPr>
              <p:sp>
                <p:nvSpPr>
                  <p:cNvPr id="293" name="모서리가 둥근 직사각형 292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94" name="TextBox 293"/>
                  <p:cNvSpPr txBox="1"/>
                  <p:nvPr/>
                </p:nvSpPr>
                <p:spPr>
                  <a:xfrm>
                    <a:off x="5292080" y="1699269"/>
                    <a:ext cx="1440160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 관련 쟁점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인</a:t>
                    </a:r>
                    <a:r>
                      <a:rPr lang="ko-KR" altLang="en-US" sz="700" b="1" dirty="0">
                        <a:latin typeface="+mj-ea"/>
                        <a:ea typeface="+mj-ea"/>
                      </a:rPr>
                      <a:t>식</a:t>
                    </a:r>
                  </a:p>
                </p:txBody>
              </p:sp>
            </p:grpSp>
            <p:grpSp>
              <p:nvGrpSpPr>
                <p:cNvPr id="256" name="그룹 275"/>
                <p:cNvGrpSpPr/>
                <p:nvPr/>
              </p:nvGrpSpPr>
              <p:grpSpPr>
                <a:xfrm>
                  <a:off x="1378080" y="4205945"/>
                  <a:ext cx="1452153" cy="648072"/>
                  <a:chOff x="5280087" y="1628057"/>
                  <a:chExt cx="1452153" cy="648072"/>
                </a:xfrm>
              </p:grpSpPr>
              <p:sp>
                <p:nvSpPr>
                  <p:cNvPr id="291" name="모서리가 둥근 직사각형 290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92" name="TextBox 291"/>
                  <p:cNvSpPr txBox="1"/>
                  <p:nvPr/>
                </p:nvSpPr>
                <p:spPr>
                  <a:xfrm>
                    <a:off x="5280087" y="1689136"/>
                    <a:ext cx="1440159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내재된 환경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문제</a:t>
                    </a:r>
                    <a:r>
                      <a:rPr lang="ko-KR" altLang="en-US" sz="700" b="1" dirty="0">
                        <a:latin typeface="+mj-ea"/>
                        <a:ea typeface="+mj-ea"/>
                      </a:rPr>
                      <a:t>들</a:t>
                    </a:r>
                  </a:p>
                </p:txBody>
              </p:sp>
            </p:grpSp>
            <p:sp>
              <p:nvSpPr>
                <p:cNvPr id="277" name="원호 276"/>
                <p:cNvSpPr/>
                <p:nvPr/>
              </p:nvSpPr>
              <p:spPr>
                <a:xfrm>
                  <a:off x="2339752" y="3446511"/>
                  <a:ext cx="2160000" cy="2160000"/>
                </a:xfrm>
                <a:prstGeom prst="arc">
                  <a:avLst>
                    <a:gd name="adj1" fmla="val 1024929"/>
                    <a:gd name="adj2" fmla="val 2813404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278" name="원호 277"/>
                <p:cNvSpPr/>
                <p:nvPr/>
              </p:nvSpPr>
              <p:spPr>
                <a:xfrm>
                  <a:off x="2339992" y="3446511"/>
                  <a:ext cx="2159999" cy="2160001"/>
                </a:xfrm>
                <a:prstGeom prst="arc">
                  <a:avLst>
                    <a:gd name="adj1" fmla="val 7923817"/>
                    <a:gd name="adj2" fmla="val 9610496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279" name="원호 278"/>
                <p:cNvSpPr/>
                <p:nvPr/>
              </p:nvSpPr>
              <p:spPr>
                <a:xfrm>
                  <a:off x="2339992" y="3446511"/>
                  <a:ext cx="2160000" cy="2160000"/>
                </a:xfrm>
                <a:prstGeom prst="arc">
                  <a:avLst>
                    <a:gd name="adj1" fmla="val 11851068"/>
                    <a:gd name="adj2" fmla="val 13651601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57" name="그룹 279"/>
                <p:cNvGrpSpPr/>
                <p:nvPr/>
              </p:nvGrpSpPr>
              <p:grpSpPr>
                <a:xfrm>
                  <a:off x="2507215" y="5060498"/>
                  <a:ext cx="1818374" cy="747233"/>
                  <a:chOff x="5107682" y="1571361"/>
                  <a:chExt cx="1818374" cy="747233"/>
                </a:xfrm>
              </p:grpSpPr>
              <p:sp>
                <p:nvSpPr>
                  <p:cNvPr id="289" name="모서리가 둥근 직사각형 288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90" name="TextBox 289"/>
                  <p:cNvSpPr txBox="1"/>
                  <p:nvPr/>
                </p:nvSpPr>
                <p:spPr>
                  <a:xfrm>
                    <a:off x="5107682" y="1571361"/>
                    <a:ext cx="1818374" cy="747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>
                        <a:latin typeface="+mj-ea"/>
                        <a:ea typeface="+mj-ea"/>
                      </a:rPr>
                      <a:t>환</a:t>
                    </a:r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경에 영향을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덜 미치는 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혁신적인 신상품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258" name="그룹 280"/>
                <p:cNvGrpSpPr/>
                <p:nvPr/>
              </p:nvGrpSpPr>
              <p:grpSpPr>
                <a:xfrm>
                  <a:off x="3969354" y="4166621"/>
                  <a:ext cx="1455673" cy="747234"/>
                  <a:chOff x="5276567" y="1588733"/>
                  <a:chExt cx="1455673" cy="747234"/>
                </a:xfrm>
              </p:grpSpPr>
              <p:sp>
                <p:nvSpPr>
                  <p:cNvPr id="287" name="모서리가 둥근 직사각형 286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88" name="TextBox 287"/>
                  <p:cNvSpPr txBox="1"/>
                  <p:nvPr/>
                </p:nvSpPr>
                <p:spPr>
                  <a:xfrm>
                    <a:off x="5276567" y="1588733"/>
                    <a:ext cx="1440160" cy="7472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 영향력을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최소화하는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디자인 능력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282" name="원호 281"/>
                <p:cNvSpPr/>
                <p:nvPr/>
              </p:nvSpPr>
              <p:spPr>
                <a:xfrm>
                  <a:off x="755576" y="1703541"/>
                  <a:ext cx="4292770" cy="4011509"/>
                </a:xfrm>
                <a:prstGeom prst="arc">
                  <a:avLst>
                    <a:gd name="adj1" fmla="val 11480536"/>
                    <a:gd name="adj2" fmla="val 15820303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283" name="원호 282"/>
                <p:cNvSpPr/>
                <p:nvPr/>
              </p:nvSpPr>
              <p:spPr>
                <a:xfrm>
                  <a:off x="871882" y="3431733"/>
                  <a:ext cx="1210560" cy="1056039"/>
                </a:xfrm>
                <a:prstGeom prst="arc">
                  <a:avLst>
                    <a:gd name="adj1" fmla="val 6028641"/>
                    <a:gd name="adj2" fmla="val 10247658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59" name="그룹 283"/>
                <p:cNvGrpSpPr/>
                <p:nvPr/>
              </p:nvGrpSpPr>
              <p:grpSpPr>
                <a:xfrm>
                  <a:off x="9398" y="3327996"/>
                  <a:ext cx="1793786" cy="747233"/>
                  <a:chOff x="5121966" y="1605266"/>
                  <a:chExt cx="1793786" cy="747233"/>
                </a:xfrm>
              </p:grpSpPr>
              <p:sp>
                <p:nvSpPr>
                  <p:cNvPr id="285" name="모서리가 둥근 직사각형 284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86" name="TextBox 285"/>
                  <p:cNvSpPr txBox="1"/>
                  <p:nvPr/>
                </p:nvSpPr>
                <p:spPr>
                  <a:xfrm>
                    <a:off x="5121966" y="1605266"/>
                    <a:ext cx="1793786" cy="747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제품 생산에 따르는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환경적 영향을 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자연에 떠넘김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</p:grpSp>
          <p:sp>
            <p:nvSpPr>
              <p:cNvPr id="267" name="직사각형 266"/>
              <p:cNvSpPr/>
              <p:nvPr/>
            </p:nvSpPr>
            <p:spPr>
              <a:xfrm rot="20530297">
                <a:off x="2355376" y="2984222"/>
                <a:ext cx="241593" cy="1054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68" name="TextBox 267"/>
              <p:cNvSpPr txBox="1"/>
              <p:nvPr/>
            </p:nvSpPr>
            <p:spPr>
              <a:xfrm rot="20196016">
                <a:off x="2214721" y="2945947"/>
                <a:ext cx="43204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700" b="1" dirty="0" smtClean="0">
                    <a:latin typeface="+mj-ea"/>
                    <a:ea typeface="+mj-ea"/>
                  </a:rPr>
                  <a:t>지연</a:t>
                </a:r>
                <a:endParaRPr lang="ko-KR" altLang="en-US" sz="700" b="1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260" name="그룹 298"/>
            <p:cNvGrpSpPr/>
            <p:nvPr/>
          </p:nvGrpSpPr>
          <p:grpSpPr>
            <a:xfrm>
              <a:off x="6008392" y="1673304"/>
              <a:ext cx="3011354" cy="2403768"/>
              <a:chOff x="35056" y="1673304"/>
              <a:chExt cx="3011354" cy="2403768"/>
            </a:xfrm>
          </p:grpSpPr>
          <p:grpSp>
            <p:nvGrpSpPr>
              <p:cNvPr id="261" name="그룹 299"/>
              <p:cNvGrpSpPr/>
              <p:nvPr/>
            </p:nvGrpSpPr>
            <p:grpSpPr>
              <a:xfrm>
                <a:off x="35056" y="1673304"/>
                <a:ext cx="3011354" cy="2403768"/>
                <a:chOff x="9398" y="1484784"/>
                <a:chExt cx="5415629" cy="4322947"/>
              </a:xfrm>
            </p:grpSpPr>
            <p:sp>
              <p:nvSpPr>
                <p:cNvPr id="303" name="원호 302"/>
                <p:cNvSpPr/>
                <p:nvPr/>
              </p:nvSpPr>
              <p:spPr>
                <a:xfrm>
                  <a:off x="2339992" y="1686309"/>
                  <a:ext cx="2160000" cy="2160000"/>
                </a:xfrm>
                <a:prstGeom prst="arc">
                  <a:avLst>
                    <a:gd name="adj1" fmla="val 11851068"/>
                    <a:gd name="adj2" fmla="val 13651601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04" name="원호 303"/>
                <p:cNvSpPr/>
                <p:nvPr/>
              </p:nvSpPr>
              <p:spPr>
                <a:xfrm>
                  <a:off x="2336235" y="3446511"/>
                  <a:ext cx="2160000" cy="2160000"/>
                </a:xfrm>
                <a:prstGeom prst="arc">
                  <a:avLst>
                    <a:gd name="adj1" fmla="val 18642447"/>
                    <a:gd name="adj2" fmla="val 20629581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62" name="그룹 304"/>
                <p:cNvGrpSpPr/>
                <p:nvPr/>
              </p:nvGrpSpPr>
              <p:grpSpPr>
                <a:xfrm>
                  <a:off x="2677758" y="1484784"/>
                  <a:ext cx="1440160" cy="648072"/>
                  <a:chOff x="5292080" y="1628057"/>
                  <a:chExt cx="1440160" cy="648072"/>
                </a:xfrm>
              </p:grpSpPr>
              <p:sp>
                <p:nvSpPr>
                  <p:cNvPr id="331" name="모서리가 둥근 직사각형 330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32" name="TextBox 331"/>
                  <p:cNvSpPr txBox="1"/>
                  <p:nvPr/>
                </p:nvSpPr>
                <p:spPr>
                  <a:xfrm>
                    <a:off x="5292080" y="1672762"/>
                    <a:ext cx="1440160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가능한 한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행동을 줄이기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263" name="그룹 305"/>
                <p:cNvGrpSpPr/>
                <p:nvPr/>
              </p:nvGrpSpPr>
              <p:grpSpPr>
                <a:xfrm>
                  <a:off x="1205775" y="2445743"/>
                  <a:ext cx="1776715" cy="648072"/>
                  <a:chOff x="5107782" y="1628057"/>
                  <a:chExt cx="1776715" cy="648072"/>
                </a:xfrm>
              </p:grpSpPr>
              <p:sp>
                <p:nvSpPr>
                  <p:cNvPr id="329" name="모서리가 둥근 직사각형 328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30" name="TextBox 329"/>
                  <p:cNvSpPr txBox="1"/>
                  <p:nvPr/>
                </p:nvSpPr>
                <p:spPr>
                  <a:xfrm>
                    <a:off x="5107782" y="1689136"/>
                    <a:ext cx="1776715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그린 </a:t>
                    </a:r>
                    <a:r>
                      <a:rPr lang="ko-KR" altLang="en-US" sz="700" b="1" dirty="0" err="1" smtClean="0">
                        <a:latin typeface="+mj-ea"/>
                        <a:ea typeface="+mj-ea"/>
                      </a:rPr>
                      <a:t>워싱</a:t>
                    </a:r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 로비</a:t>
                    </a:r>
                    <a:r>
                      <a:rPr lang="en-US" altLang="ko-KR" sz="700" b="1" dirty="0" smtClean="0">
                        <a:latin typeface="+mj-ea"/>
                        <a:ea typeface="+mj-ea"/>
                      </a:rPr>
                      <a:t>,</a:t>
                    </a: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폐기물 감소 최소화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307" name="원호 306"/>
                <p:cNvSpPr/>
                <p:nvPr/>
              </p:nvSpPr>
              <p:spPr>
                <a:xfrm>
                  <a:off x="2339752" y="1686309"/>
                  <a:ext cx="2160000" cy="2160000"/>
                </a:xfrm>
                <a:prstGeom prst="arc">
                  <a:avLst>
                    <a:gd name="adj1" fmla="val 18642447"/>
                    <a:gd name="adj2" fmla="val 3512100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08" name="원호 307"/>
                <p:cNvSpPr/>
                <p:nvPr/>
              </p:nvSpPr>
              <p:spPr>
                <a:xfrm>
                  <a:off x="2339992" y="1686310"/>
                  <a:ext cx="2159999" cy="2160001"/>
                </a:xfrm>
                <a:prstGeom prst="arc">
                  <a:avLst>
                    <a:gd name="adj1" fmla="val 8078722"/>
                    <a:gd name="adj2" fmla="val 9610496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64" name="그룹 308"/>
                <p:cNvGrpSpPr/>
                <p:nvPr/>
              </p:nvGrpSpPr>
              <p:grpSpPr>
                <a:xfrm>
                  <a:off x="2691613" y="3356992"/>
                  <a:ext cx="1440160" cy="648072"/>
                  <a:chOff x="5292080" y="1628057"/>
                  <a:chExt cx="1440160" cy="648072"/>
                </a:xfrm>
              </p:grpSpPr>
              <p:sp>
                <p:nvSpPr>
                  <p:cNvPr id="327" name="모서리가 둥근 직사각형 326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28" name="TextBox 327"/>
                  <p:cNvSpPr txBox="1"/>
                  <p:nvPr/>
                </p:nvSpPr>
                <p:spPr>
                  <a:xfrm>
                    <a:off x="5292080" y="1699269"/>
                    <a:ext cx="1440160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 관련 쟁점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인</a:t>
                    </a:r>
                    <a:r>
                      <a:rPr lang="ko-KR" altLang="en-US" sz="700" b="1" dirty="0">
                        <a:latin typeface="+mj-ea"/>
                        <a:ea typeface="+mj-ea"/>
                      </a:rPr>
                      <a:t>식</a:t>
                    </a:r>
                  </a:p>
                </p:txBody>
              </p:sp>
            </p:grpSp>
            <p:grpSp>
              <p:nvGrpSpPr>
                <p:cNvPr id="265" name="그룹 309"/>
                <p:cNvGrpSpPr/>
                <p:nvPr/>
              </p:nvGrpSpPr>
              <p:grpSpPr>
                <a:xfrm>
                  <a:off x="1378080" y="4205945"/>
                  <a:ext cx="1452153" cy="648072"/>
                  <a:chOff x="5280087" y="1628057"/>
                  <a:chExt cx="1452153" cy="648072"/>
                </a:xfrm>
              </p:grpSpPr>
              <p:sp>
                <p:nvSpPr>
                  <p:cNvPr id="325" name="모서리가 둥근 직사각형 324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26" name="TextBox 325"/>
                  <p:cNvSpPr txBox="1"/>
                  <p:nvPr/>
                </p:nvSpPr>
                <p:spPr>
                  <a:xfrm>
                    <a:off x="5280087" y="1689136"/>
                    <a:ext cx="1440159" cy="553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내재된 환경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문제</a:t>
                    </a:r>
                    <a:r>
                      <a:rPr lang="ko-KR" altLang="en-US" sz="700" b="1" dirty="0">
                        <a:latin typeface="+mj-ea"/>
                        <a:ea typeface="+mj-ea"/>
                      </a:rPr>
                      <a:t>들</a:t>
                    </a:r>
                  </a:p>
                </p:txBody>
              </p:sp>
            </p:grpSp>
            <p:sp>
              <p:nvSpPr>
                <p:cNvPr id="311" name="원호 310"/>
                <p:cNvSpPr/>
                <p:nvPr/>
              </p:nvSpPr>
              <p:spPr>
                <a:xfrm>
                  <a:off x="2339752" y="3446511"/>
                  <a:ext cx="2160000" cy="2160000"/>
                </a:xfrm>
                <a:prstGeom prst="arc">
                  <a:avLst>
                    <a:gd name="adj1" fmla="val 1024929"/>
                    <a:gd name="adj2" fmla="val 2813404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12" name="원호 311"/>
                <p:cNvSpPr/>
                <p:nvPr/>
              </p:nvSpPr>
              <p:spPr>
                <a:xfrm>
                  <a:off x="2339992" y="3446511"/>
                  <a:ext cx="2159999" cy="2160001"/>
                </a:xfrm>
                <a:prstGeom prst="arc">
                  <a:avLst>
                    <a:gd name="adj1" fmla="val 7923817"/>
                    <a:gd name="adj2" fmla="val 9610496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13" name="원호 312"/>
                <p:cNvSpPr/>
                <p:nvPr/>
              </p:nvSpPr>
              <p:spPr>
                <a:xfrm>
                  <a:off x="2339992" y="3446511"/>
                  <a:ext cx="2160000" cy="2160000"/>
                </a:xfrm>
                <a:prstGeom prst="arc">
                  <a:avLst>
                    <a:gd name="adj1" fmla="val 11851068"/>
                    <a:gd name="adj2" fmla="val 13651601"/>
                  </a:avLst>
                </a:prstGeom>
                <a:ln>
                  <a:solidFill>
                    <a:schemeClr val="tx1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66" name="그룹 313"/>
                <p:cNvGrpSpPr/>
                <p:nvPr/>
              </p:nvGrpSpPr>
              <p:grpSpPr>
                <a:xfrm>
                  <a:off x="2507215" y="5060498"/>
                  <a:ext cx="1818374" cy="747233"/>
                  <a:chOff x="5107682" y="1571361"/>
                  <a:chExt cx="1818374" cy="747233"/>
                </a:xfrm>
              </p:grpSpPr>
              <p:sp>
                <p:nvSpPr>
                  <p:cNvPr id="323" name="모서리가 둥근 직사각형 322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24" name="TextBox 323"/>
                  <p:cNvSpPr txBox="1"/>
                  <p:nvPr/>
                </p:nvSpPr>
                <p:spPr>
                  <a:xfrm>
                    <a:off x="5107682" y="1571361"/>
                    <a:ext cx="1818374" cy="747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>
                        <a:latin typeface="+mj-ea"/>
                        <a:ea typeface="+mj-ea"/>
                      </a:rPr>
                      <a:t>환</a:t>
                    </a:r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경에 영향을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덜 미치는 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혁신적인 신상품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271" name="그룹 314"/>
                <p:cNvGrpSpPr/>
                <p:nvPr/>
              </p:nvGrpSpPr>
              <p:grpSpPr>
                <a:xfrm>
                  <a:off x="3969354" y="4166621"/>
                  <a:ext cx="1455673" cy="747234"/>
                  <a:chOff x="5276567" y="1588733"/>
                  <a:chExt cx="1455673" cy="747234"/>
                </a:xfrm>
              </p:grpSpPr>
              <p:sp>
                <p:nvSpPr>
                  <p:cNvPr id="321" name="모서리가 둥근 직사각형 320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22" name="TextBox 321"/>
                  <p:cNvSpPr txBox="1"/>
                  <p:nvPr/>
                </p:nvSpPr>
                <p:spPr>
                  <a:xfrm>
                    <a:off x="5276567" y="1588733"/>
                    <a:ext cx="1440160" cy="7472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 영향력을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최소화하는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디자인 능력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  <p:sp>
              <p:nvSpPr>
                <p:cNvPr id="316" name="원호 315"/>
                <p:cNvSpPr/>
                <p:nvPr/>
              </p:nvSpPr>
              <p:spPr>
                <a:xfrm>
                  <a:off x="755576" y="1703541"/>
                  <a:ext cx="4292770" cy="4011509"/>
                </a:xfrm>
                <a:prstGeom prst="arc">
                  <a:avLst>
                    <a:gd name="adj1" fmla="val 11480536"/>
                    <a:gd name="adj2" fmla="val 15820303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sp>
              <p:nvSpPr>
                <p:cNvPr id="317" name="원호 316"/>
                <p:cNvSpPr/>
                <p:nvPr/>
              </p:nvSpPr>
              <p:spPr>
                <a:xfrm>
                  <a:off x="871882" y="3431733"/>
                  <a:ext cx="1210560" cy="1056039"/>
                </a:xfrm>
                <a:prstGeom prst="arc">
                  <a:avLst>
                    <a:gd name="adj1" fmla="val 6028641"/>
                    <a:gd name="adj2" fmla="val 10247658"/>
                  </a:avLst>
                </a:prstGeom>
                <a:ln>
                  <a:solidFill>
                    <a:schemeClr val="tx1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100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272" name="그룹 317"/>
                <p:cNvGrpSpPr/>
                <p:nvPr/>
              </p:nvGrpSpPr>
              <p:grpSpPr>
                <a:xfrm>
                  <a:off x="9398" y="3327996"/>
                  <a:ext cx="1793786" cy="747233"/>
                  <a:chOff x="5121966" y="1605266"/>
                  <a:chExt cx="1793786" cy="747233"/>
                </a:xfrm>
              </p:grpSpPr>
              <p:sp>
                <p:nvSpPr>
                  <p:cNvPr id="319" name="모서리가 둥근 직사각형 318"/>
                  <p:cNvSpPr/>
                  <p:nvPr/>
                </p:nvSpPr>
                <p:spPr>
                  <a:xfrm>
                    <a:off x="5292080" y="1628057"/>
                    <a:ext cx="1440160" cy="648072"/>
                  </a:xfrm>
                  <a:prstGeom prst="round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100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20" name="TextBox 319"/>
                  <p:cNvSpPr txBox="1"/>
                  <p:nvPr/>
                </p:nvSpPr>
                <p:spPr>
                  <a:xfrm>
                    <a:off x="5121966" y="1605266"/>
                    <a:ext cx="1793786" cy="7472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제품 생산에 따르는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환경적 영향을 </a:t>
                    </a:r>
                    <a:endParaRPr lang="en-US" altLang="ko-KR" sz="700" b="1" dirty="0" smtClean="0">
                      <a:latin typeface="+mj-ea"/>
                      <a:ea typeface="+mj-ea"/>
                    </a:endParaRPr>
                  </a:p>
                  <a:p>
                    <a:pPr algn="ctr"/>
                    <a:r>
                      <a:rPr lang="ko-KR" altLang="en-US" sz="700" b="1" dirty="0" smtClean="0">
                        <a:latin typeface="+mj-ea"/>
                        <a:ea typeface="+mj-ea"/>
                      </a:rPr>
                      <a:t>자연에 떠넘김</a:t>
                    </a:r>
                    <a:endParaRPr lang="ko-KR" altLang="en-US" sz="700" b="1" dirty="0">
                      <a:latin typeface="+mj-ea"/>
                      <a:ea typeface="+mj-ea"/>
                    </a:endParaRPr>
                  </a:p>
                </p:txBody>
              </p:sp>
            </p:grpSp>
          </p:grpSp>
          <p:sp>
            <p:nvSpPr>
              <p:cNvPr id="301" name="직사각형 300"/>
              <p:cNvSpPr/>
              <p:nvPr/>
            </p:nvSpPr>
            <p:spPr>
              <a:xfrm rot="20530297">
                <a:off x="2355376" y="2984222"/>
                <a:ext cx="241593" cy="1054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02" name="TextBox 301"/>
              <p:cNvSpPr txBox="1"/>
              <p:nvPr/>
            </p:nvSpPr>
            <p:spPr>
              <a:xfrm rot="20196016">
                <a:off x="2214721" y="2945947"/>
                <a:ext cx="43204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700" b="1" dirty="0" smtClean="0">
                    <a:latin typeface="+mj-ea"/>
                    <a:ea typeface="+mj-ea"/>
                  </a:rPr>
                  <a:t>지연</a:t>
                </a:r>
                <a:endParaRPr lang="ko-KR" altLang="en-US" sz="700" b="1" dirty="0">
                  <a:latin typeface="+mj-ea"/>
                  <a:ea typeface="+mj-ea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160473" y="4320392"/>
              <a:ext cx="1049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+mj-ea"/>
                  <a:ea typeface="+mj-ea"/>
                </a:rPr>
                <a:t>기업 </a:t>
              </a:r>
              <a:r>
                <a:rPr lang="en-US" altLang="ko-KR" sz="1400" b="1" dirty="0" smtClean="0">
                  <a:latin typeface="+mj-ea"/>
                  <a:ea typeface="+mj-ea"/>
                </a:rPr>
                <a:t>A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4335902" y="4320392"/>
              <a:ext cx="1049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+mj-ea"/>
                  <a:ea typeface="+mj-ea"/>
                </a:rPr>
                <a:t>기업 </a:t>
              </a:r>
              <a:r>
                <a:rPr lang="en-US" altLang="ko-KR" sz="1400" b="1" dirty="0">
                  <a:latin typeface="+mj-ea"/>
                  <a:ea typeface="+mj-ea"/>
                </a:rPr>
                <a:t>B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7173101" y="4320392"/>
              <a:ext cx="1049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+mj-ea"/>
                  <a:ea typeface="+mj-ea"/>
                </a:rPr>
                <a:t>기업 </a:t>
              </a:r>
              <a:r>
                <a:rPr lang="en-US" altLang="ko-KR" sz="1400" b="1" dirty="0">
                  <a:latin typeface="+mj-ea"/>
                  <a:ea typeface="+mj-ea"/>
                </a:rPr>
                <a:t>C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2883" y="4279448"/>
              <a:ext cx="665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latin typeface="+mj-ea"/>
                  <a:ea typeface="+mj-ea"/>
                </a:rPr>
                <a:t>+</a:t>
              </a:r>
              <a:endParaRPr lang="ko-KR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335" name="TextBox 334"/>
            <p:cNvSpPr txBox="1"/>
            <p:nvPr/>
          </p:nvSpPr>
          <p:spPr>
            <a:xfrm>
              <a:off x="5916301" y="4279448"/>
              <a:ext cx="665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latin typeface="+mj-ea"/>
                  <a:ea typeface="+mj-ea"/>
                </a:rPr>
                <a:t>+</a:t>
              </a:r>
              <a:endParaRPr lang="ko-KR" altLang="en-US" sz="2000" b="1" dirty="0">
                <a:latin typeface="+mj-ea"/>
                <a:ea typeface="+mj-ea"/>
              </a:endParaRPr>
            </a:p>
          </p:txBody>
        </p:sp>
      </p:grpSp>
      <p:sp>
        <p:nvSpPr>
          <p:cNvPr id="111" name="직사각형 110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j-ea"/>
                <a:ea typeface="+mj-ea"/>
              </a:rPr>
              <a:t>책임을 전가하든 혁신하든 개별 기업의 선택은 모두 합산되어 그 효과가 가중될 수 밖에 없음</a:t>
            </a:r>
            <a:endParaRPr lang="ko-KR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0257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긍정적인 변화의 눈덩이를 만들어라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21"/>
          <p:cNvGrpSpPr/>
          <p:nvPr/>
        </p:nvGrpSpPr>
        <p:grpSpPr>
          <a:xfrm>
            <a:off x="428596" y="1288722"/>
            <a:ext cx="2928958" cy="2636480"/>
            <a:chOff x="2379956" y="2060849"/>
            <a:chExt cx="4396996" cy="2707917"/>
          </a:xfrm>
        </p:grpSpPr>
        <p:sp>
          <p:nvSpPr>
            <p:cNvPr id="7" name="원호 6"/>
            <p:cNvSpPr/>
            <p:nvPr/>
          </p:nvSpPr>
          <p:spPr>
            <a:xfrm>
              <a:off x="3244056" y="2143227"/>
              <a:ext cx="2540774" cy="2540774"/>
            </a:xfrm>
            <a:prstGeom prst="arc">
              <a:avLst>
                <a:gd name="adj1" fmla="val 18556387"/>
                <a:gd name="adj2" fmla="val 20757394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8" name="원호 17"/>
            <p:cNvSpPr/>
            <p:nvPr/>
          </p:nvSpPr>
          <p:spPr>
            <a:xfrm>
              <a:off x="3244339" y="2143227"/>
              <a:ext cx="2540774" cy="2540774"/>
            </a:xfrm>
            <a:prstGeom prst="arc">
              <a:avLst>
                <a:gd name="adj1" fmla="val 803235"/>
                <a:gd name="adj2" fmla="val 2781721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9" name="원호 18"/>
            <p:cNvSpPr/>
            <p:nvPr/>
          </p:nvSpPr>
          <p:spPr>
            <a:xfrm>
              <a:off x="3244056" y="2143227"/>
              <a:ext cx="2540774" cy="2540774"/>
            </a:xfrm>
            <a:prstGeom prst="arc">
              <a:avLst>
                <a:gd name="adj1" fmla="val 7385492"/>
                <a:gd name="adj2" fmla="val 9867129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0" name="원호 19"/>
            <p:cNvSpPr/>
            <p:nvPr/>
          </p:nvSpPr>
          <p:spPr>
            <a:xfrm>
              <a:off x="3244339" y="2143227"/>
              <a:ext cx="2540774" cy="2540774"/>
            </a:xfrm>
            <a:prstGeom prst="arc">
              <a:avLst>
                <a:gd name="adj1" fmla="val 11637553"/>
                <a:gd name="adj2" fmla="val 13705337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grpSp>
          <p:nvGrpSpPr>
            <p:cNvPr id="4" name="그룹 7"/>
            <p:cNvGrpSpPr/>
            <p:nvPr/>
          </p:nvGrpSpPr>
          <p:grpSpPr>
            <a:xfrm>
              <a:off x="3715251" y="2060849"/>
              <a:ext cx="1677238" cy="631229"/>
              <a:chOff x="1953488" y="1597736"/>
              <a:chExt cx="1188232" cy="447191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953488" y="1714322"/>
                <a:ext cx="1188232" cy="223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투</a:t>
                </a:r>
                <a:r>
                  <a:rPr lang="ko-KR" altLang="en-US" sz="1400" dirty="0">
                    <a:latin typeface="+mn-ea"/>
                    <a:ea typeface="+mn-ea"/>
                  </a:rPr>
                  <a:t>자</a:t>
                </a:r>
              </a:p>
            </p:txBody>
          </p:sp>
        </p:grpSp>
        <p:grpSp>
          <p:nvGrpSpPr>
            <p:cNvPr id="8" name="그룹 11"/>
            <p:cNvGrpSpPr/>
            <p:nvPr/>
          </p:nvGrpSpPr>
          <p:grpSpPr>
            <a:xfrm>
              <a:off x="4947531" y="3097999"/>
              <a:ext cx="1829421" cy="631229"/>
              <a:chOff x="1900267" y="1597736"/>
              <a:chExt cx="1296045" cy="44719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900267" y="1648739"/>
                <a:ext cx="1296045" cy="380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시스템 비용감소</a:t>
                </a:r>
                <a:endParaRPr lang="ko-KR" altLang="en-US" sz="14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3715251" y="4137538"/>
              <a:ext cx="1677238" cy="631228"/>
              <a:chOff x="1953488" y="1597736"/>
              <a:chExt cx="1188232" cy="447191"/>
            </a:xfrm>
          </p:grpSpPr>
          <p:sp>
            <p:nvSpPr>
              <p:cNvPr id="10" name="모서리가 둥근 직사각형 9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953488" y="1646754"/>
                <a:ext cx="1188232" cy="380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돈이 </a:t>
                </a:r>
                <a:endParaRPr lang="en-US" altLang="ko-KR" sz="14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절약됨</a:t>
                </a:r>
                <a:endParaRPr lang="ko-KR" altLang="en-US" sz="14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2" name="그룹 14"/>
            <p:cNvGrpSpPr/>
            <p:nvPr/>
          </p:nvGrpSpPr>
          <p:grpSpPr>
            <a:xfrm>
              <a:off x="2379956" y="3097999"/>
              <a:ext cx="1677238" cy="631229"/>
              <a:chOff x="1953488" y="1597736"/>
              <a:chExt cx="1188232" cy="447191"/>
            </a:xfrm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953488" y="1646639"/>
                <a:ext cx="1188232" cy="380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투자할 </a:t>
                </a:r>
                <a:endParaRPr lang="en-US" altLang="ko-KR" sz="14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자금 확보</a:t>
                </a:r>
                <a:endParaRPr lang="ko-KR" altLang="en-US" sz="1400" dirty="0">
                  <a:latin typeface="+mn-ea"/>
                  <a:ea typeface="+mn-ea"/>
                </a:endParaRPr>
              </a:p>
            </p:txBody>
          </p:sp>
        </p:grpSp>
      </p:grpSp>
      <p:sp>
        <p:nvSpPr>
          <p:cNvPr id="21" name="직사각형 20"/>
          <p:cNvSpPr/>
          <p:nvPr/>
        </p:nvSpPr>
        <p:spPr>
          <a:xfrm>
            <a:off x="428596" y="3923350"/>
            <a:ext cx="1928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ko-KR" altLang="en-US" sz="1400" dirty="0" smtClean="0">
                <a:solidFill>
                  <a:srgbClr val="003399"/>
                </a:solidFill>
                <a:latin typeface="+mn-ea"/>
                <a:ea typeface="+mn-ea"/>
                <a:cs typeface="+mj-cs"/>
              </a:rPr>
              <a:t>비용절감과 재투자의 눈덩이 효과 거두기</a:t>
            </a:r>
            <a:endParaRPr lang="ko-KR" altLang="en-US" sz="1400" dirty="0">
              <a:solidFill>
                <a:srgbClr val="003399"/>
              </a:solidFill>
              <a:latin typeface="+mn-ea"/>
              <a:ea typeface="+mn-ea"/>
              <a:cs typeface="+mj-cs"/>
            </a:endParaRPr>
          </a:p>
        </p:txBody>
      </p:sp>
      <p:grpSp>
        <p:nvGrpSpPr>
          <p:cNvPr id="15" name="그룹 21"/>
          <p:cNvGrpSpPr/>
          <p:nvPr/>
        </p:nvGrpSpPr>
        <p:grpSpPr>
          <a:xfrm>
            <a:off x="4429124" y="1508752"/>
            <a:ext cx="3286149" cy="2351320"/>
            <a:chOff x="2379956" y="2143227"/>
            <a:chExt cx="4396998" cy="2638481"/>
          </a:xfrm>
        </p:grpSpPr>
        <p:sp>
          <p:nvSpPr>
            <p:cNvPr id="23" name="원호 22"/>
            <p:cNvSpPr/>
            <p:nvPr/>
          </p:nvSpPr>
          <p:spPr>
            <a:xfrm>
              <a:off x="3244339" y="2143227"/>
              <a:ext cx="2540774" cy="2540774"/>
            </a:xfrm>
            <a:prstGeom prst="arc">
              <a:avLst>
                <a:gd name="adj1" fmla="val 377850"/>
                <a:gd name="adj2" fmla="val 2781721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4" name="원호 23"/>
            <p:cNvSpPr/>
            <p:nvPr/>
          </p:nvSpPr>
          <p:spPr>
            <a:xfrm>
              <a:off x="3244056" y="2143227"/>
              <a:ext cx="2540774" cy="2540774"/>
            </a:xfrm>
            <a:prstGeom prst="arc">
              <a:avLst>
                <a:gd name="adj1" fmla="val 7385492"/>
                <a:gd name="adj2" fmla="val 10363803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25" name="원호 24"/>
            <p:cNvSpPr/>
            <p:nvPr/>
          </p:nvSpPr>
          <p:spPr>
            <a:xfrm>
              <a:off x="3244339" y="2143227"/>
              <a:ext cx="2540774" cy="2540774"/>
            </a:xfrm>
            <a:prstGeom prst="arc">
              <a:avLst>
                <a:gd name="adj1" fmla="val 11953456"/>
                <a:gd name="adj2" fmla="val 20199443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grpSp>
          <p:nvGrpSpPr>
            <p:cNvPr id="22" name="그룹 11"/>
            <p:cNvGrpSpPr/>
            <p:nvPr/>
          </p:nvGrpSpPr>
          <p:grpSpPr>
            <a:xfrm>
              <a:off x="4947532" y="2924944"/>
              <a:ext cx="1829422" cy="631229"/>
              <a:chOff x="1900267" y="1597736"/>
              <a:chExt cx="1296045" cy="447191"/>
            </a:xfrm>
          </p:grpSpPr>
          <p:sp>
            <p:nvSpPr>
              <p:cNvPr id="33" name="모서리가 둥근 직사각형 32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900267" y="1712611"/>
                <a:ext cx="1296045" cy="244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새로운 고객</a:t>
                </a:r>
                <a:endParaRPr lang="ko-KR" altLang="en-US" sz="14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26" name="그룹 8"/>
            <p:cNvGrpSpPr/>
            <p:nvPr/>
          </p:nvGrpSpPr>
          <p:grpSpPr>
            <a:xfrm>
              <a:off x="3715251" y="4137549"/>
              <a:ext cx="1677238" cy="644159"/>
              <a:chOff x="1953488" y="1597736"/>
              <a:chExt cx="1188232" cy="456350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953488" y="1638145"/>
                <a:ext cx="1188232" cy="415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추가적인 </a:t>
                </a:r>
                <a:endParaRPr lang="en-US" altLang="ko-KR" sz="14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이득</a:t>
                </a:r>
                <a:endParaRPr lang="ko-KR" altLang="en-US" sz="14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27" name="그룹 14"/>
            <p:cNvGrpSpPr/>
            <p:nvPr/>
          </p:nvGrpSpPr>
          <p:grpSpPr>
            <a:xfrm>
              <a:off x="2379956" y="2840063"/>
              <a:ext cx="1677238" cy="828875"/>
              <a:chOff x="1953488" y="1537604"/>
              <a:chExt cx="1188232" cy="587213"/>
            </a:xfrm>
          </p:grpSpPr>
          <p:sp>
            <p:nvSpPr>
              <p:cNvPr id="29" name="모서리가 둥근 직사각형 28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953488" y="1537604"/>
                <a:ext cx="1188232" cy="587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err="1" smtClean="0">
                    <a:latin typeface="+mn-ea"/>
                    <a:ea typeface="+mn-ea"/>
                  </a:rPr>
                  <a:t>지속가능한</a:t>
                </a:r>
                <a:r>
                  <a:rPr lang="ko-KR" altLang="en-US" sz="1400" dirty="0" smtClean="0">
                    <a:latin typeface="+mn-ea"/>
                    <a:ea typeface="+mn-ea"/>
                  </a:rPr>
                  <a:t> 제품 생산에 투자</a:t>
                </a:r>
                <a:endParaRPr lang="ko-KR" altLang="en-US" sz="1400" dirty="0">
                  <a:latin typeface="+mn-ea"/>
                  <a:ea typeface="+mn-ea"/>
                </a:endParaRPr>
              </a:p>
            </p:txBody>
          </p:sp>
        </p:grpSp>
      </p:grpSp>
      <p:sp>
        <p:nvSpPr>
          <p:cNvPr id="36" name="직사각형 35"/>
          <p:cNvSpPr/>
          <p:nvPr/>
        </p:nvSpPr>
        <p:spPr>
          <a:xfrm>
            <a:off x="6286512" y="3857628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ko-KR" altLang="en-US" sz="1400" dirty="0" err="1" smtClean="0">
                <a:solidFill>
                  <a:srgbClr val="003399"/>
                </a:solidFill>
                <a:latin typeface="+mn-ea"/>
                <a:ea typeface="+mn-ea"/>
                <a:cs typeface="+mj-cs"/>
              </a:rPr>
              <a:t>지속가능한</a:t>
            </a:r>
            <a:r>
              <a:rPr lang="ko-KR" altLang="en-US" sz="1400" dirty="0" smtClean="0">
                <a:solidFill>
                  <a:srgbClr val="003399"/>
                </a:solidFill>
                <a:latin typeface="+mn-ea"/>
                <a:ea typeface="+mn-ea"/>
                <a:cs typeface="+mj-cs"/>
              </a:rPr>
              <a:t> 성장을 위해 눈덩이 효과 강화하기</a:t>
            </a:r>
            <a:endParaRPr lang="ko-KR" altLang="en-US" sz="1400" dirty="0">
              <a:solidFill>
                <a:srgbClr val="003399"/>
              </a:solidFill>
              <a:latin typeface="+mn-ea"/>
              <a:ea typeface="+mn-ea"/>
              <a:cs typeface="+mj-cs"/>
            </a:endParaRPr>
          </a:p>
        </p:txBody>
      </p:sp>
      <p:grpSp>
        <p:nvGrpSpPr>
          <p:cNvPr id="28" name="그룹 3"/>
          <p:cNvGrpSpPr/>
          <p:nvPr/>
        </p:nvGrpSpPr>
        <p:grpSpPr>
          <a:xfrm>
            <a:off x="2071670" y="3643314"/>
            <a:ext cx="4010598" cy="2682242"/>
            <a:chOff x="2061600" y="2016136"/>
            <a:chExt cx="4967922" cy="3023536"/>
          </a:xfrm>
        </p:grpSpPr>
        <p:sp>
          <p:nvSpPr>
            <p:cNvPr id="38" name="원호 37"/>
            <p:cNvSpPr/>
            <p:nvPr/>
          </p:nvSpPr>
          <p:spPr>
            <a:xfrm>
              <a:off x="3087817" y="2110312"/>
              <a:ext cx="2834779" cy="2834780"/>
            </a:xfrm>
            <a:prstGeom prst="arc">
              <a:avLst>
                <a:gd name="adj1" fmla="val 18556387"/>
                <a:gd name="adj2" fmla="val 20757394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39" name="원호 38"/>
            <p:cNvSpPr/>
            <p:nvPr/>
          </p:nvSpPr>
          <p:spPr>
            <a:xfrm>
              <a:off x="3088133" y="2110312"/>
              <a:ext cx="2834779" cy="2834780"/>
            </a:xfrm>
            <a:prstGeom prst="arc">
              <a:avLst>
                <a:gd name="adj1" fmla="val 803235"/>
                <a:gd name="adj2" fmla="val 2781721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0" name="원호 39"/>
            <p:cNvSpPr/>
            <p:nvPr/>
          </p:nvSpPr>
          <p:spPr>
            <a:xfrm>
              <a:off x="3087817" y="2110312"/>
              <a:ext cx="2834779" cy="2834780"/>
            </a:xfrm>
            <a:prstGeom prst="arc">
              <a:avLst>
                <a:gd name="adj1" fmla="val 7385492"/>
                <a:gd name="adj2" fmla="val 9867129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41" name="원호 40"/>
            <p:cNvSpPr/>
            <p:nvPr/>
          </p:nvSpPr>
          <p:spPr>
            <a:xfrm>
              <a:off x="3088133" y="2110312"/>
              <a:ext cx="2834779" cy="2834780"/>
            </a:xfrm>
            <a:prstGeom prst="arc">
              <a:avLst>
                <a:gd name="adj1" fmla="val 11637553"/>
                <a:gd name="adj2" fmla="val 13845105"/>
              </a:avLst>
            </a:prstGeom>
            <a:ln w="88900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grpSp>
          <p:nvGrpSpPr>
            <p:cNvPr id="35" name="그룹 41"/>
            <p:cNvGrpSpPr/>
            <p:nvPr/>
          </p:nvGrpSpPr>
          <p:grpSpPr>
            <a:xfrm>
              <a:off x="3613537" y="2016136"/>
              <a:ext cx="1871319" cy="780612"/>
              <a:chOff x="1953488" y="1596288"/>
              <a:chExt cx="1188232" cy="495663"/>
            </a:xfrm>
          </p:grpSpPr>
          <p:sp>
            <p:nvSpPr>
              <p:cNvPr id="52" name="모서리가 둥근 직사각형 51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953488" y="1596288"/>
                <a:ext cx="1188232" cy="4956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altLang="ko-KR" sz="1300" dirty="0" smtClean="0">
                    <a:latin typeface="+mn-ea"/>
                    <a:ea typeface="+mn-ea"/>
                  </a:rPr>
                  <a:t>NGO</a:t>
                </a:r>
                <a:r>
                  <a:rPr lang="ko-KR" altLang="en-US" sz="1300" dirty="0" smtClean="0">
                    <a:latin typeface="+mn-ea"/>
                    <a:ea typeface="+mn-ea"/>
                  </a:rPr>
                  <a:t>와 대중에게 </a:t>
                </a:r>
                <a:endParaRPr lang="en-US" altLang="ko-KR" sz="13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300" dirty="0" smtClean="0">
                    <a:latin typeface="+mn-ea"/>
                    <a:ea typeface="+mn-ea"/>
                  </a:rPr>
                  <a:t>무책임하게 비쳐진 회사의 행동</a:t>
                </a:r>
                <a:endParaRPr lang="ko-KR" altLang="en-US" sz="13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37" name="그룹 11"/>
            <p:cNvGrpSpPr/>
            <p:nvPr/>
          </p:nvGrpSpPr>
          <p:grpSpPr>
            <a:xfrm>
              <a:off x="4988410" y="3175569"/>
              <a:ext cx="2041112" cy="704273"/>
              <a:chOff x="1900267" y="1597736"/>
              <a:chExt cx="1296045" cy="447191"/>
            </a:xfrm>
          </p:grpSpPr>
          <p:sp>
            <p:nvSpPr>
              <p:cNvPr id="50" name="모서리가 둥근 직사각형 49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900267" y="1653583"/>
                <a:ext cx="1296045" cy="352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300" dirty="0" smtClean="0">
                    <a:latin typeface="+mn-ea"/>
                    <a:ea typeface="+mn-ea"/>
                  </a:rPr>
                  <a:t>대중의 </a:t>
                </a:r>
                <a:endParaRPr lang="en-US" altLang="ko-KR" sz="13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300" dirty="0" smtClean="0">
                    <a:latin typeface="+mn-ea"/>
                    <a:ea typeface="+mn-ea"/>
                  </a:rPr>
                  <a:t>부정적인 인식</a:t>
                </a:r>
                <a:endParaRPr lang="ko-KR" altLang="en-US" sz="13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42" name="그룹 8"/>
            <p:cNvGrpSpPr/>
            <p:nvPr/>
          </p:nvGrpSpPr>
          <p:grpSpPr>
            <a:xfrm>
              <a:off x="3613537" y="4335400"/>
              <a:ext cx="1871319" cy="704272"/>
              <a:chOff x="1953488" y="1597736"/>
              <a:chExt cx="1188232" cy="447191"/>
            </a:xfrm>
          </p:grpSpPr>
          <p:sp>
            <p:nvSpPr>
              <p:cNvPr id="48" name="모서리가 둥근 직사각형 9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49" name="TextBox 10"/>
              <p:cNvSpPr txBox="1"/>
              <p:nvPr/>
            </p:nvSpPr>
            <p:spPr>
              <a:xfrm>
                <a:off x="1953488" y="1669957"/>
                <a:ext cx="1188232" cy="374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회사 제품 </a:t>
                </a:r>
                <a:endParaRPr lang="en-US" altLang="ko-KR" sz="14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400" dirty="0" smtClean="0">
                    <a:latin typeface="+mn-ea"/>
                    <a:ea typeface="+mn-ea"/>
                  </a:rPr>
                  <a:t>구입 감소</a:t>
                </a:r>
                <a:endParaRPr lang="ko-KR" altLang="en-US" sz="14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43" name="그룹 14"/>
            <p:cNvGrpSpPr/>
            <p:nvPr/>
          </p:nvGrpSpPr>
          <p:grpSpPr>
            <a:xfrm>
              <a:off x="2061600" y="3132330"/>
              <a:ext cx="2015335" cy="780613"/>
              <a:chOff x="1914038" y="1570282"/>
              <a:chExt cx="1279678" cy="495665"/>
            </a:xfrm>
          </p:grpSpPr>
          <p:sp>
            <p:nvSpPr>
              <p:cNvPr id="46" name="모서리가 둥근 직사각형 45"/>
              <p:cNvSpPr/>
              <p:nvPr/>
            </p:nvSpPr>
            <p:spPr>
              <a:xfrm>
                <a:off x="1953488" y="1597736"/>
                <a:ext cx="1188232" cy="447191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914038" y="1570282"/>
                <a:ext cx="1279678" cy="495665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ko-KR" altLang="en-US" sz="1300" dirty="0" smtClean="0">
                    <a:latin typeface="+mn-ea"/>
                    <a:ea typeface="+mn-ea"/>
                  </a:rPr>
                  <a:t>회사 측의 부인과</a:t>
                </a:r>
                <a:endParaRPr lang="en-US" altLang="ko-KR" sz="13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300" dirty="0" smtClean="0">
                    <a:latin typeface="+mn-ea"/>
                    <a:ea typeface="+mn-ea"/>
                  </a:rPr>
                  <a:t>방어적인 </a:t>
                </a:r>
                <a:endParaRPr lang="en-US" altLang="ko-KR" sz="1300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300" dirty="0" smtClean="0">
                    <a:latin typeface="+mn-ea"/>
                    <a:ea typeface="+mn-ea"/>
                  </a:rPr>
                  <a:t>커뮤니케이션</a:t>
                </a:r>
                <a:endParaRPr lang="ko-KR" altLang="en-US" sz="1300" dirty="0">
                  <a:latin typeface="+mn-ea"/>
                  <a:ea typeface="+mn-ea"/>
                </a:endParaRPr>
              </a:p>
            </p:txBody>
          </p:sp>
        </p:grpSp>
      </p:grpSp>
      <p:sp>
        <p:nvSpPr>
          <p:cNvPr id="54" name="직사각형 53"/>
          <p:cNvSpPr/>
          <p:nvPr/>
        </p:nvSpPr>
        <p:spPr>
          <a:xfrm>
            <a:off x="500034" y="7143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n-ea"/>
                <a:ea typeface="+mn-ea"/>
              </a:rPr>
              <a:t>자기 강화의 눈덩이를 계속 굴려서 크게 만드는 것은 성공적인 녹색성장 혁신가들에게는 일종의 직관에 가까운 전술임</a:t>
            </a:r>
            <a:endParaRPr lang="ko-KR" altLang="en-US" sz="1600" dirty="0">
              <a:latin typeface="+mn-ea"/>
              <a:ea typeface="+mn-ea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4857752" y="6000768"/>
            <a:ext cx="2928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ko-KR" altLang="en-US" sz="1400" dirty="0" smtClean="0">
                <a:solidFill>
                  <a:srgbClr val="16355A"/>
                </a:solidFill>
                <a:latin typeface="+mn-ea"/>
                <a:ea typeface="+mn-ea"/>
              </a:rPr>
              <a:t>회사가 취하는 행동과 대중의 인식 사이의 부정적 강화 고리</a:t>
            </a:r>
            <a:endParaRPr lang="ko-KR" altLang="en-US" sz="1400" dirty="0">
              <a:solidFill>
                <a:srgbClr val="16355A"/>
              </a:solidFill>
              <a:latin typeface="+mn-ea"/>
              <a:ea typeface="+mn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00222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180528" y="159688"/>
            <a:ext cx="8424936" cy="6432420"/>
            <a:chOff x="-324544" y="-99392"/>
            <a:chExt cx="8424936" cy="6432420"/>
          </a:xfrm>
        </p:grpSpPr>
        <p:sp>
          <p:nvSpPr>
            <p:cNvPr id="6" name="원호 5"/>
            <p:cNvSpPr/>
            <p:nvPr/>
          </p:nvSpPr>
          <p:spPr>
            <a:xfrm>
              <a:off x="4567908" y="3098999"/>
              <a:ext cx="853373" cy="671750"/>
            </a:xfrm>
            <a:prstGeom prst="arc">
              <a:avLst>
                <a:gd name="adj1" fmla="val 19651944"/>
                <a:gd name="adj2" fmla="val 6769965"/>
              </a:avLst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pic>
          <p:nvPicPr>
            <p:cNvPr id="1027" name="Picture 3" descr="C:\Users\신동희\AppData\Local\Microsoft\Windows\Temporary Internet Files\Content.IE5\Q0U41S8L\MC900331119[1].wmf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807" y="2972592"/>
              <a:ext cx="1386190" cy="1398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그룹 12"/>
            <p:cNvGrpSpPr/>
            <p:nvPr/>
          </p:nvGrpSpPr>
          <p:grpSpPr>
            <a:xfrm>
              <a:off x="-324544" y="-99392"/>
              <a:ext cx="2520280" cy="2529901"/>
              <a:chOff x="-540567" y="-27386"/>
              <a:chExt cx="2520280" cy="2529901"/>
            </a:xfrm>
          </p:grpSpPr>
          <p:sp>
            <p:nvSpPr>
              <p:cNvPr id="2" name="원형 1"/>
              <p:cNvSpPr/>
              <p:nvPr/>
            </p:nvSpPr>
            <p:spPr>
              <a:xfrm rot="10800000">
                <a:off x="-540567" y="-27386"/>
                <a:ext cx="2520280" cy="2520281"/>
              </a:xfrm>
              <a:prstGeom prst="pie">
                <a:avLst>
                  <a:gd name="adj1" fmla="val 10751208"/>
                  <a:gd name="adj2" fmla="val 16109685"/>
                </a:avLst>
              </a:prstGeom>
              <a:solidFill>
                <a:srgbClr val="C00000">
                  <a:alpha val="70000"/>
                </a:srgbClr>
              </a:solidFill>
              <a:ln>
                <a:noFill/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 rot="19223773">
                <a:off x="395613" y="1196520"/>
                <a:ext cx="10218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태양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에너지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</p:txBody>
          </p:sp>
          <p:cxnSp>
            <p:nvCxnSpPr>
              <p:cNvPr id="5" name="직선 연결선 4"/>
              <p:cNvCxnSpPr/>
              <p:nvPr/>
            </p:nvCxnSpPr>
            <p:spPr>
              <a:xfrm>
                <a:off x="857388" y="1728941"/>
                <a:ext cx="0" cy="31363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직선 연결선 15"/>
              <p:cNvCxnSpPr/>
              <p:nvPr/>
            </p:nvCxnSpPr>
            <p:spPr>
              <a:xfrm>
                <a:off x="979293" y="1689269"/>
                <a:ext cx="152059" cy="31363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/>
              <p:nvPr/>
            </p:nvCxnSpPr>
            <p:spPr>
              <a:xfrm>
                <a:off x="1231496" y="1500115"/>
                <a:ext cx="317637" cy="15681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>
                <a:off x="1259632" y="1340765"/>
                <a:ext cx="360040" cy="5845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1109241" y="1598993"/>
                <a:ext cx="238869" cy="2611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 rot="18828041">
                <a:off x="957266" y="1853102"/>
                <a:ext cx="102182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 smtClean="0">
                    <a:latin typeface="+mn-ea"/>
                    <a:ea typeface="+mn-ea"/>
                  </a:rPr>
                  <a:t>광합</a:t>
                </a:r>
                <a:r>
                  <a:rPr lang="ko-KR" altLang="en-US" sz="1200" b="1" dirty="0">
                    <a:latin typeface="+mn-ea"/>
                    <a:ea typeface="+mn-ea"/>
                  </a:rPr>
                  <a:t>성</a:t>
                </a:r>
                <a:endParaRPr lang="en-US" altLang="ko-KR" sz="1200" b="1" dirty="0" smtClean="0">
                  <a:latin typeface="+mn-ea"/>
                  <a:ea typeface="+mn-ea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784311" y="2464760"/>
              <a:ext cx="7995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성장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생태계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재</a:t>
              </a:r>
              <a:r>
                <a:rPr lang="ko-KR" altLang="en-US" sz="1200" b="1" dirty="0">
                  <a:latin typeface="+mn-ea"/>
                  <a:ea typeface="+mn-ea"/>
                </a:rPr>
                <a:t>생</a:t>
              </a:r>
            </a:p>
          </p:txBody>
        </p:sp>
        <p:sp>
          <p:nvSpPr>
            <p:cNvPr id="1077" name="원호 1076"/>
            <p:cNvSpPr/>
            <p:nvPr/>
          </p:nvSpPr>
          <p:spPr>
            <a:xfrm rot="15350020">
              <a:off x="2260163" y="988136"/>
              <a:ext cx="2049689" cy="2328035"/>
            </a:xfrm>
            <a:prstGeom prst="arc">
              <a:avLst>
                <a:gd name="adj1" fmla="val 16200000"/>
                <a:gd name="adj2" fmla="val 36817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18" name="원호 117"/>
            <p:cNvSpPr/>
            <p:nvPr/>
          </p:nvSpPr>
          <p:spPr>
            <a:xfrm rot="15552877">
              <a:off x="2461236" y="1213626"/>
              <a:ext cx="1872287" cy="2328035"/>
            </a:xfrm>
            <a:prstGeom prst="arc">
              <a:avLst>
                <a:gd name="adj1" fmla="val 16744854"/>
                <a:gd name="adj2" fmla="val 2127333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19" name="원호 118"/>
            <p:cNvSpPr/>
            <p:nvPr/>
          </p:nvSpPr>
          <p:spPr>
            <a:xfrm rot="15552877">
              <a:off x="2649038" y="1265181"/>
              <a:ext cx="1592079" cy="2328035"/>
            </a:xfrm>
            <a:prstGeom prst="arc">
              <a:avLst>
                <a:gd name="adj1" fmla="val 16750637"/>
                <a:gd name="adj2" fmla="val 2109646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20" name="원호 119"/>
            <p:cNvSpPr/>
            <p:nvPr/>
          </p:nvSpPr>
          <p:spPr>
            <a:xfrm rot="15738767">
              <a:off x="2859016" y="1318842"/>
              <a:ext cx="1367922" cy="2328035"/>
            </a:xfrm>
            <a:prstGeom prst="arc">
              <a:avLst>
                <a:gd name="adj1" fmla="val 16750760"/>
                <a:gd name="adj2" fmla="val 2008516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21" name="원호 120"/>
            <p:cNvSpPr/>
            <p:nvPr/>
          </p:nvSpPr>
          <p:spPr>
            <a:xfrm rot="15350020">
              <a:off x="2295300" y="1226956"/>
              <a:ext cx="1877905" cy="2078111"/>
            </a:xfrm>
            <a:prstGeom prst="arc">
              <a:avLst>
                <a:gd name="adj1" fmla="val 16426957"/>
                <a:gd name="adj2" fmla="val 50787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3183086" y="963720"/>
              <a:ext cx="14867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맑은 공기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깨끗한 식수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기름진 토양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수분</a:t>
              </a:r>
              <a:r>
                <a:rPr lang="en-US" altLang="ko-KR" sz="1200" b="1" dirty="0" smtClean="0">
                  <a:latin typeface="+mn-ea"/>
                  <a:ea typeface="+mn-ea"/>
                </a:rPr>
                <a:t>(</a:t>
              </a:r>
              <a:r>
                <a:rPr lang="ko-KR" altLang="en-US" sz="1200" b="1" dirty="0" smtClean="0">
                  <a:latin typeface="+mn-ea"/>
                  <a:ea typeface="+mn-ea"/>
                </a:rPr>
                <a:t>受粉</a:t>
              </a:r>
              <a:r>
                <a:rPr lang="en-US" altLang="ko-KR" sz="1200" b="1" dirty="0" smtClean="0">
                  <a:latin typeface="+mn-ea"/>
                  <a:ea typeface="+mn-ea"/>
                </a:rPr>
                <a:t>)</a:t>
              </a:r>
            </a:p>
            <a:p>
              <a:r>
                <a:rPr lang="ko-KR" altLang="en-US" sz="1200" b="1" dirty="0" smtClean="0">
                  <a:latin typeface="+mn-ea"/>
                  <a:ea typeface="+mn-ea"/>
                </a:rPr>
                <a:t>안정된 기후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  <p:sp>
          <p:nvSpPr>
            <p:cNvPr id="1079" name="구름 1078"/>
            <p:cNvSpPr/>
            <p:nvPr/>
          </p:nvSpPr>
          <p:spPr>
            <a:xfrm>
              <a:off x="2856348" y="5458456"/>
              <a:ext cx="4175835" cy="850864"/>
            </a:xfrm>
            <a:prstGeom prst="clou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080" name="아래쪽 화살표 1079"/>
            <p:cNvSpPr/>
            <p:nvPr/>
          </p:nvSpPr>
          <p:spPr>
            <a:xfrm rot="19985161">
              <a:off x="4303801" y="4313476"/>
              <a:ext cx="268130" cy="1294576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26" name="아래쪽 화살표 125"/>
            <p:cNvSpPr/>
            <p:nvPr/>
          </p:nvSpPr>
          <p:spPr>
            <a:xfrm rot="529239">
              <a:off x="5875717" y="4394585"/>
              <a:ext cx="209107" cy="1054072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086" name="굽은 화살표 1085"/>
            <p:cNvSpPr/>
            <p:nvPr/>
          </p:nvSpPr>
          <p:spPr>
            <a:xfrm rot="9304650">
              <a:off x="6546016" y="4533773"/>
              <a:ext cx="725626" cy="976165"/>
            </a:xfrm>
            <a:prstGeom prst="bentArrow">
              <a:avLst>
                <a:gd name="adj1" fmla="val 12698"/>
                <a:gd name="adj2" fmla="val 24625"/>
                <a:gd name="adj3" fmla="val 25000"/>
                <a:gd name="adj4" fmla="val 75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087" name="구름 1086"/>
            <p:cNvSpPr/>
            <p:nvPr/>
          </p:nvSpPr>
          <p:spPr>
            <a:xfrm>
              <a:off x="1800493" y="4604836"/>
              <a:ext cx="936104" cy="786650"/>
            </a:xfrm>
            <a:prstGeom prst="clou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584468" y="4811220"/>
              <a:ext cx="14062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err="1" smtClean="0">
                  <a:latin typeface="+mn-ea"/>
                  <a:ea typeface="+mn-ea"/>
                </a:rPr>
                <a:t>비재생자원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  <p:grpSp>
          <p:nvGrpSpPr>
            <p:cNvPr id="10" name="그룹 148"/>
            <p:cNvGrpSpPr/>
            <p:nvPr/>
          </p:nvGrpSpPr>
          <p:grpSpPr>
            <a:xfrm>
              <a:off x="1262559" y="877248"/>
              <a:ext cx="3747344" cy="5455780"/>
              <a:chOff x="1094917" y="997556"/>
              <a:chExt cx="3602577" cy="5174208"/>
            </a:xfrm>
          </p:grpSpPr>
          <p:grpSp>
            <p:nvGrpSpPr>
              <p:cNvPr id="11" name="그룹 147"/>
              <p:cNvGrpSpPr/>
              <p:nvPr/>
            </p:nvGrpSpPr>
            <p:grpSpPr>
              <a:xfrm>
                <a:off x="2538118" y="3717032"/>
                <a:ext cx="582250" cy="594235"/>
                <a:chOff x="6107705" y="1327210"/>
                <a:chExt cx="582250" cy="594235"/>
              </a:xfrm>
            </p:grpSpPr>
            <p:sp>
              <p:nvSpPr>
                <p:cNvPr id="146" name="오른쪽 화살표 145"/>
                <p:cNvSpPr/>
                <p:nvPr/>
              </p:nvSpPr>
              <p:spPr>
                <a:xfrm>
                  <a:off x="6197371" y="1327210"/>
                  <a:ext cx="492584" cy="594235"/>
                </a:xfrm>
                <a:prstGeom prst="rightArrow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n-ea"/>
                  </a:endParaRPr>
                </a:p>
              </p:txBody>
            </p:sp>
            <p:sp>
              <p:nvSpPr>
                <p:cNvPr id="147" name="직사각형 146"/>
                <p:cNvSpPr/>
                <p:nvPr/>
              </p:nvSpPr>
              <p:spPr>
                <a:xfrm>
                  <a:off x="6107705" y="1454978"/>
                  <a:ext cx="359495" cy="3311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n-ea"/>
                  </a:endParaRPr>
                </a:p>
              </p:txBody>
            </p:sp>
          </p:grpSp>
          <p:sp>
            <p:nvSpPr>
              <p:cNvPr id="100" name="원호 99"/>
              <p:cNvSpPr/>
              <p:nvPr/>
            </p:nvSpPr>
            <p:spPr>
              <a:xfrm rot="8497743">
                <a:off x="1375738" y="997556"/>
                <a:ext cx="3321756" cy="2723094"/>
              </a:xfrm>
              <a:prstGeom prst="arc">
                <a:avLst>
                  <a:gd name="adj1" fmla="val 18879074"/>
                  <a:gd name="adj2" fmla="val 20991229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  <p:sp>
            <p:nvSpPr>
              <p:cNvPr id="101" name="원호 100"/>
              <p:cNvSpPr/>
              <p:nvPr/>
            </p:nvSpPr>
            <p:spPr>
              <a:xfrm rot="19084827">
                <a:off x="1094917" y="4371564"/>
                <a:ext cx="2610325" cy="1800200"/>
              </a:xfrm>
              <a:prstGeom prst="arc">
                <a:avLst>
                  <a:gd name="adj1" fmla="val 16815422"/>
                  <a:gd name="adj2" fmla="val 2011146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n-ea"/>
                </a:endParaRPr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 rot="1715827">
              <a:off x="1948778" y="3721329"/>
              <a:ext cx="7995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수확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1779763" y="3941028"/>
              <a:ext cx="79956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천연자원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 rot="20282389">
              <a:off x="1952375" y="4160246"/>
              <a:ext cx="7995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채</a:t>
              </a:r>
              <a:r>
                <a:rPr lang="ko-KR" altLang="en-US" sz="1200" b="1" dirty="0">
                  <a:latin typeface="+mn-ea"/>
                  <a:ea typeface="+mn-ea"/>
                </a:rPr>
                <a:t>취</a:t>
              </a:r>
            </a:p>
          </p:txBody>
        </p:sp>
        <p:sp>
          <p:nvSpPr>
            <p:cNvPr id="151" name="원호 150"/>
            <p:cNvSpPr/>
            <p:nvPr/>
          </p:nvSpPr>
          <p:spPr>
            <a:xfrm rot="1756791">
              <a:off x="1215561" y="2232353"/>
              <a:ext cx="1510714" cy="2191337"/>
            </a:xfrm>
            <a:prstGeom prst="arc">
              <a:avLst>
                <a:gd name="adj1" fmla="val 16520686"/>
                <a:gd name="adj2" fmla="val 20858241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86" name="원호 185"/>
            <p:cNvSpPr/>
            <p:nvPr/>
          </p:nvSpPr>
          <p:spPr>
            <a:xfrm rot="12672957">
              <a:off x="1701948" y="1578539"/>
              <a:ext cx="1553520" cy="2259532"/>
            </a:xfrm>
            <a:prstGeom prst="arc">
              <a:avLst>
                <a:gd name="adj1" fmla="val 16829564"/>
                <a:gd name="adj2" fmla="val 20791395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52" name="원호 151"/>
            <p:cNvSpPr/>
            <p:nvPr/>
          </p:nvSpPr>
          <p:spPr>
            <a:xfrm rot="11401964">
              <a:off x="1142020" y="3388121"/>
              <a:ext cx="3544319" cy="2564511"/>
            </a:xfrm>
            <a:prstGeom prst="arc">
              <a:avLst>
                <a:gd name="adj1" fmla="val 16677697"/>
                <a:gd name="adj2" fmla="val 2654584"/>
              </a:avLst>
            </a:prstGeom>
            <a:ln w="762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3540981" y="4000708"/>
              <a:ext cx="1276271" cy="292388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 smtClean="0">
                  <a:latin typeface="+mn-ea"/>
                  <a:ea typeface="+mn-ea"/>
                </a:rPr>
                <a:t>상품 생산</a:t>
              </a:r>
              <a:endParaRPr lang="ko-KR" altLang="en-US" sz="1300" b="1" dirty="0">
                <a:latin typeface="+mn-ea"/>
                <a:ea typeface="+mn-ea"/>
              </a:endParaRPr>
            </a:p>
          </p:txBody>
        </p:sp>
        <p:sp>
          <p:nvSpPr>
            <p:cNvPr id="155" name="오른쪽 화살표 154"/>
            <p:cNvSpPr/>
            <p:nvPr/>
          </p:nvSpPr>
          <p:spPr>
            <a:xfrm>
              <a:off x="4955567" y="3770749"/>
              <a:ext cx="792088" cy="552151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4934967" y="3875116"/>
              <a:ext cx="7125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mtClean="0">
                  <a:latin typeface="+mn-ea"/>
                  <a:ea typeface="+mn-ea"/>
                </a:rPr>
                <a:t>생산</a:t>
              </a:r>
              <a:endParaRPr lang="ko-KR" altLang="en-US" sz="1400" b="1">
                <a:latin typeface="+mn-ea"/>
                <a:ea typeface="+mn-ea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927918" y="5741688"/>
              <a:ext cx="25489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latin typeface="+mn-ea"/>
                  <a:ea typeface="+mn-ea"/>
                </a:rPr>
                <a:t>쌓이는 쓰레기</a:t>
              </a:r>
              <a:endParaRPr lang="ko-KR" altLang="en-US" sz="1400" b="1" dirty="0">
                <a:latin typeface="+mn-ea"/>
                <a:ea typeface="+mn-ea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3604828" y="4695527"/>
              <a:ext cx="15432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추출과 채취</a:t>
              </a:r>
              <a:endParaRPr lang="en-US" altLang="ko-KR" sz="1200" b="1" dirty="0" smtClean="0">
                <a:latin typeface="+mn-ea"/>
                <a:ea typeface="+mn-ea"/>
              </a:endParaRPr>
            </a:p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쓰레</a:t>
              </a:r>
              <a:r>
                <a:rPr lang="ko-KR" altLang="en-US" sz="1200" b="1" dirty="0">
                  <a:latin typeface="+mn-ea"/>
                  <a:ea typeface="+mn-ea"/>
                </a:rPr>
                <a:t>기</a:t>
              </a: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5511031" y="4767535"/>
              <a:ext cx="1189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사용 쓰레기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375127" y="4509120"/>
              <a:ext cx="13141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latin typeface="+mn-ea"/>
                  <a:ea typeface="+mn-ea"/>
                </a:rPr>
                <a:t>폐기 쓰레기</a:t>
              </a:r>
              <a:endParaRPr lang="en-US" altLang="ko-KR" sz="1200" b="1" dirty="0" smtClean="0">
                <a:latin typeface="+mn-ea"/>
                <a:ea typeface="+mn-ea"/>
              </a:endParaRPr>
            </a:p>
          </p:txBody>
        </p:sp>
        <p:sp>
          <p:nvSpPr>
            <p:cNvPr id="4" name="원호 3"/>
            <p:cNvSpPr/>
            <p:nvPr/>
          </p:nvSpPr>
          <p:spPr>
            <a:xfrm>
              <a:off x="4179116" y="3098998"/>
              <a:ext cx="3417220" cy="1338113"/>
            </a:xfrm>
            <a:prstGeom prst="arc">
              <a:avLst>
                <a:gd name="adj1" fmla="val 11245481"/>
                <a:gd name="adj2" fmla="val 859637"/>
              </a:avLst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sp>
          <p:nvSpPr>
            <p:cNvPr id="52" name="원호 51"/>
            <p:cNvSpPr/>
            <p:nvPr/>
          </p:nvSpPr>
          <p:spPr>
            <a:xfrm>
              <a:off x="1259632" y="2510808"/>
              <a:ext cx="6840760" cy="2043024"/>
            </a:xfrm>
            <a:prstGeom prst="arc">
              <a:avLst>
                <a:gd name="adj1" fmla="val 12296875"/>
                <a:gd name="adj2" fmla="val 875201"/>
              </a:avLst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ea"/>
              </a:endParaRPr>
            </a:p>
          </p:txBody>
        </p:sp>
        <p:pic>
          <p:nvPicPr>
            <p:cNvPr id="1031" name="Picture 7" descr="C:\Users\신동희\AppData\Local\Microsoft\Windows\Temporary Internet Files\Content.IE5\90AQT8PV\MC900235024[1].wmf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3085" y="3612224"/>
              <a:ext cx="1800200" cy="734384"/>
            </a:xfrm>
            <a:prstGeom prst="rect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4" name="TextBox 153"/>
            <p:cNvSpPr txBox="1"/>
            <p:nvPr/>
          </p:nvSpPr>
          <p:spPr>
            <a:xfrm>
              <a:off x="6409329" y="3915052"/>
              <a:ext cx="952314" cy="292388"/>
            </a:xfrm>
            <a:prstGeom prst="rect">
              <a:avLst/>
            </a:prstGeom>
            <a:solidFill>
              <a:schemeClr val="bg2">
                <a:lumMod val="90000"/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 err="1" smtClean="0">
                  <a:latin typeface="+mn-ea"/>
                  <a:ea typeface="+mn-ea"/>
                </a:rPr>
                <a:t>삼품</a:t>
              </a:r>
              <a:r>
                <a:rPr lang="ko-KR" altLang="en-US" sz="1300" b="1" dirty="0" smtClean="0">
                  <a:latin typeface="+mn-ea"/>
                  <a:ea typeface="+mn-ea"/>
                </a:rPr>
                <a:t> 사용</a:t>
              </a:r>
              <a:endParaRPr lang="ko-KR" altLang="en-US" sz="1300" b="1" dirty="0">
                <a:latin typeface="+mn-ea"/>
                <a:ea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75521" y="2780928"/>
              <a:ext cx="1224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smtClean="0">
                  <a:latin typeface="+mn-ea"/>
                  <a:ea typeface="+mn-ea"/>
                </a:rPr>
                <a:t>기술적 영양분</a:t>
              </a:r>
              <a:endParaRPr lang="ko-KR" altLang="en-US" sz="1200" b="1">
                <a:latin typeface="+mn-ea"/>
                <a:ea typeface="+mn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075521" y="2175945"/>
              <a:ext cx="1224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자연 영양분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</p:grpSp>
      <p:sp>
        <p:nvSpPr>
          <p:cNvPr id="56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</p:spPr>
        <p:txBody>
          <a:bodyPr/>
          <a:lstStyle/>
          <a:p>
            <a:r>
              <a:rPr lang="ko-KR" altLang="en-US" dirty="0" smtClean="0">
                <a:solidFill>
                  <a:srgbClr val="16355A"/>
                </a:solidFill>
              </a:rPr>
              <a:t>큰 그림</a:t>
            </a:r>
            <a:r>
              <a:rPr lang="en-US" altLang="ko-KR" dirty="0" smtClean="0">
                <a:solidFill>
                  <a:srgbClr val="16355A"/>
                </a:solidFill>
              </a:rPr>
              <a:t>: </a:t>
            </a:r>
            <a:r>
              <a:rPr lang="ko-KR" altLang="en-US" dirty="0" smtClean="0">
                <a:solidFill>
                  <a:srgbClr val="16355A"/>
                </a:solidFill>
              </a:rPr>
              <a:t>순환경제</a:t>
            </a:r>
            <a:endParaRPr lang="ko-KR" altLang="en-US" dirty="0">
              <a:solidFill>
                <a:srgbClr val="16355A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00034" y="6381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n-ea"/>
                <a:ea typeface="+mn-ea"/>
              </a:rPr>
              <a:t>순환경제의 최종 목표는 쓰레기 전혀 만들지 않기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에너지 재생하기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원료 재활용하기</a:t>
            </a:r>
            <a:r>
              <a:rPr lang="en-US" altLang="ko-KR" sz="1600" dirty="0" smtClean="0">
                <a:latin typeface="+mn-ea"/>
                <a:ea typeface="+mn-ea"/>
              </a:rPr>
              <a:t>,   </a:t>
            </a:r>
            <a:r>
              <a:rPr lang="ko-KR" altLang="en-US" sz="1600" dirty="0" smtClean="0">
                <a:latin typeface="+mn-ea"/>
                <a:ea typeface="+mn-ea"/>
              </a:rPr>
              <a:t>그리고 시스템을 관통하는 모든 원료의 흐름 책임지기 등임</a:t>
            </a:r>
            <a:endParaRPr lang="ko-KR" altLang="en-US" sz="16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1934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경계를 뛰어넘는 협력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00034" y="6381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n-ea"/>
                <a:ea typeface="+mn-ea"/>
              </a:rPr>
              <a:t>거대한 조직 안에서 주목할만한 변화를 불러 일으키려면 다른 조직들은 물론 심지어 성격이 아예 다른 종류의 조직들과도 연계하여 네트워크를 형성하는 일이 매우 중요함</a:t>
            </a:r>
            <a:endParaRPr lang="ko-KR" altLang="en-US" sz="1600" dirty="0">
              <a:latin typeface="+mn-ea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71868" y="2143116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+mn-ea"/>
                <a:ea typeface="+mn-ea"/>
              </a:rPr>
              <a:t>미국과 캐나다에서 지속가능성을 추구하는 지역회사들을 지원해왔으며 현재 </a:t>
            </a:r>
            <a:r>
              <a:rPr lang="en-US" altLang="ko-KR" sz="1200" dirty="0" smtClean="0">
                <a:latin typeface="+mn-ea"/>
                <a:ea typeface="+mn-ea"/>
              </a:rPr>
              <a:t>20,000</a:t>
            </a:r>
            <a:r>
              <a:rPr lang="ko-KR" altLang="en-US" sz="1200" dirty="0" err="1" smtClean="0">
                <a:latin typeface="+mn-ea"/>
                <a:ea typeface="+mn-ea"/>
              </a:rPr>
              <a:t>여개의</a:t>
            </a:r>
            <a:r>
              <a:rPr lang="ko-KR" altLang="en-US" sz="1200" dirty="0" smtClean="0">
                <a:latin typeface="+mn-ea"/>
                <a:ea typeface="+mn-ea"/>
              </a:rPr>
              <a:t> 회사들이 소속되어 있음</a:t>
            </a: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1928802"/>
            <a:ext cx="2857520" cy="934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3143248"/>
            <a:ext cx="69818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928662" y="3500438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 smtClean="0">
                <a:latin typeface="+mn-ea"/>
                <a:ea typeface="+mn-ea"/>
              </a:rPr>
              <a:t>Alcoa, Dow, </a:t>
            </a:r>
            <a:r>
              <a:rPr lang="en-US" altLang="ko-KR" sz="1200" dirty="0" err="1" smtClean="0">
                <a:latin typeface="+mn-ea"/>
                <a:ea typeface="+mn-ea"/>
              </a:rPr>
              <a:t>Dupon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en-US" altLang="ko-KR" sz="1200" dirty="0" err="1" smtClean="0">
                <a:latin typeface="+mn-ea"/>
                <a:ea typeface="+mn-ea"/>
              </a:rPr>
              <a:t>Fedex</a:t>
            </a:r>
            <a:r>
              <a:rPr lang="en-US" altLang="ko-KR" sz="1200" dirty="0" smtClean="0">
                <a:latin typeface="+mn-ea"/>
                <a:ea typeface="+mn-ea"/>
              </a:rPr>
              <a:t>, GM, Georgia-Pacific, IBM, Interface, Johnson &amp; Johnson, Michelin, Nature Works, Pitney Bowes, Staples, Starbucks </a:t>
            </a:r>
            <a:r>
              <a:rPr lang="ko-KR" altLang="en-US" sz="1200" dirty="0" smtClean="0">
                <a:latin typeface="+mn-ea"/>
                <a:ea typeface="+mn-ea"/>
              </a:rPr>
              <a:t>로 구성된 </a:t>
            </a:r>
            <a:r>
              <a:rPr lang="en-US" altLang="ko-KR" sz="1200" dirty="0" smtClean="0">
                <a:latin typeface="+mn-ea"/>
                <a:ea typeface="+mn-ea"/>
              </a:rPr>
              <a:t>12</a:t>
            </a:r>
            <a:r>
              <a:rPr lang="ko-KR" altLang="en-US" sz="1200" dirty="0" smtClean="0">
                <a:latin typeface="+mn-ea"/>
                <a:ea typeface="+mn-ea"/>
              </a:rPr>
              <a:t>개 대기업의 </a:t>
            </a:r>
            <a:r>
              <a:rPr lang="ko-KR" altLang="en-US" sz="1200" dirty="0" err="1" smtClean="0">
                <a:latin typeface="+mn-ea"/>
                <a:ea typeface="+mn-ea"/>
              </a:rPr>
              <a:t>신재생에너지</a:t>
            </a:r>
            <a:r>
              <a:rPr lang="ko-KR" altLang="en-US" sz="1200" dirty="0" smtClean="0">
                <a:latin typeface="+mn-ea"/>
                <a:ea typeface="+mn-ea"/>
              </a:rPr>
              <a:t> 자원 사용 지원하고 있음</a:t>
            </a: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4357694"/>
            <a:ext cx="270273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582346" y="4429132"/>
            <a:ext cx="5143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30</a:t>
            </a:r>
            <a:r>
              <a:rPr lang="ko-KR" altLang="en-US" sz="1200" dirty="0" err="1" smtClean="0">
                <a:latin typeface="+mn-ea"/>
                <a:ea typeface="+mn-ea"/>
              </a:rPr>
              <a:t>여개의</a:t>
            </a:r>
            <a:r>
              <a:rPr lang="ko-KR" altLang="en-US" sz="1200" dirty="0" smtClean="0">
                <a:latin typeface="+mn-ea"/>
                <a:ea typeface="+mn-ea"/>
              </a:rPr>
              <a:t> 대형 기업들과 환경단체들의 연합으로서 온실가스방출 감소와 관련된 강력한 법안 제정을 연방정부에 강력히 요구하고 있음</a:t>
            </a:r>
            <a:r>
              <a:rPr lang="en-US" altLang="ko-KR" sz="1200" dirty="0" smtClean="0">
                <a:latin typeface="+mn-ea"/>
                <a:ea typeface="+mn-ea"/>
              </a:rPr>
              <a:t>, Caterpillar, Dow, Duke Energy, GE, Johnson &amp; Johnson, Shell, Rio Tinto, Siemens </a:t>
            </a:r>
            <a:r>
              <a:rPr lang="ko-KR" altLang="en-US" sz="1200" dirty="0" smtClean="0">
                <a:latin typeface="+mn-ea"/>
                <a:ea typeface="+mn-ea"/>
              </a:rPr>
              <a:t>등이 가입되어 있음</a:t>
            </a:r>
            <a:endParaRPr lang="ko-KR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10600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tx1"/>
                </a:solidFill>
              </a:rPr>
              <a:t>네슬레</a:t>
            </a:r>
            <a:r>
              <a:rPr lang="ko-KR" altLang="en-US" dirty="0" smtClean="0">
                <a:solidFill>
                  <a:schemeClr val="tx1"/>
                </a:solidFill>
              </a:rPr>
              <a:t> 사례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18239" y="1331913"/>
            <a:ext cx="1405304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18239" y="2940051"/>
            <a:ext cx="141702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18239" y="4581526"/>
            <a:ext cx="1411166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4285" y="3411538"/>
            <a:ext cx="1661746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83931" y="3014663"/>
            <a:ext cx="1462454" cy="347662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  <a:effectLst/>
        </p:spPr>
      </p:pic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874477" y="1465263"/>
            <a:ext cx="24016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b="1">
                <a:solidFill>
                  <a:srgbClr val="CC3300"/>
                </a:solidFill>
                <a:latin typeface="Arial" charset="0"/>
              </a:rPr>
              <a:t>Real Farmer Income </a:t>
            </a:r>
            <a:r>
              <a:rPr lang="en-US" altLang="ko-KR" sz="1600" b="1" baseline="30000">
                <a:solidFill>
                  <a:srgbClr val="CC3300"/>
                </a:solidFill>
                <a:latin typeface="Arial" charset="0"/>
              </a:rPr>
              <a:t>TM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3874477" y="3205163"/>
            <a:ext cx="28380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b="1">
                <a:solidFill>
                  <a:srgbClr val="CC3300"/>
                </a:solidFill>
                <a:latin typeface="Arial" charset="0"/>
              </a:rPr>
              <a:t>AAA Sustainable Quality </a:t>
            </a:r>
            <a:r>
              <a:rPr lang="en-US" altLang="ko-KR" sz="1600" b="1" baseline="30000">
                <a:solidFill>
                  <a:srgbClr val="CC3300"/>
                </a:solidFill>
                <a:latin typeface="Arial" charset="0"/>
              </a:rPr>
              <a:t>TM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3874477" y="4779963"/>
            <a:ext cx="31826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600" b="1">
                <a:solidFill>
                  <a:srgbClr val="CC3300"/>
                </a:solidFill>
                <a:latin typeface="Arial" charset="0"/>
              </a:rPr>
              <a:t>Rainforest Alliance Certified </a:t>
            </a:r>
            <a:r>
              <a:rPr lang="en-US" altLang="ko-KR" sz="1600" b="1" baseline="30000">
                <a:solidFill>
                  <a:srgbClr val="CC3300"/>
                </a:solidFill>
                <a:latin typeface="Arial" charset="0"/>
              </a:rPr>
              <a:t>TM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4139712" y="1808163"/>
            <a:ext cx="452168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 algn="just">
              <a:lnSpc>
                <a:spcPct val="110000"/>
              </a:lnSpc>
              <a:buFont typeface="Wingdings" pitchFamily="2" charset="2"/>
              <a:buChar char="§"/>
            </a:pP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커피 생산 농가가 양질의 커피를 지속적으로 생산할 수 있도록 다양한 투자와 금융 지원을 제공함으로써 궁극적으로는 농가 소득을 꾸준히 상승 시키고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고급 커피 원두 생산성을 높임 </a:t>
            </a: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4171950" y="3517900"/>
            <a:ext cx="45339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 algn="just">
              <a:lnSpc>
                <a:spcPct val="110000"/>
              </a:lnSpc>
              <a:buFont typeface="Wingdings" pitchFamily="2" charset="2"/>
              <a:buChar char="§"/>
            </a:pP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네슬레가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현지 농가의 원두 생산을 직접 지도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모니터링 하여 높은 </a:t>
            </a: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퀄리티를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유지할 수 있도록 지원</a:t>
            </a: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4139712" y="5121275"/>
            <a:ext cx="46105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 algn="just">
              <a:lnSpc>
                <a:spcPct val="110000"/>
              </a:lnSpc>
              <a:buFont typeface="Wingdings" pitchFamily="2" charset="2"/>
              <a:buChar char="§"/>
            </a:pPr>
            <a:r>
              <a:rPr lang="ko-KR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Rainforest Alliance와 함께 생산 과정을 위생적이면서도 친환경적으로 개선하여 농가에 직접 인증 라벨을 부여한다</a:t>
            </a:r>
            <a:endParaRPr lang="ko-KR" altLang="en-US" sz="12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5835641" y="6100764"/>
            <a:ext cx="26196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ko-KR" sz="1000" b="1" i="1" u="sng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*</a:t>
            </a:r>
            <a:r>
              <a:rPr lang="ko-KR" altLang="ko-KR" sz="1000" b="1" i="1" u="sng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Rainforest Alliance</a:t>
            </a:r>
            <a:r>
              <a:rPr lang="en-US" altLang="ko-KR" sz="1000" b="1" i="1" u="sng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ko-KR" altLang="en-US" sz="1000" b="1" i="1" u="sng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세계적인 </a:t>
            </a:r>
            <a:r>
              <a:rPr lang="en-US" altLang="ko-KR" sz="1000" b="1" i="1" u="sng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NGO</a:t>
            </a:r>
            <a:r>
              <a:rPr lang="ko-KR" altLang="en-US" sz="1000" b="1" i="1" u="sng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단체</a:t>
            </a: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351692" y="741949"/>
            <a:ext cx="3599640" cy="338554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en-US" altLang="ko-KR" sz="1600" b="1">
                <a:solidFill>
                  <a:srgbClr val="1A1A1A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Eco + Colaboration =  Nespresso</a:t>
            </a: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4394200" y="806450"/>
            <a:ext cx="23500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+mn-ea"/>
                <a:ea typeface="+mn-ea"/>
              </a:rPr>
              <a:t>http://www.ecolaboration.com/</a:t>
            </a:r>
          </a:p>
        </p:txBody>
      </p:sp>
    </p:spTree>
    <p:extLst>
      <p:ext uri="{BB962C8B-B14F-4D97-AF65-F5344CB8AC3E}">
        <p14:creationId xmlns:p14="http://schemas.microsoft.com/office/powerpoint/2010/main" xmlns="" val="36510600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새로운 경영전략</a:t>
            </a:r>
            <a:r>
              <a:rPr lang="en-US" altLang="ko-KR" dirty="0" smtClean="0">
                <a:solidFill>
                  <a:schemeClr val="tx1"/>
                </a:solidFill>
              </a:rPr>
              <a:t>: Creating Shared Value(CSV)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00034" y="6381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>
                <a:latin typeface="+mn-ea"/>
                <a:ea typeface="+mn-ea"/>
              </a:rPr>
              <a:t>사회적</a:t>
            </a:r>
            <a:r>
              <a:rPr lang="en-US" altLang="ko-KR" sz="1600" dirty="0" smtClean="0">
                <a:latin typeface="+mn-ea"/>
                <a:ea typeface="+mn-ea"/>
              </a:rPr>
              <a:t> </a:t>
            </a:r>
            <a:r>
              <a:rPr lang="ko-KR" altLang="en-US" sz="1600" dirty="0" smtClean="0">
                <a:latin typeface="+mn-ea"/>
                <a:ea typeface="+mn-ea"/>
              </a:rPr>
              <a:t>가치</a:t>
            </a:r>
            <a:r>
              <a:rPr lang="en-US" altLang="ko-KR" sz="1600" dirty="0" smtClean="0">
                <a:latin typeface="+mn-ea"/>
                <a:ea typeface="+mn-ea"/>
              </a:rPr>
              <a:t>(Social Value)</a:t>
            </a:r>
            <a:r>
              <a:rPr lang="ko-KR" altLang="en-US" sz="1600" dirty="0" smtClean="0">
                <a:latin typeface="+mn-ea"/>
                <a:ea typeface="+mn-ea"/>
              </a:rPr>
              <a:t>를 최우선순위로 추구함으로써 경제적 가치</a:t>
            </a:r>
            <a:r>
              <a:rPr lang="en-US" altLang="ko-KR" sz="1600" dirty="0" smtClean="0">
                <a:latin typeface="+mn-ea"/>
                <a:ea typeface="+mn-ea"/>
              </a:rPr>
              <a:t>(Economic Value)</a:t>
            </a:r>
            <a:r>
              <a:rPr lang="ko-KR" altLang="en-US" sz="1600" dirty="0" smtClean="0">
                <a:latin typeface="+mn-ea"/>
                <a:ea typeface="+mn-ea"/>
              </a:rPr>
              <a:t>를 획득하는 방향으로 기업의 혁신과 성장 전략을 수립</a:t>
            </a:r>
            <a:r>
              <a:rPr lang="en-US" altLang="ko-KR" sz="1600" dirty="0" smtClean="0">
                <a:latin typeface="+mn-ea"/>
                <a:ea typeface="+mn-ea"/>
              </a:rPr>
              <a:t>, </a:t>
            </a:r>
            <a:r>
              <a:rPr lang="ko-KR" altLang="en-US" sz="1600" dirty="0" smtClean="0">
                <a:latin typeface="+mn-ea"/>
                <a:ea typeface="+mn-ea"/>
              </a:rPr>
              <a:t>실행해야 함</a:t>
            </a:r>
            <a:endParaRPr lang="ko-KR" altLang="en-US" sz="1600" dirty="0">
              <a:latin typeface="+mn-ea"/>
              <a:ea typeface="+mn-ea"/>
            </a:endParaRPr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>
            <a:off x="1112838" y="1974570"/>
            <a:ext cx="2306637" cy="1331913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sz="2000" b="1">
                <a:latin typeface="Arial" charset="0"/>
              </a:rPr>
              <a:t>CSR</a:t>
            </a:r>
            <a:r>
              <a:rPr lang="en-US" altLang="ko-KR" sz="2000" b="1" baseline="30000">
                <a:latin typeface="Arial" charset="0"/>
              </a:rPr>
              <a:t>**</a:t>
            </a:r>
          </a:p>
        </p:txBody>
      </p:sp>
      <p:sp>
        <p:nvSpPr>
          <p:cNvPr id="37" name="Oval 4"/>
          <p:cNvSpPr>
            <a:spLocks noChangeArrowheads="1"/>
          </p:cNvSpPr>
          <p:nvPr/>
        </p:nvSpPr>
        <p:spPr bwMode="auto">
          <a:xfrm>
            <a:off x="5821363" y="1974570"/>
            <a:ext cx="2306637" cy="1331913"/>
          </a:xfrm>
          <a:prstGeom prst="ellipse">
            <a:avLst/>
          </a:prstGeom>
          <a:solidFill>
            <a:srgbClr val="FF9900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altLang="ko-KR" sz="2000" b="1">
                <a:latin typeface="Arial" charset="0"/>
              </a:rPr>
              <a:t>GI</a:t>
            </a:r>
            <a:r>
              <a:rPr lang="en-US" altLang="ko-KR" sz="2000" b="1" baseline="30000">
                <a:latin typeface="Arial" charset="0"/>
              </a:rPr>
              <a:t>*</a:t>
            </a:r>
          </a:p>
        </p:txBody>
      </p:sp>
      <p:sp>
        <p:nvSpPr>
          <p:cNvPr id="38" name="Oval 5"/>
          <p:cNvSpPr>
            <a:spLocks noChangeArrowheads="1"/>
          </p:cNvSpPr>
          <p:nvPr/>
        </p:nvSpPr>
        <p:spPr bwMode="auto">
          <a:xfrm>
            <a:off x="2782888" y="1576108"/>
            <a:ext cx="3681412" cy="2127250"/>
          </a:xfrm>
          <a:prstGeom prst="ellipse">
            <a:avLst/>
          </a:prstGeom>
          <a:solidFill>
            <a:srgbClr val="99CC00">
              <a:alpha val="39999"/>
            </a:srgbClr>
          </a:solidFill>
          <a:ln w="9525">
            <a:solidFill>
              <a:srgbClr val="99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2400" b="1">
                <a:latin typeface="Arial" charset="0"/>
              </a:rPr>
              <a:t>CSV</a:t>
            </a:r>
            <a:endParaRPr lang="en-US" altLang="ko-KR" sz="2400" b="1" baseline="30000">
              <a:latin typeface="Arial" charset="0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6707188" y="3622395"/>
            <a:ext cx="1966912" cy="527050"/>
          </a:xfrm>
          <a:prstGeom prst="rect">
            <a:avLst/>
          </a:prstGeom>
          <a:noFill/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Tahoma" pitchFamily="34" charset="0"/>
              </a:rPr>
              <a:t>Affordability, </a:t>
            </a:r>
          </a:p>
          <a:p>
            <a:pPr algn="ctr"/>
            <a:r>
              <a:rPr lang="en-US" altLang="ko-KR" sz="1400" b="1">
                <a:latin typeface="Tahoma" pitchFamily="34" charset="0"/>
              </a:rPr>
              <a:t>Sustainability</a:t>
            </a: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982663" y="3627158"/>
            <a:ext cx="1787525" cy="527050"/>
          </a:xfrm>
          <a:prstGeom prst="rect">
            <a:avLst/>
          </a:prstGeom>
          <a:noFill/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Tahoma" pitchFamily="34" charset="0"/>
              </a:rPr>
              <a:t>Externality </a:t>
            </a:r>
            <a:r>
              <a:rPr lang="en-US" altLang="ko-KR" sz="1400" b="1">
                <a:latin typeface="Tahoma" pitchFamily="34" charset="0"/>
                <a:sym typeface="Wingdings" pitchFamily="2" charset="2"/>
              </a:rPr>
              <a:t></a:t>
            </a:r>
          </a:p>
          <a:p>
            <a:pPr algn="ctr"/>
            <a:r>
              <a:rPr lang="en-US" altLang="ko-KR" sz="1400" b="1">
                <a:latin typeface="Tahoma" pitchFamily="34" charset="0"/>
                <a:sym typeface="Wingdings" pitchFamily="2" charset="2"/>
              </a:rPr>
              <a:t>Internalize</a:t>
            </a:r>
            <a:endParaRPr lang="en-US" altLang="ko-KR" sz="1400" b="1">
              <a:latin typeface="Tahoma" pitchFamily="34" charset="0"/>
            </a:endParaRP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3321050" y="3971645"/>
            <a:ext cx="2606675" cy="527050"/>
          </a:xfrm>
          <a:prstGeom prst="rect">
            <a:avLst/>
          </a:prstGeom>
          <a:noFill/>
          <a:ln w="9525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400" b="1">
                <a:latin typeface="Tahoma" pitchFamily="34" charset="0"/>
              </a:rPr>
              <a:t>Economic Value </a:t>
            </a:r>
            <a:r>
              <a:rPr lang="en-US" altLang="ko-KR" sz="1000" b="1">
                <a:latin typeface="Tahoma" pitchFamily="34" charset="0"/>
              </a:rPr>
              <a:t>(EV)</a:t>
            </a:r>
            <a:r>
              <a:rPr lang="en-US" altLang="ko-KR" sz="1400" b="1">
                <a:latin typeface="Tahoma" pitchFamily="34" charset="0"/>
              </a:rPr>
              <a:t> +</a:t>
            </a:r>
          </a:p>
          <a:p>
            <a:pPr algn="ctr"/>
            <a:r>
              <a:rPr lang="en-US" altLang="ko-KR" sz="1400" b="1">
                <a:latin typeface="Tahoma" pitchFamily="34" charset="0"/>
              </a:rPr>
              <a:t>Social Value </a:t>
            </a:r>
            <a:r>
              <a:rPr lang="en-US" altLang="ko-KR" sz="1000" b="1">
                <a:latin typeface="Tahoma" pitchFamily="34" charset="0"/>
              </a:rPr>
              <a:t>(SV)</a:t>
            </a:r>
            <a:r>
              <a:rPr lang="en-US" altLang="ko-KR" sz="1400" b="1">
                <a:latin typeface="Tahoma" pitchFamily="34" charset="0"/>
              </a:rPr>
              <a:t> </a:t>
            </a:r>
            <a:r>
              <a:rPr lang="en-US" altLang="ko-KR" sz="1400" b="1"/>
              <a:t>↑</a:t>
            </a:r>
          </a:p>
        </p:txBody>
      </p:sp>
      <p:sp>
        <p:nvSpPr>
          <p:cNvPr id="42" name="Rectangle 13"/>
          <p:cNvSpPr>
            <a:spLocks noChangeArrowheads="1"/>
          </p:cNvSpPr>
          <p:nvPr/>
        </p:nvSpPr>
        <p:spPr bwMode="auto">
          <a:xfrm>
            <a:off x="998538" y="4219295"/>
            <a:ext cx="19018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 Business Sector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와</a:t>
            </a:r>
            <a:br>
              <a:rPr lang="ko-KR" altLang="en-US" sz="140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Nonprofit Sector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의 </a:t>
            </a:r>
            <a:br>
              <a:rPr lang="ko-KR" altLang="en-US" sz="140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  경계가 모호해짐 </a:t>
            </a:r>
          </a:p>
          <a:p>
            <a:pPr>
              <a:buFontTx/>
              <a:buChar char="•"/>
            </a:pP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 사회적 재분배</a:t>
            </a:r>
            <a:endParaRPr lang="ko-KR" altLang="en-US" sz="14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Rectangle 15"/>
          <p:cNvSpPr>
            <a:spLocks noChangeArrowheads="1"/>
          </p:cNvSpPr>
          <p:nvPr/>
        </p:nvSpPr>
        <p:spPr bwMode="auto">
          <a:xfrm>
            <a:off x="3254375" y="4611408"/>
            <a:ext cx="31877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 SV, EV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의 전체크기</a:t>
            </a: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(Pie)</a:t>
            </a:r>
            <a:r>
              <a:rPr lang="en-US" altLang="ko-KR" sz="1400"/>
              <a:t>↑</a:t>
            </a:r>
          </a:p>
          <a:p>
            <a:pPr>
              <a:buFontTx/>
              <a:buChar char="•"/>
            </a:pPr>
            <a:r>
              <a:rPr lang="en-US" altLang="ko-KR" sz="1400">
                <a:latin typeface="맑은 고딕" pitchFamily="50" charset="-127"/>
                <a:ea typeface="맑은 고딕" pitchFamily="50" charset="-127"/>
              </a:rPr>
              <a:t> CSV Framework 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제시</a:t>
            </a:r>
          </a:p>
          <a:p>
            <a:pPr>
              <a:buFontTx/>
              <a:buChar char="•"/>
            </a:pP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 기업의 혁신과 성장을 위한</a:t>
            </a:r>
            <a:br>
              <a:rPr lang="ko-KR" altLang="en-US" sz="140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400" b="1" u="sng">
                <a:latin typeface="맑은 고딕" pitchFamily="50" charset="-127"/>
                <a:ea typeface="맑은 고딕" pitchFamily="50" charset="-127"/>
              </a:rPr>
              <a:t>핵심전략 차원에서 관리</a:t>
            </a:r>
            <a:r>
              <a:rPr lang="ko-KR" altLang="en-US" sz="1400">
                <a:latin typeface="맑은 고딕" pitchFamily="50" charset="-127"/>
                <a:ea typeface="맑은 고딕" pitchFamily="50" charset="-127"/>
              </a:rPr>
              <a:t>되어져야 함</a:t>
            </a:r>
            <a:endParaRPr lang="ko-KR" altLang="en-US" sz="1400"/>
          </a:p>
        </p:txBody>
      </p:sp>
      <p:sp>
        <p:nvSpPr>
          <p:cNvPr id="44" name="Rectangle 18"/>
          <p:cNvSpPr>
            <a:spLocks noChangeArrowheads="1"/>
          </p:cNvSpPr>
          <p:nvPr/>
        </p:nvSpPr>
        <p:spPr bwMode="auto">
          <a:xfrm>
            <a:off x="6659563" y="4216120"/>
            <a:ext cx="244633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수용가능성</a:t>
            </a:r>
          </a:p>
          <a:p>
            <a:pPr>
              <a:buFontTx/>
              <a:buChar char="•"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지속가능성</a:t>
            </a:r>
          </a:p>
          <a:p>
            <a:pPr>
              <a:buFontTx/>
              <a:buChar char="•"/>
            </a:pP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err="1" smtClean="0">
                <a:latin typeface="맑은 고딕" pitchFamily="50" charset="-127"/>
                <a:ea typeface="맑은 고딕" pitchFamily="50" charset="-127"/>
              </a:rPr>
              <a:t>BoP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Base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of Pyramid)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23"/>
          <p:cNvSpPr>
            <a:spLocks noChangeArrowheads="1"/>
          </p:cNvSpPr>
          <p:nvPr/>
        </p:nvSpPr>
        <p:spPr bwMode="auto">
          <a:xfrm>
            <a:off x="903288" y="5392458"/>
            <a:ext cx="1800225" cy="50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16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SV Sharing</a:t>
            </a:r>
          </a:p>
          <a:p>
            <a:pPr algn="ctr"/>
            <a:r>
              <a:rPr lang="en-US" altLang="ko-KR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사회적 가치 공유</a:t>
            </a:r>
            <a:r>
              <a:rPr lang="en-US" altLang="ko-KR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6" name="Rectangle 25"/>
          <p:cNvSpPr>
            <a:spLocks noChangeArrowheads="1"/>
          </p:cNvSpPr>
          <p:nvPr/>
        </p:nvSpPr>
        <p:spPr bwMode="auto">
          <a:xfrm>
            <a:off x="6802438" y="5394045"/>
            <a:ext cx="1800225" cy="50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16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EV Sharing</a:t>
            </a:r>
          </a:p>
          <a:p>
            <a:pPr algn="ctr"/>
            <a:r>
              <a:rPr lang="en-US" altLang="ko-KR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경제적 가치 공유</a:t>
            </a:r>
            <a:r>
              <a:rPr lang="en-US" altLang="ko-KR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cxnSp>
        <p:nvCxnSpPr>
          <p:cNvPr id="47" name="AutoShape 26"/>
          <p:cNvCxnSpPr>
            <a:cxnSpLocks noChangeShapeType="1"/>
            <a:stCxn id="36" idx="4"/>
            <a:endCxn id="40" idx="0"/>
          </p:cNvCxnSpPr>
          <p:nvPr/>
        </p:nvCxnSpPr>
        <p:spPr bwMode="auto">
          <a:xfrm rot="5400000">
            <a:off x="1911350" y="3271558"/>
            <a:ext cx="320675" cy="390525"/>
          </a:xfrm>
          <a:prstGeom prst="bentConnector3">
            <a:avLst>
              <a:gd name="adj1" fmla="val 495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48" name="AutoShape 27"/>
          <p:cNvCxnSpPr>
            <a:cxnSpLocks noChangeShapeType="1"/>
            <a:stCxn id="37" idx="4"/>
            <a:endCxn id="39" idx="0"/>
          </p:cNvCxnSpPr>
          <p:nvPr/>
        </p:nvCxnSpPr>
        <p:spPr bwMode="auto">
          <a:xfrm rot="16200000" flipH="1">
            <a:off x="7175501" y="3106457"/>
            <a:ext cx="315912" cy="715963"/>
          </a:xfrm>
          <a:prstGeom prst="bentConnector3">
            <a:avLst>
              <a:gd name="adj1" fmla="val 4975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49" name="Rectangle 28"/>
          <p:cNvSpPr>
            <a:spLocks noChangeArrowheads="1"/>
          </p:cNvSpPr>
          <p:nvPr/>
        </p:nvSpPr>
        <p:spPr bwMode="auto">
          <a:xfrm>
            <a:off x="3425825" y="5846483"/>
            <a:ext cx="2320925" cy="501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16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SV+EV Sharing</a:t>
            </a:r>
          </a:p>
          <a:p>
            <a:pPr algn="ctr"/>
            <a:r>
              <a:rPr lang="en-US" altLang="ko-KR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사회적</a:t>
            </a:r>
            <a:r>
              <a:rPr lang="en-US" altLang="ko-KR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경제적 가치 공유</a:t>
            </a:r>
            <a:r>
              <a:rPr lang="en-US" altLang="ko-KR" sz="1200" b="1">
                <a:solidFill>
                  <a:schemeClr val="accent2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pic>
        <p:nvPicPr>
          <p:cNvPr id="50" name="Picture 29" descr="ㅇ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89100" y="5147983"/>
            <a:ext cx="269875" cy="269875"/>
          </a:xfrm>
          <a:prstGeom prst="rect">
            <a:avLst/>
          </a:prstGeom>
          <a:noFill/>
        </p:spPr>
      </p:pic>
      <p:pic>
        <p:nvPicPr>
          <p:cNvPr id="51" name="Picture 30" descr="ㅇ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66038" y="5147983"/>
            <a:ext cx="269875" cy="269875"/>
          </a:xfrm>
          <a:prstGeom prst="rect">
            <a:avLst/>
          </a:prstGeom>
          <a:noFill/>
        </p:spPr>
      </p:pic>
      <p:pic>
        <p:nvPicPr>
          <p:cNvPr id="52" name="Picture 31" descr="ㅇ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5950" y="5608358"/>
            <a:ext cx="269875" cy="269875"/>
          </a:xfrm>
          <a:prstGeom prst="rect">
            <a:avLst/>
          </a:prstGeom>
          <a:noFill/>
        </p:spPr>
      </p:pic>
      <p:cxnSp>
        <p:nvCxnSpPr>
          <p:cNvPr id="53" name="AutoShape 32"/>
          <p:cNvCxnSpPr>
            <a:cxnSpLocks noChangeShapeType="1"/>
            <a:stCxn id="38" idx="4"/>
            <a:endCxn id="41" idx="0"/>
          </p:cNvCxnSpPr>
          <p:nvPr/>
        </p:nvCxnSpPr>
        <p:spPr bwMode="auto">
          <a:xfrm rot="5400000">
            <a:off x="4490244" y="3837502"/>
            <a:ext cx="2682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54" name="AutoShape 33"/>
          <p:cNvSpPr>
            <a:spLocks noChangeArrowheads="1"/>
          </p:cNvSpPr>
          <p:nvPr/>
        </p:nvSpPr>
        <p:spPr bwMode="auto">
          <a:xfrm>
            <a:off x="7737475" y="1647545"/>
            <a:ext cx="792163" cy="685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5" name="Rectangle 34" descr="어두운 상향 대각선"/>
          <p:cNvSpPr>
            <a:spLocks noChangeArrowheads="1"/>
          </p:cNvSpPr>
          <p:nvPr/>
        </p:nvSpPr>
        <p:spPr bwMode="auto">
          <a:xfrm>
            <a:off x="7597775" y="2098395"/>
            <a:ext cx="1079500" cy="287338"/>
          </a:xfrm>
          <a:prstGeom prst="rect">
            <a:avLst/>
          </a:prstGeom>
          <a:pattFill prst="dkUpDiag">
            <a:fgClr>
              <a:schemeClr val="tx1">
                <a:alpha val="50000"/>
              </a:schemeClr>
            </a:fgClr>
            <a:bgClr>
              <a:schemeClr val="bg1">
                <a:alpha val="50000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6" name="Oval 35"/>
          <p:cNvSpPr>
            <a:spLocks noChangeArrowheads="1"/>
          </p:cNvSpPr>
          <p:nvPr/>
        </p:nvSpPr>
        <p:spPr bwMode="auto">
          <a:xfrm>
            <a:off x="466725" y="1863445"/>
            <a:ext cx="431800" cy="431800"/>
          </a:xfrm>
          <a:prstGeom prst="ellipse">
            <a:avLst/>
          </a:prstGeom>
          <a:solidFill>
            <a:srgbClr val="B2B2B2">
              <a:alpha val="8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r>
              <a:rPr lang="en-US" altLang="ko-KR" sz="1000" b="1"/>
              <a:t>SV</a:t>
            </a:r>
          </a:p>
        </p:txBody>
      </p:sp>
      <p:sp>
        <p:nvSpPr>
          <p:cNvPr id="57" name="Oval 36"/>
          <p:cNvSpPr>
            <a:spLocks noChangeArrowheads="1"/>
          </p:cNvSpPr>
          <p:nvPr/>
        </p:nvSpPr>
        <p:spPr bwMode="auto">
          <a:xfrm>
            <a:off x="969963" y="1863445"/>
            <a:ext cx="431800" cy="431800"/>
          </a:xfrm>
          <a:prstGeom prst="ellipse">
            <a:avLst/>
          </a:prstGeom>
          <a:solidFill>
            <a:srgbClr val="B2B2B2">
              <a:alpha val="8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r"/>
            <a:r>
              <a:rPr lang="en-US" altLang="ko-KR" sz="1000" b="1"/>
              <a:t>EV</a:t>
            </a:r>
          </a:p>
        </p:txBody>
      </p:sp>
      <p:sp>
        <p:nvSpPr>
          <p:cNvPr id="58" name="Line 37"/>
          <p:cNvSpPr>
            <a:spLocks noChangeShapeType="1"/>
          </p:cNvSpPr>
          <p:nvPr/>
        </p:nvSpPr>
        <p:spPr bwMode="auto">
          <a:xfrm>
            <a:off x="752475" y="2074583"/>
            <a:ext cx="361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9" name="Line 38"/>
          <p:cNvSpPr>
            <a:spLocks noChangeShapeType="1"/>
          </p:cNvSpPr>
          <p:nvPr/>
        </p:nvSpPr>
        <p:spPr bwMode="auto">
          <a:xfrm>
            <a:off x="936625" y="1863445"/>
            <a:ext cx="0" cy="431800"/>
          </a:xfrm>
          <a:prstGeom prst="line">
            <a:avLst/>
          </a:prstGeom>
          <a:noFill/>
          <a:ln w="9525">
            <a:solidFill>
              <a:srgbClr val="B2B2B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60" name="Oval 43"/>
          <p:cNvSpPr>
            <a:spLocks noChangeArrowheads="1"/>
          </p:cNvSpPr>
          <p:nvPr/>
        </p:nvSpPr>
        <p:spPr bwMode="auto">
          <a:xfrm>
            <a:off x="3984625" y="1252258"/>
            <a:ext cx="1295400" cy="9715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4306888" y="1511020"/>
            <a:ext cx="431800" cy="431800"/>
          </a:xfrm>
          <a:prstGeom prst="ellipse">
            <a:avLst/>
          </a:prstGeom>
          <a:solidFill>
            <a:srgbClr val="B2B2B2">
              <a:alpha val="7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r>
              <a:rPr lang="en-US" altLang="ko-KR" sz="1000" b="1"/>
              <a:t>SV</a:t>
            </a:r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4522788" y="1511020"/>
            <a:ext cx="431800" cy="431800"/>
          </a:xfrm>
          <a:prstGeom prst="ellipse">
            <a:avLst/>
          </a:prstGeom>
          <a:solidFill>
            <a:srgbClr val="B2B2B2">
              <a:alpha val="7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r"/>
            <a:r>
              <a:rPr lang="en-US" altLang="ko-KR" sz="1000" b="1"/>
              <a:t>EV</a:t>
            </a:r>
          </a:p>
        </p:txBody>
      </p:sp>
      <p:sp>
        <p:nvSpPr>
          <p:cNvPr id="63" name="Line 44"/>
          <p:cNvSpPr>
            <a:spLocks noChangeShapeType="1"/>
          </p:cNvSpPr>
          <p:nvPr/>
        </p:nvSpPr>
        <p:spPr bwMode="auto">
          <a:xfrm flipH="1">
            <a:off x="3984625" y="1718983"/>
            <a:ext cx="298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64" name="Line 46"/>
          <p:cNvSpPr>
            <a:spLocks noChangeShapeType="1"/>
          </p:cNvSpPr>
          <p:nvPr/>
        </p:nvSpPr>
        <p:spPr bwMode="auto">
          <a:xfrm>
            <a:off x="4973638" y="1718983"/>
            <a:ext cx="298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65" name="Line 47"/>
          <p:cNvSpPr>
            <a:spLocks noChangeShapeType="1"/>
          </p:cNvSpPr>
          <p:nvPr/>
        </p:nvSpPr>
        <p:spPr bwMode="auto">
          <a:xfrm rot="5400000">
            <a:off x="4475163" y="2050770"/>
            <a:ext cx="298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66" name="Line 48"/>
          <p:cNvSpPr>
            <a:spLocks noChangeShapeType="1"/>
          </p:cNvSpPr>
          <p:nvPr/>
        </p:nvSpPr>
        <p:spPr bwMode="auto">
          <a:xfrm rot="16200000" flipV="1">
            <a:off x="4484688" y="1407833"/>
            <a:ext cx="298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67" name="Rectangle 50"/>
          <p:cNvSpPr>
            <a:spLocks noChangeArrowheads="1"/>
          </p:cNvSpPr>
          <p:nvPr/>
        </p:nvSpPr>
        <p:spPr bwMode="auto">
          <a:xfrm>
            <a:off x="6869113" y="2800070"/>
            <a:ext cx="1444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sz="1000" b="1" i="1" u="sng">
                <a:solidFill>
                  <a:srgbClr val="000000"/>
                </a:solidFill>
                <a:latin typeface="Arial" charset="0"/>
                <a:ea typeface="맑은 고딕" pitchFamily="50" charset="-127"/>
              </a:rPr>
              <a:t>Gandhian Innovation</a:t>
            </a:r>
          </a:p>
        </p:txBody>
      </p:sp>
      <p:sp>
        <p:nvSpPr>
          <p:cNvPr id="68" name="Rectangle 51"/>
          <p:cNvSpPr>
            <a:spLocks noChangeArrowheads="1"/>
          </p:cNvSpPr>
          <p:nvPr/>
        </p:nvSpPr>
        <p:spPr bwMode="auto">
          <a:xfrm>
            <a:off x="681038" y="2800070"/>
            <a:ext cx="22177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000" b="1" i="1" u="sng">
                <a:solidFill>
                  <a:srgbClr val="000000"/>
                </a:solidFill>
                <a:latin typeface="Arial" charset="0"/>
                <a:ea typeface="맑은 고딕" pitchFamily="50" charset="-127"/>
              </a:rPr>
              <a:t>Corporation Social Responsibility</a:t>
            </a:r>
            <a:endParaRPr lang="en-US" altLang="ko-KR" sz="1000" b="1" i="1" u="sng">
              <a:solidFill>
                <a:srgbClr val="000000"/>
              </a:solidFill>
              <a:latin typeface="Arial" charset="0"/>
              <a:ea typeface="맑은 고딕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4305300" y="6420597"/>
            <a:ext cx="481552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indent="-87313">
              <a:buNone/>
            </a:pPr>
            <a:r>
              <a:rPr lang="en-US" altLang="ko-KR" sz="800" dirty="0" smtClean="0">
                <a:latin typeface="+mn-ea"/>
                <a:ea typeface="+mn-ea"/>
              </a:rPr>
              <a:t>Ref.: Creating Shared Value, Michael E. Porter and Mark R. Kramer, HBR, January-February, 2011.</a:t>
            </a:r>
          </a:p>
        </p:txBody>
      </p:sp>
    </p:spTree>
    <p:extLst>
      <p:ext uri="{BB962C8B-B14F-4D97-AF65-F5344CB8AC3E}">
        <p14:creationId xmlns:p14="http://schemas.microsoft.com/office/powerpoint/2010/main" xmlns="" val="27712165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진정으로 원하는 미래 창조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00034" y="6381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/>
              <a:t>녹색성장이라는 도전을 전략적 기회로 변모시키는 조직들만이 세계 도처에서 펼쳐지지 시작한 근본적인 변화를 주도하게 될 것임</a:t>
            </a:r>
            <a:endParaRPr lang="ko-KR" altLang="en-US" sz="1600" dirty="0"/>
          </a:p>
        </p:txBody>
      </p:sp>
      <p:sp>
        <p:nvSpPr>
          <p:cNvPr id="22" name="타원 21"/>
          <p:cNvSpPr/>
          <p:nvPr/>
        </p:nvSpPr>
        <p:spPr>
          <a:xfrm>
            <a:off x="5072066" y="2383148"/>
            <a:ext cx="2000264" cy="164307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창조</a:t>
            </a:r>
            <a:endParaRPr lang="ko-KR" altLang="en-US" b="1" dirty="0"/>
          </a:p>
        </p:txBody>
      </p:sp>
      <p:sp>
        <p:nvSpPr>
          <p:cNvPr id="23" name="타원 22"/>
          <p:cNvSpPr/>
          <p:nvPr/>
        </p:nvSpPr>
        <p:spPr>
          <a:xfrm>
            <a:off x="1571604" y="2357430"/>
            <a:ext cx="2000264" cy="1643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문제 해결</a:t>
            </a:r>
            <a:endParaRPr lang="en-US" altLang="ko-KR" b="1" dirty="0" smtClean="0"/>
          </a:p>
        </p:txBody>
      </p:sp>
      <p:sp>
        <p:nvSpPr>
          <p:cNvPr id="24" name="직사각형 23"/>
          <p:cNvSpPr/>
          <p:nvPr/>
        </p:nvSpPr>
        <p:spPr>
          <a:xfrm>
            <a:off x="1928794" y="4143380"/>
            <a:ext cx="1285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ko-KR" altLang="en-US" sz="1600" dirty="0" smtClean="0"/>
              <a:t>위기 대응</a:t>
            </a:r>
            <a:endParaRPr lang="ko-KR" altLang="en-US" sz="1600" dirty="0"/>
          </a:p>
        </p:txBody>
      </p:sp>
      <p:sp>
        <p:nvSpPr>
          <p:cNvPr id="25" name="직사각형 24"/>
          <p:cNvSpPr/>
          <p:nvPr/>
        </p:nvSpPr>
        <p:spPr>
          <a:xfrm>
            <a:off x="5500694" y="4143380"/>
            <a:ext cx="17859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ko-KR" altLang="en-US" sz="1600" dirty="0" smtClean="0"/>
              <a:t>영감과 포부</a:t>
            </a:r>
            <a:endParaRPr lang="en-US" altLang="ko-KR" sz="1600" dirty="0" smtClean="0"/>
          </a:p>
          <a:p>
            <a:pPr algn="just">
              <a:buFont typeface="Arial" pitchFamily="34" charset="0"/>
              <a:buChar char="•"/>
            </a:pPr>
            <a:r>
              <a:rPr lang="ko-KR" altLang="en-US" sz="1600" dirty="0" smtClean="0"/>
              <a:t>상상력</a:t>
            </a:r>
            <a:endParaRPr lang="en-US" altLang="ko-KR" sz="1600" dirty="0" smtClean="0"/>
          </a:p>
          <a:p>
            <a:pPr algn="just">
              <a:buFont typeface="Arial" pitchFamily="34" charset="0"/>
              <a:buChar char="•"/>
            </a:pPr>
            <a:r>
              <a:rPr lang="ko-KR" altLang="en-US" sz="1600" dirty="0" smtClean="0"/>
              <a:t>인내와 끈기</a:t>
            </a:r>
            <a:endParaRPr lang="en-US" altLang="ko-KR" sz="1600" dirty="0" smtClean="0"/>
          </a:p>
          <a:p>
            <a:pPr algn="just">
              <a:buFont typeface="Arial" pitchFamily="34" charset="0"/>
              <a:buChar char="•"/>
            </a:pPr>
            <a:r>
              <a:rPr lang="ko-KR" altLang="en-US" sz="1600" dirty="0" smtClean="0"/>
              <a:t>겸손</a:t>
            </a:r>
            <a:endParaRPr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395147032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29124" y="3857628"/>
            <a:ext cx="4357718" cy="269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매립하지 말자</a:t>
            </a:r>
            <a:r>
              <a:rPr lang="en-US" altLang="ko-KR" dirty="0" smtClean="0">
                <a:solidFill>
                  <a:schemeClr val="tx1"/>
                </a:solidFill>
              </a:rPr>
              <a:t> (Zero to Landfill)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00034" y="6381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/>
              <a:t>제록스의 </a:t>
            </a:r>
            <a:r>
              <a:rPr lang="ko-KR" altLang="en-US" sz="1600" dirty="0" err="1" smtClean="0"/>
              <a:t>레이크</a:t>
            </a:r>
            <a:r>
              <a:rPr lang="en-US" altLang="ko-KR" sz="1600" dirty="0" smtClean="0"/>
              <a:t>(Lakes) </a:t>
            </a:r>
            <a:r>
              <a:rPr lang="ko-KR" altLang="en-US" sz="1600" dirty="0" smtClean="0"/>
              <a:t>프로그램은 </a:t>
            </a:r>
            <a:r>
              <a:rPr lang="en-US" altLang="ko-KR" sz="1600" dirty="0" smtClean="0"/>
              <a:t>“</a:t>
            </a:r>
            <a:r>
              <a:rPr lang="ko-KR" altLang="en-US" sz="1600" dirty="0" smtClean="0"/>
              <a:t>매립하지 말자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우리의 아이들을 위해서</a:t>
            </a:r>
            <a:r>
              <a:rPr lang="en-US" altLang="ko-KR" sz="1600" dirty="0" smtClean="0"/>
              <a:t>,”</a:t>
            </a:r>
            <a:r>
              <a:rPr lang="ko-KR" altLang="en-US" sz="1600" dirty="0" smtClean="0"/>
              <a:t>라는  문구를 걸고 완전히 새로운 세대의 복사기 </a:t>
            </a:r>
            <a:r>
              <a:rPr lang="en-US" altLang="ko-KR" sz="1600" dirty="0" smtClean="0"/>
              <a:t>DC260</a:t>
            </a:r>
            <a:r>
              <a:rPr lang="ko-KR" altLang="en-US" sz="1600" dirty="0" smtClean="0"/>
              <a:t>을 </a:t>
            </a:r>
            <a:r>
              <a:rPr lang="en-US" altLang="ko-KR" sz="1600" dirty="0" smtClean="0"/>
              <a:t>1990</a:t>
            </a:r>
            <a:r>
              <a:rPr lang="ko-KR" altLang="en-US" sz="1600" dirty="0" smtClean="0"/>
              <a:t>년대 후반 출시하였음</a:t>
            </a:r>
            <a:endParaRPr lang="ko-KR" altLang="en-US" sz="1600" dirty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1643050"/>
            <a:ext cx="11525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1643042" y="1643050"/>
            <a:ext cx="7143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 algn="just">
              <a:buFont typeface="Arial" pitchFamily="34" charset="0"/>
              <a:buChar char="•"/>
            </a:pPr>
            <a:r>
              <a:rPr lang="en-US" altLang="ko-KR" sz="1400" dirty="0" smtClean="0"/>
              <a:t>John </a:t>
            </a:r>
            <a:r>
              <a:rPr lang="en-US" altLang="ko-KR" sz="1400" dirty="0" err="1" smtClean="0"/>
              <a:t>Elter</a:t>
            </a:r>
            <a:r>
              <a:rPr lang="ko-KR" altLang="en-US" sz="1400" dirty="0" smtClean="0"/>
              <a:t>는 레이크팀장으로 </a:t>
            </a:r>
            <a:r>
              <a:rPr lang="en-US" altLang="ko-KR" sz="1400" dirty="0" smtClean="0"/>
              <a:t>400</a:t>
            </a:r>
            <a:r>
              <a:rPr lang="ko-KR" altLang="en-US" sz="1400" dirty="0" smtClean="0"/>
              <a:t>억불 이상의 매출을 올린 </a:t>
            </a:r>
            <a:r>
              <a:rPr lang="en-US" altLang="ko-KR" sz="1400" dirty="0" smtClean="0"/>
              <a:t>DC260 </a:t>
            </a:r>
            <a:r>
              <a:rPr lang="ko-KR" altLang="en-US" sz="1400" dirty="0" smtClean="0"/>
              <a:t>시리즈 개발</a:t>
            </a:r>
            <a:endParaRPr lang="en-US" altLang="ko-KR" sz="1400" dirty="0" smtClean="0"/>
          </a:p>
          <a:p>
            <a:pPr marL="92075" indent="-92075" algn="just">
              <a:buFont typeface="Arial" pitchFamily="34" charset="0"/>
              <a:buChar char="•"/>
            </a:pPr>
            <a:r>
              <a:rPr lang="en-US" altLang="ko-KR" sz="1400" dirty="0" smtClean="0"/>
              <a:t>95%</a:t>
            </a:r>
            <a:r>
              <a:rPr lang="ko-KR" altLang="en-US" sz="1400" dirty="0" smtClean="0"/>
              <a:t>이상 </a:t>
            </a:r>
            <a:r>
              <a:rPr lang="ko-KR" altLang="en-US" sz="1400" dirty="0" err="1" smtClean="0"/>
              <a:t>재제조</a:t>
            </a:r>
            <a:r>
              <a:rPr lang="ko-KR" altLang="en-US" sz="1400" dirty="0" smtClean="0"/>
              <a:t> 가능</a:t>
            </a:r>
            <a:r>
              <a:rPr lang="en-US" altLang="ko-KR" sz="1400" dirty="0" smtClean="0"/>
              <a:t>, 97% </a:t>
            </a:r>
            <a:r>
              <a:rPr lang="ko-KR" altLang="en-US" sz="1400" dirty="0" smtClean="0"/>
              <a:t>재활용 가능</a:t>
            </a:r>
            <a:endParaRPr lang="en-US" altLang="ko-KR" sz="1400" dirty="0" smtClean="0"/>
          </a:p>
          <a:p>
            <a:pPr marL="92075" indent="-92075" algn="just">
              <a:buFont typeface="Arial" pitchFamily="34" charset="0"/>
              <a:buChar char="•"/>
            </a:pPr>
            <a:r>
              <a:rPr lang="en-US" altLang="ko-KR" sz="1400" dirty="0" smtClean="0"/>
              <a:t>1991</a:t>
            </a:r>
            <a:r>
              <a:rPr lang="ko-KR" altLang="en-US" sz="1400" dirty="0" smtClean="0"/>
              <a:t>년부터 </a:t>
            </a:r>
            <a:r>
              <a:rPr lang="en-US" altLang="ko-KR" sz="1400" dirty="0" smtClean="0"/>
              <a:t>2007</a:t>
            </a:r>
            <a:r>
              <a:rPr lang="ko-KR" altLang="en-US" sz="1400" dirty="0" smtClean="0"/>
              <a:t>년까지 </a:t>
            </a:r>
            <a:r>
              <a:rPr lang="en-US" altLang="ko-KR" sz="1400" dirty="0" smtClean="0"/>
              <a:t>8</a:t>
            </a:r>
            <a:r>
              <a:rPr lang="ko-KR" altLang="en-US" sz="1400" dirty="0" smtClean="0"/>
              <a:t>억</a:t>
            </a:r>
            <a:r>
              <a:rPr lang="en-US" altLang="ko-KR" sz="1400" dirty="0" smtClean="0"/>
              <a:t>Kg</a:t>
            </a:r>
            <a:r>
              <a:rPr lang="ko-KR" altLang="en-US" sz="1400" dirty="0" smtClean="0"/>
              <a:t>의 폐기물을 매립하지 않고 다른 곳에서 재활용</a:t>
            </a:r>
            <a:endParaRPr lang="en-US" altLang="ko-KR" sz="1400" dirty="0" smtClean="0"/>
          </a:p>
          <a:p>
            <a:pPr marL="92075" indent="-92075" algn="just">
              <a:buFont typeface="Arial" pitchFamily="34" charset="0"/>
              <a:buChar char="•"/>
            </a:pPr>
            <a:r>
              <a:rPr lang="ko-KR" altLang="en-US" sz="1400" dirty="0" smtClean="0"/>
              <a:t>복사기를 </a:t>
            </a:r>
            <a:r>
              <a:rPr lang="en-US" altLang="ko-KR" sz="1400" dirty="0" smtClean="0"/>
              <a:t>2,000</a:t>
            </a:r>
            <a:r>
              <a:rPr lang="ko-KR" altLang="en-US" sz="1400" dirty="0" err="1" smtClean="0"/>
              <a:t>여개의</a:t>
            </a:r>
            <a:r>
              <a:rPr lang="ko-KR" altLang="en-US" sz="1400" dirty="0" smtClean="0"/>
              <a:t> 부품에서 </a:t>
            </a:r>
            <a:r>
              <a:rPr lang="en-US" altLang="ko-KR" sz="1400" dirty="0" smtClean="0"/>
              <a:t>200</a:t>
            </a:r>
            <a:r>
              <a:rPr lang="ko-KR" altLang="en-US" sz="1400" dirty="0" smtClean="0"/>
              <a:t>개 미만의 부품으로 만들어 냄</a:t>
            </a:r>
            <a:endParaRPr lang="en-US" altLang="ko-KR" sz="1400" dirty="0" smtClean="0"/>
          </a:p>
          <a:p>
            <a:pPr marL="92075" indent="-92075" algn="just">
              <a:buFont typeface="Arial" pitchFamily="34" charset="0"/>
              <a:buChar char="•"/>
            </a:pPr>
            <a:r>
              <a:rPr lang="ko-KR" altLang="en-US" sz="1400" dirty="0" smtClean="0"/>
              <a:t>헌신적이고 열정적인 참여 연구원들의 긍정적인 비전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창조적인 긴장과 정서적 긴장이 성공 요인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3488424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변화하는 기업 환경 안에서 조직 재설계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9" name="그룹 34"/>
          <p:cNvGrpSpPr/>
          <p:nvPr/>
        </p:nvGrpSpPr>
        <p:grpSpPr>
          <a:xfrm>
            <a:off x="1428728" y="1785926"/>
            <a:ext cx="6193188" cy="4221096"/>
            <a:chOff x="683568" y="1844904"/>
            <a:chExt cx="6193188" cy="4221096"/>
          </a:xfrm>
        </p:grpSpPr>
        <p:sp>
          <p:nvSpPr>
            <p:cNvPr id="3" name="포인트가 16개인 별 2"/>
            <p:cNvSpPr/>
            <p:nvPr/>
          </p:nvSpPr>
          <p:spPr>
            <a:xfrm>
              <a:off x="4572080" y="1844904"/>
              <a:ext cx="720000" cy="720000"/>
            </a:xfrm>
            <a:prstGeom prst="star16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타원 3"/>
            <p:cNvSpPr/>
            <p:nvPr/>
          </p:nvSpPr>
          <p:spPr>
            <a:xfrm>
              <a:off x="4563374" y="1844904"/>
              <a:ext cx="720000" cy="72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>
              <a:off x="4641088" y="1879408"/>
              <a:ext cx="576000" cy="540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포인트가 16개인 별 5"/>
            <p:cNvSpPr/>
            <p:nvPr/>
          </p:nvSpPr>
          <p:spPr>
            <a:xfrm>
              <a:off x="4572080" y="2709000"/>
              <a:ext cx="720000" cy="720000"/>
            </a:xfrm>
            <a:prstGeom prst="star16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6156256" y="2709000"/>
              <a:ext cx="720000" cy="72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이등변 삼각형 7"/>
            <p:cNvSpPr/>
            <p:nvPr/>
          </p:nvSpPr>
          <p:spPr>
            <a:xfrm>
              <a:off x="4641088" y="2743504"/>
              <a:ext cx="576000" cy="540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포인트가 16개인 별 18"/>
            <p:cNvSpPr/>
            <p:nvPr/>
          </p:nvSpPr>
          <p:spPr>
            <a:xfrm>
              <a:off x="6156256" y="3573096"/>
              <a:ext cx="720000" cy="720000"/>
            </a:xfrm>
            <a:prstGeom prst="star16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>
              <a:off x="6147550" y="3573096"/>
              <a:ext cx="720000" cy="72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이등변 삼각형 20"/>
            <p:cNvSpPr/>
            <p:nvPr/>
          </p:nvSpPr>
          <p:spPr>
            <a:xfrm>
              <a:off x="4641088" y="3607600"/>
              <a:ext cx="576000" cy="540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이등변 삼각형 23"/>
            <p:cNvSpPr/>
            <p:nvPr/>
          </p:nvSpPr>
          <p:spPr>
            <a:xfrm>
              <a:off x="4641088" y="4471696"/>
              <a:ext cx="576000" cy="540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포인트가 16개인 별 24"/>
            <p:cNvSpPr/>
            <p:nvPr/>
          </p:nvSpPr>
          <p:spPr>
            <a:xfrm>
              <a:off x="6156756" y="4437192"/>
              <a:ext cx="720000" cy="720000"/>
            </a:xfrm>
            <a:prstGeom prst="star16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6148050" y="4437192"/>
              <a:ext cx="720000" cy="72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이등변 삼각형 26"/>
            <p:cNvSpPr/>
            <p:nvPr/>
          </p:nvSpPr>
          <p:spPr>
            <a:xfrm>
              <a:off x="6225764" y="4471696"/>
              <a:ext cx="576000" cy="540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83568" y="1948484"/>
              <a:ext cx="3672408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/>
                <a:t>전략과 디자인이 현재 기업 환경과 일치할 </a:t>
              </a:r>
              <a:r>
                <a:rPr lang="ko-KR" altLang="en-US" sz="1200" b="1" dirty="0"/>
                <a:t>때</a:t>
              </a:r>
              <a:r>
                <a:rPr lang="ko-KR" altLang="en-US" sz="1200" b="1" dirty="0" smtClean="0"/>
                <a:t> </a:t>
              </a:r>
              <a:endParaRPr lang="en-US" altLang="ko-KR" sz="1200" b="1" dirty="0" smtClean="0"/>
            </a:p>
            <a:p>
              <a:r>
                <a:rPr lang="ko-KR" altLang="en-US" sz="1200" b="1" dirty="0" smtClean="0"/>
                <a:t>기대 이상의 성과를 얻을 수 있다</a:t>
              </a:r>
              <a:r>
                <a:rPr lang="en-US" altLang="ko-KR" sz="1200" b="1" dirty="0" smtClean="0"/>
                <a:t>.</a:t>
              </a:r>
            </a:p>
            <a:p>
              <a:endParaRPr lang="en-US" altLang="ko-KR" sz="1200" b="1" dirty="0" smtClean="0"/>
            </a:p>
            <a:p>
              <a:endParaRPr lang="en-US" altLang="ko-KR" sz="1200" b="1" dirty="0"/>
            </a:p>
            <a:p>
              <a:r>
                <a:rPr lang="ko-KR" altLang="en-US" sz="1200" b="1" dirty="0" smtClean="0"/>
                <a:t>그렇지만 외부 기업 환경이 변하면</a:t>
              </a:r>
              <a:endParaRPr lang="en-US" altLang="ko-KR" sz="1200" b="1" dirty="0" smtClean="0"/>
            </a:p>
            <a:p>
              <a:r>
                <a:rPr lang="ko-KR" altLang="en-US" sz="1200" b="1" dirty="0" smtClean="0"/>
                <a:t>그 전략과 조직은 더 이상 적합하지 않다</a:t>
              </a:r>
              <a:r>
                <a:rPr lang="en-US" altLang="ko-KR" sz="1200" b="1" dirty="0" smtClean="0"/>
                <a:t>.</a:t>
              </a:r>
            </a:p>
            <a:p>
              <a:endParaRPr lang="en-US" altLang="ko-KR" sz="1200" b="1" dirty="0"/>
            </a:p>
            <a:p>
              <a:endParaRPr lang="en-US" altLang="ko-KR" sz="1200" b="1" dirty="0" smtClean="0"/>
            </a:p>
            <a:p>
              <a:r>
                <a:rPr lang="ko-KR" altLang="en-US" sz="1200" b="1" dirty="0" smtClean="0"/>
                <a:t>종종 새로운 전략을 수립하지만 조직 디자인이</a:t>
              </a:r>
              <a:endParaRPr lang="en-US" altLang="ko-KR" sz="1200" b="1" dirty="0" smtClean="0"/>
            </a:p>
            <a:p>
              <a:r>
                <a:rPr lang="ko-KR" altLang="en-US" sz="1200" b="1" dirty="0" smtClean="0"/>
                <a:t>변하지 않아 기업은 새로운 전략을 이행할 핵심</a:t>
              </a:r>
              <a:endParaRPr lang="en-US" altLang="ko-KR" sz="1200" b="1" dirty="0" smtClean="0"/>
            </a:p>
            <a:p>
              <a:r>
                <a:rPr lang="ko-KR" altLang="en-US" sz="1200" b="1" dirty="0" smtClean="0"/>
                <a:t>실행력이 부족하다</a:t>
              </a:r>
              <a:r>
                <a:rPr lang="en-US" altLang="ko-KR" sz="1200" b="1" dirty="0" smtClean="0"/>
                <a:t>.</a:t>
              </a:r>
            </a:p>
            <a:p>
              <a:endParaRPr lang="en-US" altLang="ko-KR" sz="1200" b="1" dirty="0"/>
            </a:p>
            <a:p>
              <a:endParaRPr lang="en-US" altLang="ko-KR" sz="1200" b="1" dirty="0" smtClean="0"/>
            </a:p>
            <a:p>
              <a:r>
                <a:rPr lang="ko-KR" altLang="en-US" sz="1200" b="1" dirty="0" smtClean="0"/>
                <a:t>그때 임원들은 다음 질문을 반드시 고려해야 한다</a:t>
              </a:r>
              <a:r>
                <a:rPr lang="en-US" altLang="ko-KR" sz="1200" b="1" dirty="0" smtClean="0"/>
                <a:t>.</a:t>
              </a:r>
            </a:p>
            <a:p>
              <a:r>
                <a:rPr lang="ko-KR" altLang="en-US" sz="1200" b="1" dirty="0" smtClean="0"/>
                <a:t>필요한 새 조직 디자인은 </a:t>
              </a:r>
              <a:r>
                <a:rPr lang="ko-KR" altLang="en-US" sz="1200" b="1" dirty="0"/>
                <a:t>무</a:t>
              </a:r>
              <a:r>
                <a:rPr lang="ko-KR" altLang="en-US" sz="1200" b="1" dirty="0" smtClean="0"/>
                <a:t>엇이며 우리가</a:t>
              </a:r>
              <a:endParaRPr lang="en-US" altLang="ko-KR" sz="1200" b="1" dirty="0" smtClean="0"/>
            </a:p>
            <a:p>
              <a:r>
                <a:rPr lang="ko-KR" altLang="en-US" sz="1200" b="1" dirty="0" smtClean="0"/>
                <a:t>어떻게 조직 디자인을 바꿀 수 있을 것인가</a:t>
              </a:r>
              <a:r>
                <a:rPr lang="en-US" altLang="ko-KR" sz="1200" b="1" dirty="0" smtClean="0"/>
                <a:t>?</a:t>
              </a:r>
              <a:endParaRPr lang="ko-KR" altLang="en-US" sz="1200" b="1" dirty="0"/>
            </a:p>
          </p:txBody>
        </p:sp>
        <p:sp>
          <p:nvSpPr>
            <p:cNvPr id="29" name="오른쪽 화살표 28"/>
            <p:cNvSpPr/>
            <p:nvPr/>
          </p:nvSpPr>
          <p:spPr>
            <a:xfrm>
              <a:off x="5549048" y="4631952"/>
              <a:ext cx="419101" cy="325496"/>
            </a:xfrm>
            <a:prstGeom prst="rightArrow">
              <a:avLst>
                <a:gd name="adj1" fmla="val 50000"/>
                <a:gd name="adj2" fmla="val 53534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55576" y="5157192"/>
              <a:ext cx="3600400" cy="90880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>
              <a:off x="854880" y="5229240"/>
              <a:ext cx="216000" cy="216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포인트가 16개인 별 31"/>
            <p:cNvSpPr/>
            <p:nvPr/>
          </p:nvSpPr>
          <p:spPr>
            <a:xfrm>
              <a:off x="827584" y="5485024"/>
              <a:ext cx="252000" cy="252000"/>
            </a:xfrm>
            <a:prstGeom prst="star16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이등변 삼각형 32"/>
            <p:cNvSpPr/>
            <p:nvPr/>
          </p:nvSpPr>
          <p:spPr>
            <a:xfrm>
              <a:off x="845251" y="5760669"/>
              <a:ext cx="252000" cy="2160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83603" y="5142670"/>
              <a:ext cx="3128357" cy="887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 smtClean="0"/>
                <a:t>외부 기업 환경과 배경</a:t>
              </a:r>
              <a:endParaRPr lang="en-US" altLang="ko-KR" sz="12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200" b="1" dirty="0" smtClean="0"/>
                <a:t>전략</a:t>
              </a:r>
              <a:endParaRPr lang="en-US" altLang="ko-KR" sz="12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200" b="1" dirty="0" smtClean="0"/>
                <a:t>조직 디자인</a:t>
              </a:r>
              <a:endParaRPr lang="ko-KR" altLang="en-US" sz="1200" b="1" dirty="0"/>
            </a:p>
          </p:txBody>
        </p:sp>
      </p:grpSp>
      <p:sp>
        <p:nvSpPr>
          <p:cNvPr id="35" name="직사각형 34"/>
          <p:cNvSpPr/>
          <p:nvPr/>
        </p:nvSpPr>
        <p:spPr>
          <a:xfrm>
            <a:off x="500034" y="638156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600" dirty="0" smtClean="0"/>
              <a:t>녹색성장 경영을 실행하기 위해 단기목표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장기목표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기대성과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우선순위에 있어서 근본적인 변화를 주도하며 새로운 전략과 일치하도록 조직을 재설계하는 작업이 요구됨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7124095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8"/>
          <p:cNvGrpSpPr/>
          <p:nvPr/>
        </p:nvGrpSpPr>
        <p:grpSpPr>
          <a:xfrm>
            <a:off x="2206300" y="1556792"/>
            <a:ext cx="4736070" cy="665891"/>
            <a:chOff x="2222146" y="1556792"/>
            <a:chExt cx="4756008" cy="665891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2578195" y="1715058"/>
              <a:ext cx="4343659" cy="441328"/>
            </a:xfrm>
            <a:prstGeom prst="roundRect">
              <a:avLst>
                <a:gd name="adj" fmla="val 5873"/>
              </a:avLst>
            </a:prstGeom>
            <a:solidFill>
              <a:srgbClr val="37527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45600" y="1727758"/>
              <a:ext cx="41325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기후변화 대응에 대한 국내외 동향</a:t>
              </a:r>
            </a:p>
          </p:txBody>
        </p:sp>
        <p:pic>
          <p:nvPicPr>
            <p:cNvPr id="10" name="Picture 2" descr="C:\Documents and Settings\허혜정\바탕 화면\0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222146" y="1556792"/>
              <a:ext cx="603449" cy="63025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직사각형 12"/>
            <p:cNvSpPr/>
            <p:nvPr/>
          </p:nvSpPr>
          <p:spPr>
            <a:xfrm>
              <a:off x="2283443" y="1637908"/>
              <a:ext cx="59503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32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Ⅰ</a:t>
              </a:r>
              <a:endParaRPr lang="en-US" altLang="ko-KR" sz="32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3149699" y="2689602"/>
            <a:ext cx="3772155" cy="428628"/>
          </a:xfrm>
          <a:prstGeom prst="roundRect">
            <a:avLst>
              <a:gd name="adj" fmla="val 5873"/>
            </a:avLst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기후변화 개요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149699" y="3189668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국제적 기후변화 대응동향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3131840" y="3701134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국내 저탄소 녹색성장 정책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131840" y="4219772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분야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157693" y="2187043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609600"/>
            <a:ext cx="4180665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87372" y="624114"/>
            <a:ext cx="4950579" cy="307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3740150"/>
            <a:ext cx="4211960" cy="277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211959" y="3746961"/>
            <a:ext cx="4932041" cy="283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1. </a:t>
            </a:r>
            <a:r>
              <a:rPr lang="ko-KR" altLang="en-US" smtClean="0"/>
              <a:t>기후변화란</a:t>
            </a:r>
            <a:r>
              <a:rPr lang="en-US" altLang="ko-KR" smtClean="0"/>
              <a:t>?</a:t>
            </a:r>
            <a:endParaRPr lang="ko-KR" altLang="en-US"/>
          </a:p>
        </p:txBody>
      </p:sp>
      <p:pic>
        <p:nvPicPr>
          <p:cNvPr id="1036" name="Picture 12" descr="C:\Users\ecosian\AppData\Local\Microsoft\Windows\Temporary Internet Files\Content.IE5\Q1GQSVMD\MM900283768[1].gif"/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110037" y="2952750"/>
            <a:ext cx="923925" cy="952500"/>
          </a:xfrm>
          <a:prstGeom prst="rect">
            <a:avLst/>
          </a:prstGeom>
          <a:noFill/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26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826695" y="998730"/>
            <a:ext cx="7065785" cy="1755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ko-KR" altLang="en-US" sz="1300" b="1" dirty="0">
              <a:solidFill>
                <a:srgbClr val="FFFFFF"/>
              </a:solidFill>
            </a:endParaRPr>
          </a:p>
        </p:txBody>
      </p:sp>
      <p:sp>
        <p:nvSpPr>
          <p:cNvPr id="51" name="제목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>
                <a:solidFill>
                  <a:srgbClr val="002060"/>
                </a:solidFill>
              </a:rPr>
              <a:t>2. </a:t>
            </a:r>
            <a:r>
              <a:rPr lang="ko-KR" altLang="en-US" smtClean="0">
                <a:solidFill>
                  <a:srgbClr val="002060"/>
                </a:solidFill>
              </a:rPr>
              <a:t>지구온난화</a:t>
            </a:r>
            <a:r>
              <a:rPr lang="en-US" altLang="ko-KR" smtClean="0">
                <a:solidFill>
                  <a:srgbClr val="002060"/>
                </a:solidFill>
              </a:rPr>
              <a:t>-</a:t>
            </a:r>
            <a:r>
              <a:rPr lang="ko-KR" altLang="en-US" sz="2000" smtClean="0">
                <a:solidFill>
                  <a:srgbClr val="002060"/>
                </a:solidFill>
              </a:rPr>
              <a:t>온실효과</a:t>
            </a:r>
            <a:r>
              <a:rPr lang="en-US" altLang="ko-KR" smtClean="0">
                <a:solidFill>
                  <a:srgbClr val="002060"/>
                </a:solidFill>
              </a:rPr>
              <a:t/>
            </a:r>
            <a:br>
              <a:rPr lang="en-US" altLang="ko-KR" smtClean="0">
                <a:solidFill>
                  <a:srgbClr val="002060"/>
                </a:solidFill>
              </a:rPr>
            </a:br>
            <a:endParaRPr>
              <a:solidFill>
                <a:srgbClr val="002060"/>
              </a:solidFill>
            </a:endParaRPr>
          </a:p>
        </p:txBody>
      </p:sp>
      <p:sp>
        <p:nvSpPr>
          <p:cNvPr id="13" name="Rectangle 72"/>
          <p:cNvSpPr>
            <a:spLocks noChangeArrowheads="1"/>
          </p:cNvSpPr>
          <p:nvPr/>
        </p:nvSpPr>
        <p:spPr bwMode="gray">
          <a:xfrm>
            <a:off x="1924388" y="1383047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온실효과란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493713" lvl="1" indent="-131763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대기를 가지고 있는 행성 표면에서 나오는 복사에너지가 대기를 빠져나가기 전에 흡수되어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그 에너지가 대기에 남아 기온이 상승하는 현상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93713" lvl="1" indent="-131763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보통 비닐하우스에 볼 수 있는 현상으로 햇빛이 내부로 들어와 온도를 높이고 비닐이나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유리 때문에 밖으로 나가지 못함으로써 온실 내부의 온도를 더욱 올림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지구온난화란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506413" lvl="1" indent="-144463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인위적으로 발생하는 온실가스의 양이 증가됨에 따라 두터운 온실이 형성되어 온실효과가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증가하는 현상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지구온난화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51719" y="3068961"/>
            <a:ext cx="603067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72"/>
          <p:cNvSpPr>
            <a:spLocks noChangeArrowheads="1"/>
          </p:cNvSpPr>
          <p:nvPr/>
        </p:nvSpPr>
        <p:spPr bwMode="gray">
          <a:xfrm>
            <a:off x="296525" y="2921077"/>
            <a:ext cx="1530170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온실효과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메커니즘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916705" y="2933945"/>
            <a:ext cx="6345705" cy="3420380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27</a:t>
            </a:fld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87235" y="6084295"/>
            <a:ext cx="1710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*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자료 출처</a:t>
            </a:r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: 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에너지관리공단</a:t>
            </a:r>
            <a:endParaRPr lang="ko-KR" altLang="en-US" sz="900" b="1">
              <a:solidFill>
                <a:schemeClr val="bg1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제목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>
                <a:solidFill>
                  <a:srgbClr val="002060"/>
                </a:solidFill>
              </a:rPr>
              <a:t>2. </a:t>
            </a:r>
            <a:r>
              <a:rPr lang="ko-KR" altLang="en-US" smtClean="0">
                <a:solidFill>
                  <a:srgbClr val="002060"/>
                </a:solidFill>
              </a:rPr>
              <a:t>지구온난화</a:t>
            </a:r>
            <a:r>
              <a:rPr lang="en-US" altLang="ko-KR" smtClean="0">
                <a:solidFill>
                  <a:srgbClr val="002060"/>
                </a:solidFill>
              </a:rPr>
              <a:t>-</a:t>
            </a:r>
            <a:r>
              <a:rPr lang="en-US" altLang="ko-KR" sz="2000" smtClean="0">
                <a:solidFill>
                  <a:srgbClr val="002060"/>
                </a:solidFill>
              </a:rPr>
              <a:t>6</a:t>
            </a:r>
            <a:r>
              <a:rPr lang="ko-KR" altLang="en-US" sz="2000" smtClean="0">
                <a:solidFill>
                  <a:srgbClr val="002060"/>
                </a:solidFill>
              </a:rPr>
              <a:t>대 온실가스</a:t>
            </a:r>
            <a:r>
              <a:rPr lang="en-US" altLang="ko-KR" smtClean="0">
                <a:solidFill>
                  <a:srgbClr val="002060"/>
                </a:solidFill>
              </a:rPr>
              <a:t/>
            </a:r>
            <a:br>
              <a:rPr lang="en-US" altLang="ko-KR" smtClean="0">
                <a:solidFill>
                  <a:srgbClr val="002060"/>
                </a:solidFill>
              </a:rPr>
            </a:br>
            <a:endParaRPr>
              <a:solidFill>
                <a:srgbClr val="002060"/>
              </a:solidFill>
            </a:endParaRPr>
          </a:p>
        </p:txBody>
      </p:sp>
      <p:sp>
        <p:nvSpPr>
          <p:cNvPr id="14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 온실가스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72"/>
          <p:cNvSpPr>
            <a:spLocks noChangeArrowheads="1"/>
          </p:cNvSpPr>
          <p:nvPr/>
        </p:nvSpPr>
        <p:spPr bwMode="gray">
          <a:xfrm>
            <a:off x="296525" y="2921077"/>
            <a:ext cx="1530170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 온실가스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주요 배출원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916705" y="2933945"/>
            <a:ext cx="6345705" cy="3375375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37771" y="2978950"/>
            <a:ext cx="6279634" cy="333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1826695" y="998730"/>
            <a:ext cx="706578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826695" y="1718810"/>
            <a:ext cx="7065785" cy="855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13" name="Rectangle 72"/>
          <p:cNvSpPr>
            <a:spLocks noChangeArrowheads="1"/>
          </p:cNvSpPr>
          <p:nvPr/>
        </p:nvSpPr>
        <p:spPr bwMode="gray">
          <a:xfrm>
            <a:off x="1879383" y="1473057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(Green House Gas: GHG)?</a:t>
            </a:r>
          </a:p>
          <a:p>
            <a:pPr marL="361950" lvl="1" indent="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대기를 구성하는 여러 가지 기체들 가운데 온실효과를 일으키는 기체를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라 함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 온실가스란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504825" lvl="1" indent="-142875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온실효과를 일으키는 주요 가스로써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이산화탄소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(CO2),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메탄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(CH4),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아산화질소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(N2O),  </a:t>
            </a:r>
          </a:p>
          <a:p>
            <a:pPr marL="504825" lvl="1" indent="-142875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수소불화탄소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(HFCS),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과불화탄소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(PFCS),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육불화유황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(SF6)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 있음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28</a:t>
            </a:fld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687235" y="6348518"/>
            <a:ext cx="17101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*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자료 출처</a:t>
            </a:r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: 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에너지관리공단</a:t>
            </a:r>
            <a:endParaRPr lang="ko-KR" altLang="en-US" sz="900" b="1">
              <a:solidFill>
                <a:schemeClr val="bg1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826695" y="998730"/>
            <a:ext cx="706578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3. </a:t>
            </a:r>
            <a:r>
              <a:rPr lang="ko-KR" altLang="en-US" smtClean="0"/>
              <a:t>지구온난화가 환경에 미치는 영향</a:t>
            </a:r>
            <a:endParaRPr lang="ko-KR" altLang="en-US" dirty="0"/>
          </a:p>
        </p:txBody>
      </p:sp>
      <p:pic>
        <p:nvPicPr>
          <p:cNvPr id="55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8130" y="5364215"/>
            <a:ext cx="8550150" cy="121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_x280662392" descr="EMB00001200459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0726" y="3770973"/>
            <a:ext cx="3357554" cy="2037797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57" name="_x280661112" descr="EMB00001200459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3770973"/>
            <a:ext cx="3286148" cy="190772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8" name="원호 57"/>
          <p:cNvSpPr/>
          <p:nvPr/>
        </p:nvSpPr>
        <p:spPr>
          <a:xfrm flipH="1">
            <a:off x="2786050" y="2913717"/>
            <a:ext cx="3571900" cy="3257570"/>
          </a:xfrm>
          <a:prstGeom prst="arc">
            <a:avLst>
              <a:gd name="adj1" fmla="val 13478635"/>
              <a:gd name="adj2" fmla="val 13438530"/>
            </a:avLst>
          </a:prstGeom>
          <a:noFill/>
          <a:ln w="38100">
            <a:solidFill>
              <a:sysClr val="window" lastClr="FFFFFF"/>
            </a:solidFill>
            <a:prstDash val="sysDot"/>
            <a:round/>
            <a:headEnd type="triangle" w="med" len="med"/>
            <a:tailEnd/>
          </a:ln>
          <a:effectLst>
            <a:glow rad="63500">
              <a:srgbClr val="0056D9">
                <a:lumMod val="60000"/>
                <a:lumOff val="40000"/>
                <a:alpha val="40000"/>
              </a:srgbClr>
            </a:glow>
          </a:effectLst>
        </p:spPr>
        <p:txBody>
          <a:bodyPr wrap="none" lIns="104306" tIns="52153" rIns="104306" bIns="52153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62" name="Picture 2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28596" y="2413651"/>
            <a:ext cx="1224558" cy="91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AutoShape 764" descr="흐름도"/>
          <p:cNvSpPr>
            <a:spLocks noChangeArrowheads="1"/>
          </p:cNvSpPr>
          <p:nvPr/>
        </p:nvSpPr>
        <p:spPr bwMode="auto">
          <a:xfrm>
            <a:off x="2071670" y="2699403"/>
            <a:ext cx="2104756" cy="117974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38100" cap="flat" cmpd="sng" algn="ctr">
            <a:solidFill>
              <a:srgbClr val="6586BB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222250" marR="0" lvl="0" indent="-222250" algn="ctr" defTabSz="1042988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지구온도</a:t>
            </a:r>
            <a:endParaRPr kumimoji="0" lang="en-US" altLang="ko-KR" sz="1400" b="1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222250" marR="0" lvl="0" indent="-222250" algn="ctr" defTabSz="1042988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kern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상승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AutoShape 765" descr="흐름도"/>
          <p:cNvSpPr>
            <a:spLocks noChangeArrowheads="1"/>
          </p:cNvSpPr>
          <p:nvPr/>
        </p:nvSpPr>
        <p:spPr bwMode="auto">
          <a:xfrm>
            <a:off x="4743794" y="2699403"/>
            <a:ext cx="2104756" cy="117974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38100" cap="flat" cmpd="sng" algn="ctr">
            <a:solidFill>
              <a:srgbClr val="6586BB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222250" marR="0" lvl="0" indent="-222250" algn="ctr" defTabSz="1042988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해수면 상승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AutoShape 766" descr="흐름도"/>
          <p:cNvSpPr>
            <a:spLocks noChangeArrowheads="1"/>
          </p:cNvSpPr>
          <p:nvPr/>
        </p:nvSpPr>
        <p:spPr bwMode="auto">
          <a:xfrm>
            <a:off x="2071670" y="5020119"/>
            <a:ext cx="2104756" cy="117974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38100" cap="flat" cmpd="sng" algn="ctr">
            <a:solidFill>
              <a:srgbClr val="6586BB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222250" marR="0" lvl="0" indent="-222250" algn="ctr" defTabSz="1042988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자연재해 발생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AutoShape 767" descr="흐름도"/>
          <p:cNvSpPr>
            <a:spLocks noChangeArrowheads="1"/>
          </p:cNvSpPr>
          <p:nvPr/>
        </p:nvSpPr>
        <p:spPr bwMode="auto">
          <a:xfrm>
            <a:off x="4743794" y="5020119"/>
            <a:ext cx="2104756" cy="117974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38100" cap="flat" cmpd="sng" algn="ctr">
            <a:solidFill>
              <a:srgbClr val="6586BB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222250" marR="0" lvl="0" indent="-222250" algn="ctr" defTabSz="1042988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생태계 변화</a:t>
            </a: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Oval 769"/>
          <p:cNvSpPr>
            <a:spLocks noChangeArrowheads="1"/>
          </p:cNvSpPr>
          <p:nvPr/>
        </p:nvSpPr>
        <p:spPr bwMode="auto">
          <a:xfrm>
            <a:off x="3721865" y="3651963"/>
            <a:ext cx="1476490" cy="1476491"/>
          </a:xfrm>
          <a:prstGeom prst="ellipse">
            <a:avLst/>
          </a:prstGeom>
          <a:solidFill>
            <a:srgbClr val="6586BB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none" lIns="91440" tIns="46800" rIns="91440" bIns="45720" numCol="1" anchor="ctr" anchorCtr="0" compatLnSpc="1">
            <a:prstTxWarp prst="textNoShape">
              <a:avLst/>
            </a:prstTxWarp>
          </a:bodyPr>
          <a:lstStyle/>
          <a:p>
            <a:pPr indent="-22225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6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지구환경의</a:t>
            </a:r>
            <a:endParaRPr kumimoji="1" lang="en-US" altLang="ko-KR" sz="16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indent="-22225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6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변화</a:t>
            </a:r>
            <a:endParaRPr kumimoji="1" lang="ko-KR" altLang="en-US" sz="16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Freeform 132"/>
          <p:cNvSpPr>
            <a:spLocks/>
          </p:cNvSpPr>
          <p:nvPr/>
        </p:nvSpPr>
        <p:spPr bwMode="auto">
          <a:xfrm rot="5771002">
            <a:off x="4296115" y="3291563"/>
            <a:ext cx="598458" cy="844396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B2B2B2"/>
              </a:gs>
            </a:gsLst>
            <a:lin ang="5400000" scaled="1"/>
          </a:gradFill>
          <a:ln w="9525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latinLnBrk="0">
              <a:defRPr/>
            </a:pPr>
            <a:endParaRPr lang="ko-KR" altLang="en-US" kern="0">
              <a:solidFill>
                <a:sysClr val="windowText" lastClr="000000"/>
              </a:solidFill>
              <a:latin typeface="굴림" charset="-127"/>
            </a:endParaRPr>
          </a:p>
        </p:txBody>
      </p:sp>
      <p:sp>
        <p:nvSpPr>
          <p:cNvPr id="69" name="Freeform 133"/>
          <p:cNvSpPr>
            <a:spLocks/>
          </p:cNvSpPr>
          <p:nvPr/>
        </p:nvSpPr>
        <p:spPr bwMode="auto">
          <a:xfrm rot="1342633" flipH="1" flipV="1">
            <a:off x="4779387" y="4435148"/>
            <a:ext cx="586679" cy="830242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gradFill rotWithShape="0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 w="9525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latinLnBrk="0">
              <a:defRPr/>
            </a:pPr>
            <a:endParaRPr lang="ko-KR" altLang="en-US" kern="0">
              <a:solidFill>
                <a:sysClr val="windowText" lastClr="000000"/>
              </a:solidFill>
              <a:latin typeface="굴림" charset="-127"/>
            </a:endParaRPr>
          </a:p>
        </p:txBody>
      </p:sp>
      <p:sp>
        <p:nvSpPr>
          <p:cNvPr id="70" name="Freeform 134"/>
          <p:cNvSpPr>
            <a:spLocks/>
          </p:cNvSpPr>
          <p:nvPr/>
        </p:nvSpPr>
        <p:spPr bwMode="auto">
          <a:xfrm rot="19331986">
            <a:off x="3497471" y="4366133"/>
            <a:ext cx="599097" cy="843498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B2B2B2"/>
              </a:gs>
            </a:gsLst>
            <a:lin ang="5400000" scaled="1"/>
          </a:gradFill>
          <a:ln w="9525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latinLnBrk="0">
              <a:defRPr/>
            </a:pPr>
            <a:endParaRPr lang="ko-KR" altLang="en-US" kern="0">
              <a:solidFill>
                <a:sysClr val="windowText" lastClr="000000"/>
              </a:solidFill>
              <a:latin typeface="굴림" charset="-127"/>
            </a:endParaRPr>
          </a:p>
        </p:txBody>
      </p:sp>
      <p:grpSp>
        <p:nvGrpSpPr>
          <p:cNvPr id="3" name="Group 108"/>
          <p:cNvGrpSpPr>
            <a:grpSpLocks/>
          </p:cNvGrpSpPr>
          <p:nvPr/>
        </p:nvGrpSpPr>
        <p:grpSpPr bwMode="auto">
          <a:xfrm>
            <a:off x="2141730" y="2790466"/>
            <a:ext cx="212725" cy="196850"/>
            <a:chOff x="499" y="941"/>
            <a:chExt cx="158" cy="148"/>
          </a:xfrm>
        </p:grpSpPr>
        <p:pic>
          <p:nvPicPr>
            <p:cNvPr id="23" name="Picture 109" descr="도형27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99" y="941"/>
              <a:ext cx="158" cy="148"/>
            </a:xfrm>
            <a:prstGeom prst="rect">
              <a:avLst/>
            </a:prstGeom>
            <a:noFill/>
          </p:spPr>
        </p:pic>
        <p:sp>
          <p:nvSpPr>
            <p:cNvPr id="24" name="WordArt 110"/>
            <p:cNvSpPr>
              <a:spLocks noChangeArrowheads="1" noChangeShapeType="1" noTextEdit="1"/>
            </p:cNvSpPr>
            <p:nvPr/>
          </p:nvSpPr>
          <p:spPr bwMode="auto">
            <a:xfrm>
              <a:off x="554" y="982"/>
              <a:ext cx="42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1</a:t>
              </a:r>
              <a:endParaRPr kumimoji="0" lang="ko-KR" altLang="en-US" sz="800" b="1" i="0" u="none" strike="noStrike" kern="10" cap="none" spc="0" normalizeH="0" baseline="0" noProof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  <p:grpSp>
        <p:nvGrpSpPr>
          <p:cNvPr id="4" name="Group 111"/>
          <p:cNvGrpSpPr>
            <a:grpSpLocks/>
          </p:cNvGrpSpPr>
          <p:nvPr/>
        </p:nvGrpSpPr>
        <p:grpSpPr bwMode="auto">
          <a:xfrm>
            <a:off x="4842030" y="2790466"/>
            <a:ext cx="212725" cy="196850"/>
            <a:chOff x="499" y="1149"/>
            <a:chExt cx="158" cy="148"/>
          </a:xfrm>
        </p:grpSpPr>
        <p:pic>
          <p:nvPicPr>
            <p:cNvPr id="26" name="Picture 112" descr="도형27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99" y="1149"/>
              <a:ext cx="158" cy="148"/>
            </a:xfrm>
            <a:prstGeom prst="rect">
              <a:avLst/>
            </a:prstGeom>
            <a:noFill/>
          </p:spPr>
        </p:pic>
        <p:sp>
          <p:nvSpPr>
            <p:cNvPr id="27" name="WordArt 113"/>
            <p:cNvSpPr>
              <a:spLocks noChangeArrowheads="1" noChangeShapeType="1" noTextEdit="1"/>
            </p:cNvSpPr>
            <p:nvPr/>
          </p:nvSpPr>
          <p:spPr bwMode="auto">
            <a:xfrm>
              <a:off x="554" y="1190"/>
              <a:ext cx="42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2</a:t>
              </a:r>
              <a:endParaRPr kumimoji="0" lang="ko-KR" altLang="en-US" sz="800" b="1" i="0" u="none" strike="noStrike" kern="10" cap="none" spc="0" normalizeH="0" baseline="0" noProof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  <p:grpSp>
        <p:nvGrpSpPr>
          <p:cNvPr id="5" name="Group 114"/>
          <p:cNvGrpSpPr>
            <a:grpSpLocks/>
          </p:cNvGrpSpPr>
          <p:nvPr/>
        </p:nvGrpSpPr>
        <p:grpSpPr bwMode="auto">
          <a:xfrm>
            <a:off x="2154030" y="5102551"/>
            <a:ext cx="212725" cy="196850"/>
            <a:chOff x="499" y="1373"/>
            <a:chExt cx="158" cy="148"/>
          </a:xfrm>
        </p:grpSpPr>
        <p:pic>
          <p:nvPicPr>
            <p:cNvPr id="29" name="Picture 115" descr="도형27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99" y="1373"/>
              <a:ext cx="158" cy="148"/>
            </a:xfrm>
            <a:prstGeom prst="rect">
              <a:avLst/>
            </a:prstGeom>
            <a:noFill/>
          </p:spPr>
        </p:pic>
        <p:sp>
          <p:nvSpPr>
            <p:cNvPr id="30" name="WordArt 116"/>
            <p:cNvSpPr>
              <a:spLocks noChangeArrowheads="1" noChangeShapeType="1" noTextEdit="1"/>
            </p:cNvSpPr>
            <p:nvPr/>
          </p:nvSpPr>
          <p:spPr bwMode="auto">
            <a:xfrm>
              <a:off x="554" y="1414"/>
              <a:ext cx="43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3</a:t>
              </a:r>
              <a:endParaRPr kumimoji="0" lang="ko-KR" altLang="en-US" sz="800" b="1" i="0" u="none" strike="noStrike" kern="10" cap="none" spc="0" normalizeH="0" baseline="0" noProof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  <p:grpSp>
        <p:nvGrpSpPr>
          <p:cNvPr id="6" name="Group 108"/>
          <p:cNvGrpSpPr>
            <a:grpSpLocks/>
          </p:cNvGrpSpPr>
          <p:nvPr/>
        </p:nvGrpSpPr>
        <p:grpSpPr bwMode="auto">
          <a:xfrm>
            <a:off x="4842030" y="5102551"/>
            <a:ext cx="212725" cy="196850"/>
            <a:chOff x="499" y="941"/>
            <a:chExt cx="158" cy="148"/>
          </a:xfrm>
        </p:grpSpPr>
        <p:pic>
          <p:nvPicPr>
            <p:cNvPr id="32" name="Picture 109" descr="도형27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499" y="941"/>
              <a:ext cx="158" cy="148"/>
            </a:xfrm>
            <a:prstGeom prst="rect">
              <a:avLst/>
            </a:prstGeom>
            <a:noFill/>
          </p:spPr>
        </p:pic>
        <p:sp>
          <p:nvSpPr>
            <p:cNvPr id="33" name="WordArt 110"/>
            <p:cNvSpPr>
              <a:spLocks noChangeArrowheads="1" noChangeShapeType="1" noTextEdit="1"/>
            </p:cNvSpPr>
            <p:nvPr/>
          </p:nvSpPr>
          <p:spPr bwMode="auto">
            <a:xfrm>
              <a:off x="554" y="982"/>
              <a:ext cx="42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dirty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4</a:t>
              </a:r>
              <a:endParaRPr kumimoji="0" lang="ko-KR" altLang="en-US" sz="800" b="1" i="0" u="none" strike="noStrike" kern="10" cap="none" spc="0" normalizeH="0" baseline="0" noProof="0" dirty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  <p:sp>
        <p:nvSpPr>
          <p:cNvPr id="34" name="Rectangle 72"/>
          <p:cNvSpPr>
            <a:spLocks noChangeArrowheads="1"/>
          </p:cNvSpPr>
          <p:nvPr/>
        </p:nvSpPr>
        <p:spPr bwMode="gray">
          <a:xfrm>
            <a:off x="1879383" y="908720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지구온난화는 지구대기의 온도 상승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해수면 상승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자연재해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수자원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농업 등 모든 분야에 영향을 미치며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세계 곳곳에서 심각한 피해사례가 나타나고 있음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지구온난화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영향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슬라이드 번호 개체 틀 3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29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0"/>
          <p:cNvPicPr>
            <a:picLocks noChangeAspect="1" noChangeArrowheads="1"/>
          </p:cNvPicPr>
          <p:nvPr/>
        </p:nvPicPr>
        <p:blipFill>
          <a:blip r:embed="rId3" cstate="email">
            <a:lum bright="-12000"/>
          </a:blip>
          <a:srcRect/>
          <a:stretch>
            <a:fillRect/>
          </a:stretch>
        </p:blipFill>
        <p:spPr bwMode="auto">
          <a:xfrm>
            <a:off x="5382090" y="2753925"/>
            <a:ext cx="1800200" cy="369041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6350" algn="ctr">
            <a:noFill/>
            <a:miter lim="800000"/>
            <a:headEnd/>
            <a:tailEnd/>
          </a:ln>
          <a:effectLst/>
        </p:spPr>
      </p:pic>
      <p:sp>
        <p:nvSpPr>
          <p:cNvPr id="26" name="직사각형 25"/>
          <p:cNvSpPr/>
          <p:nvPr/>
        </p:nvSpPr>
        <p:spPr>
          <a:xfrm>
            <a:off x="1871700" y="1023007"/>
            <a:ext cx="6930770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4. </a:t>
            </a:r>
            <a:r>
              <a:rPr lang="ko-KR" altLang="en-US" smtClean="0"/>
              <a:t>기후변화가 산업에 미치는 영향 및 대응</a:t>
            </a:r>
            <a:endParaRPr lang="ko-KR" altLang="en-US" sz="2000" dirty="0"/>
          </a:p>
        </p:txBody>
      </p:sp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34153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기후변화의 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산업영향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gray">
          <a:xfrm>
            <a:off x="1901010" y="797982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기후변화는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대표적인 온실가스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다배출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산업에 해당하는 자동차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화학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철강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 다양한 산업분야에 영향을 미침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109" name="Rectangle 13"/>
          <p:cNvSpPr>
            <a:spLocks noChangeArrowheads="1"/>
          </p:cNvSpPr>
          <p:nvPr/>
        </p:nvSpPr>
        <p:spPr bwMode="auto">
          <a:xfrm>
            <a:off x="431539" y="2123856"/>
            <a:ext cx="8325925" cy="1305144"/>
          </a:xfrm>
          <a:prstGeom prst="rect">
            <a:avLst/>
          </a:prstGeom>
          <a:gradFill rotWithShape="1">
            <a:gsLst>
              <a:gs pos="0">
                <a:srgbClr val="3366CC">
                  <a:alpha val="5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3" name="Picture 10"/>
          <p:cNvPicPr>
            <a:picLocks noChangeAspect="1" noChangeArrowheads="1"/>
          </p:cNvPicPr>
          <p:nvPr/>
        </p:nvPicPr>
        <p:blipFill>
          <a:blip r:embed="rId4" cstate="email">
            <a:lum bright="-12000"/>
          </a:blip>
          <a:srcRect/>
          <a:stretch>
            <a:fillRect/>
          </a:stretch>
        </p:blipFill>
        <p:spPr bwMode="auto">
          <a:xfrm>
            <a:off x="2101217" y="2634632"/>
            <a:ext cx="1731401" cy="384017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6350" algn="ctr">
            <a:noFill/>
            <a:miter lim="800000"/>
            <a:headEnd/>
            <a:tailEnd/>
          </a:ln>
          <a:effectLst/>
        </p:spPr>
      </p:pic>
      <p:pic>
        <p:nvPicPr>
          <p:cNvPr id="95" name="Picture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32618" y="2634632"/>
            <a:ext cx="1695784" cy="384017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</p:pic>
      <p:sp>
        <p:nvSpPr>
          <p:cNvPr id="96" name="Rectangle 14"/>
          <p:cNvSpPr>
            <a:spLocks noChangeArrowheads="1"/>
          </p:cNvSpPr>
          <p:nvPr/>
        </p:nvSpPr>
        <p:spPr bwMode="auto">
          <a:xfrm>
            <a:off x="431539" y="2348880"/>
            <a:ext cx="8415935" cy="174149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7" name="Oval 15"/>
          <p:cNvSpPr>
            <a:spLocks noChangeArrowheads="1"/>
          </p:cNvSpPr>
          <p:nvPr/>
        </p:nvSpPr>
        <p:spPr bwMode="auto">
          <a:xfrm>
            <a:off x="743495" y="3292696"/>
            <a:ext cx="962608" cy="996065"/>
          </a:xfrm>
          <a:prstGeom prst="ellipse">
            <a:avLst/>
          </a:prstGeom>
          <a:solidFill>
            <a:srgbClr val="80B4FF"/>
          </a:solidFill>
          <a:ln w="508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tIns="0" bIns="0" anchor="ctr"/>
          <a:lstStyle/>
          <a:p>
            <a:pPr latinLnBrk="0">
              <a:defRPr/>
            </a:pPr>
            <a:endParaRPr lang="ko-KR" altLang="en-US" kern="0" smtClean="0">
              <a:solidFill>
                <a:sysClr val="windowText" lastClr="000000"/>
              </a:solidFill>
            </a:endParaRPr>
          </a:p>
        </p:txBody>
      </p:sp>
      <p:sp>
        <p:nvSpPr>
          <p:cNvPr id="98" name="Oval 17"/>
          <p:cNvSpPr>
            <a:spLocks noChangeArrowheads="1"/>
          </p:cNvSpPr>
          <p:nvPr/>
        </p:nvSpPr>
        <p:spPr bwMode="auto">
          <a:xfrm>
            <a:off x="2452079" y="3292696"/>
            <a:ext cx="962610" cy="996065"/>
          </a:xfrm>
          <a:prstGeom prst="ellipse">
            <a:avLst/>
          </a:prstGeom>
          <a:solidFill>
            <a:srgbClr val="B0D274"/>
          </a:solidFill>
          <a:ln w="508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tIns="0" bIns="0" anchor="ctr"/>
          <a:lstStyle/>
          <a:p>
            <a:pPr latinLnBrk="0">
              <a:defRPr/>
            </a:pPr>
            <a:endParaRPr lang="ko-KR" altLang="en-US" kern="0" smtClean="0">
              <a:solidFill>
                <a:sysClr val="windowText" lastClr="000000"/>
              </a:solidFill>
            </a:endParaRPr>
          </a:p>
        </p:txBody>
      </p:sp>
      <p:sp>
        <p:nvSpPr>
          <p:cNvPr id="99" name="Oval 15"/>
          <p:cNvSpPr>
            <a:spLocks noChangeArrowheads="1"/>
          </p:cNvSpPr>
          <p:nvPr/>
        </p:nvSpPr>
        <p:spPr bwMode="auto">
          <a:xfrm>
            <a:off x="4249287" y="3292696"/>
            <a:ext cx="962608" cy="996065"/>
          </a:xfrm>
          <a:prstGeom prst="ellipse">
            <a:avLst/>
          </a:prstGeom>
          <a:solidFill>
            <a:srgbClr val="80B4FF"/>
          </a:solidFill>
          <a:ln w="508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tIns="0" bIns="0" anchor="ctr"/>
          <a:lstStyle/>
          <a:p>
            <a:pPr latinLnBrk="0">
              <a:defRPr/>
            </a:pPr>
            <a:endParaRPr lang="ko-KR" altLang="en-US" kern="0" smtClean="0">
              <a:solidFill>
                <a:sysClr val="windowText" lastClr="000000"/>
              </a:solidFill>
            </a:endParaRPr>
          </a:p>
        </p:txBody>
      </p:sp>
      <p:sp>
        <p:nvSpPr>
          <p:cNvPr id="100" name="Oval 17"/>
          <p:cNvSpPr>
            <a:spLocks noChangeArrowheads="1"/>
          </p:cNvSpPr>
          <p:nvPr/>
        </p:nvSpPr>
        <p:spPr bwMode="auto">
          <a:xfrm>
            <a:off x="5957871" y="3292696"/>
            <a:ext cx="962610" cy="996065"/>
          </a:xfrm>
          <a:prstGeom prst="ellipse">
            <a:avLst/>
          </a:prstGeom>
          <a:solidFill>
            <a:srgbClr val="B0D274"/>
          </a:solidFill>
          <a:ln w="508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tIns="0" bIns="0" anchor="ctr"/>
          <a:lstStyle/>
          <a:p>
            <a:pPr latinLnBrk="0">
              <a:defRPr/>
            </a:pPr>
            <a:endParaRPr lang="ko-KR" altLang="en-US" kern="0" smtClean="0">
              <a:solidFill>
                <a:sysClr val="windowText" lastClr="000000"/>
              </a:solidFill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2548447" y="3613686"/>
            <a:ext cx="7515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화학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산업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4294489" y="3613686"/>
            <a:ext cx="86710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철강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산업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5981776" y="3613686"/>
            <a:ext cx="91408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식품</a:t>
            </a:r>
            <a:endParaRPr kumimoji="0" lang="en-US" altLang="ko-KR" sz="12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산업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Rectangle 22"/>
          <p:cNvSpPr>
            <a:spLocks noChangeArrowheads="1"/>
          </p:cNvSpPr>
          <p:nvPr/>
        </p:nvSpPr>
        <p:spPr bwMode="auto">
          <a:xfrm>
            <a:off x="479072" y="4342839"/>
            <a:ext cx="1560840" cy="2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냉방 성능 요구 증가</a:t>
            </a:r>
            <a:endParaRPr lang="en-US" altLang="ko-KR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오존층 파괴물질 규제</a:t>
            </a:r>
            <a:endParaRPr lang="en-US" altLang="ko-KR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연비 및 배기가스 규제</a:t>
            </a:r>
            <a:r>
              <a:rPr lang="en-US" altLang="ko-KR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탄소세</a:t>
            </a: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부과 </a:t>
            </a:r>
            <a:endParaRPr lang="en-US" altLang="ko-KR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제품환경규제</a:t>
            </a:r>
            <a:endParaRPr lang="en-US" altLang="ko-KR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연료 전지 개발 기회</a:t>
            </a:r>
            <a:endParaRPr lang="en-US" altLang="ko-KR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고연비</a:t>
            </a:r>
            <a:r>
              <a:rPr lang="en-US" altLang="ko-KR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친환경 자동차 수요 증가</a:t>
            </a:r>
            <a:endParaRPr lang="en-US" altLang="ko-KR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바이오 연료 사용 증가</a:t>
            </a:r>
            <a:endParaRPr lang="en-US" altLang="ko-KR" sz="1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Rectangle 85"/>
          <p:cNvSpPr>
            <a:spLocks noChangeArrowheads="1"/>
          </p:cNvSpPr>
          <p:nvPr/>
        </p:nvSpPr>
        <p:spPr bwMode="auto">
          <a:xfrm>
            <a:off x="2467186" y="2348880"/>
            <a:ext cx="4220049" cy="37939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산업별 주요 환경영향</a:t>
            </a:r>
            <a:endParaRPr kumimoji="0" lang="ko-KR" altLang="en-US" sz="1600" b="1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0" name="Picture 109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V="1">
            <a:off x="3178472" y="2357430"/>
            <a:ext cx="3058713" cy="87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1" name="직사각형 110"/>
          <p:cNvSpPr/>
          <p:nvPr/>
        </p:nvSpPr>
        <p:spPr>
          <a:xfrm>
            <a:off x="836585" y="3613686"/>
            <a:ext cx="7515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자동차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산업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4" name="Picture 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201941" y="2559160"/>
            <a:ext cx="1555524" cy="384017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</p:pic>
      <p:sp>
        <p:nvSpPr>
          <p:cNvPr id="116" name="Oval 15"/>
          <p:cNvSpPr>
            <a:spLocks noChangeArrowheads="1"/>
          </p:cNvSpPr>
          <p:nvPr/>
        </p:nvSpPr>
        <p:spPr bwMode="auto">
          <a:xfrm>
            <a:off x="7479822" y="3298651"/>
            <a:ext cx="962608" cy="996065"/>
          </a:xfrm>
          <a:prstGeom prst="ellipse">
            <a:avLst/>
          </a:prstGeom>
          <a:solidFill>
            <a:srgbClr val="80B4FF"/>
          </a:solidFill>
          <a:ln w="508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tIns="0" bIns="0" anchor="ctr"/>
          <a:lstStyle/>
          <a:p>
            <a:pPr latinLnBrk="0">
              <a:defRPr/>
            </a:pPr>
            <a:endParaRPr lang="ko-KR" altLang="en-US" kern="0" smtClean="0">
              <a:solidFill>
                <a:sysClr val="windowText" lastClr="000000"/>
              </a:solidFill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7483342" y="3604394"/>
            <a:ext cx="91408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농축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산업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8" name="Rectangle 22"/>
          <p:cNvSpPr>
            <a:spLocks noChangeArrowheads="1"/>
          </p:cNvSpPr>
          <p:nvPr/>
        </p:nvSpPr>
        <p:spPr bwMode="auto">
          <a:xfrm>
            <a:off x="2231740" y="4333766"/>
            <a:ext cx="1560840" cy="176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오존층 파괴 물질 규제</a:t>
            </a:r>
            <a:r>
              <a:rPr lang="en-US" altLang="ko-KR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잔류성 유기오염물질 규제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화학물질 및 고위험성 물질 사용 규제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태양광 발전</a:t>
            </a:r>
            <a:r>
              <a:rPr lang="en-US" altLang="ko-KR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바이오 에너지</a:t>
            </a:r>
            <a:r>
              <a:rPr lang="en-US" altLang="ko-KR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연료전지 분야 기회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9" name="Rectangle 22"/>
          <p:cNvSpPr>
            <a:spLocks noChangeArrowheads="1"/>
          </p:cNvSpPr>
          <p:nvPr/>
        </p:nvSpPr>
        <p:spPr bwMode="auto">
          <a:xfrm>
            <a:off x="3941930" y="4108741"/>
            <a:ext cx="1560840" cy="139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</a:pP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절약 및 온실가스 배출 감축 요구 증대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절약 고급철강 수요 증가 에 따른 기회 발생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0" name="Rectangle 22"/>
          <p:cNvSpPr>
            <a:spLocks noChangeArrowheads="1"/>
          </p:cNvSpPr>
          <p:nvPr/>
        </p:nvSpPr>
        <p:spPr bwMode="auto">
          <a:xfrm>
            <a:off x="7241630" y="4333766"/>
            <a:ext cx="1560840" cy="121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생산량 저하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용수사용 부족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</a:pP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1" name="Rectangle 22"/>
          <p:cNvSpPr>
            <a:spLocks noChangeArrowheads="1"/>
          </p:cNvSpPr>
          <p:nvPr/>
        </p:nvSpPr>
        <p:spPr bwMode="auto">
          <a:xfrm>
            <a:off x="5517105" y="4333766"/>
            <a:ext cx="1560840" cy="139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음료판매 증가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구호식품 수요 증가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공업용수 부족</a:t>
            </a:r>
            <a:r>
              <a:rPr lang="en-US" altLang="ko-KR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용수 관련 민원 발생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수자원 고갈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algn="l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오존층 파괴물질 규제</a:t>
            </a:r>
            <a:endParaRPr lang="en-US" altLang="ko-KR" sz="10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30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1826695" y="733778"/>
            <a:ext cx="7065785" cy="118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4. </a:t>
            </a:r>
            <a:r>
              <a:rPr lang="ko-KR" altLang="en-US" smtClean="0"/>
              <a:t>기후변화가 산업에 미치는 영향 및 대응</a:t>
            </a:r>
            <a:endParaRPr lang="ko-KR" altLang="en-US" sz="2000" dirty="0"/>
          </a:p>
        </p:txBody>
      </p:sp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312220" y="722488"/>
            <a:ext cx="1448847" cy="1196623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기후변화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완화와 적응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gray">
          <a:xfrm>
            <a:off x="1727200" y="885473"/>
            <a:ext cx="7067550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271463" lvl="1" indent="-180975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tabLst>
                <a:tab pos="361950" algn="l"/>
              </a:tabLst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  <a:ea typeface="+mn-ea"/>
              </a:rPr>
              <a:t>완화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  <a:ea typeface="+mn-ea"/>
              </a:rPr>
              <a:t>(Mitigation): </a:t>
            </a:r>
            <a:r>
              <a:rPr lang="ko-KR" altLang="ko-KR" sz="1200" dirty="0" smtClean="0">
                <a:latin typeface="+mn-ea"/>
                <a:ea typeface="+mn-ea"/>
              </a:rPr>
              <a:t>인위적 조정 행위를 의미하는 것으로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ko-KR" sz="1200" dirty="0" smtClean="0">
                <a:latin typeface="+mn-ea"/>
                <a:ea typeface="+mn-ea"/>
              </a:rPr>
              <a:t>온실가스 배출량을 파악하고 </a:t>
            </a:r>
            <a:r>
              <a:rPr lang="ko-KR" altLang="ko-KR" sz="1200" dirty="0" err="1" smtClean="0">
                <a:latin typeface="+mn-ea"/>
                <a:ea typeface="+mn-ea"/>
              </a:rPr>
              <a:t>흡수원을</a:t>
            </a:r>
            <a:r>
              <a:rPr lang="ko-KR" altLang="ko-KR" sz="1200" dirty="0" smtClean="0">
                <a:latin typeface="+mn-ea"/>
                <a:ea typeface="+mn-ea"/>
              </a:rPr>
              <a:t> 강화하는 활동으로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ko-KR" sz="1200" dirty="0" err="1" smtClean="0">
                <a:latin typeface="+mn-ea"/>
                <a:ea typeface="+mn-ea"/>
              </a:rPr>
              <a:t>신재생에너지</a:t>
            </a:r>
            <a:r>
              <a:rPr lang="ko-KR" altLang="ko-KR" sz="1200" dirty="0" smtClean="0">
                <a:latin typeface="+mn-ea"/>
                <a:ea typeface="+mn-ea"/>
              </a:rPr>
              <a:t> 개발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ko-KR" sz="1200" dirty="0" smtClean="0">
                <a:latin typeface="+mn-ea"/>
                <a:ea typeface="+mn-ea"/>
              </a:rPr>
              <a:t>친환경 자동차 개발 및 구매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ko-KR" sz="1200" dirty="0" smtClean="0">
                <a:latin typeface="+mn-ea"/>
                <a:ea typeface="+mn-ea"/>
              </a:rPr>
              <a:t>탄소제로 도시 건설 등이 해당한다</a:t>
            </a:r>
            <a:r>
              <a:rPr lang="en-US" altLang="ko-KR" sz="1200" dirty="0" smtClean="0">
                <a:latin typeface="+mn-ea"/>
                <a:ea typeface="+mn-ea"/>
              </a:rPr>
              <a:t>. </a:t>
            </a:r>
            <a:endParaRPr kumimoji="0" lang="en-US" altLang="ko-KR" sz="1200" b="1" kern="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pPr marL="271463" lvl="1" indent="-180975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  <a:ea typeface="+mn-ea"/>
              </a:rPr>
              <a:t>적응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  <a:ea typeface="+mn-ea"/>
              </a:rPr>
              <a:t>(Adaptation): </a:t>
            </a:r>
            <a:r>
              <a:rPr lang="ko-KR" altLang="ko-KR" sz="1200" dirty="0" smtClean="0">
                <a:latin typeface="+mn-ea"/>
                <a:ea typeface="+mn-ea"/>
              </a:rPr>
              <a:t>기후변화로 인한 피해를 최소화하여 사회를 운영하는 것으로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ko-KR" sz="1200" dirty="0" smtClean="0">
                <a:latin typeface="+mn-ea"/>
                <a:ea typeface="+mn-ea"/>
              </a:rPr>
              <a:t>각종 모형을 활용하여 기후예측 파급효과를 분석한 후 취약산업에 대한 대책을 수립하는 농작물 품종 개량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ko-KR" sz="1200" dirty="0" smtClean="0">
                <a:latin typeface="+mn-ea"/>
                <a:ea typeface="+mn-ea"/>
              </a:rPr>
              <a:t>인공강우 기술 개발 등이 해당한다</a:t>
            </a:r>
            <a:r>
              <a:rPr lang="en-US" altLang="ko-KR" sz="1200" dirty="0" smtClean="0">
                <a:latin typeface="+mn-ea"/>
                <a:ea typeface="+mn-ea"/>
              </a:rPr>
              <a:t>. </a:t>
            </a:r>
            <a:endParaRPr lang="ko-KR" altLang="ko-KR" sz="1200" dirty="0" smtClean="0">
              <a:latin typeface="+mn-ea"/>
              <a:ea typeface="+mn-ea"/>
            </a:endParaRPr>
          </a:p>
          <a:p>
            <a:pPr marL="361950" lvl="1" indent="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238625" y="2017713"/>
            <a:ext cx="1090613" cy="1123950"/>
          </a:xfrm>
          <a:prstGeom prst="downArrowCallout">
            <a:avLst>
              <a:gd name="adj1" fmla="val 51491"/>
              <a:gd name="adj2" fmla="val 45852"/>
              <a:gd name="adj3" fmla="val 10816"/>
              <a:gd name="adj4" fmla="val 81741"/>
            </a:avLst>
          </a:prstGeom>
          <a:solidFill>
            <a:schemeClr val="bg1">
              <a:alpha val="45882"/>
            </a:schemeClr>
          </a:solidFill>
          <a:ln w="2540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latinLnBrk="0" hangingPunct="0"/>
            <a:r>
              <a:rPr kumimoji="0" lang="ko-KR" altLang="en-US" sz="1200" dirty="0" err="1">
                <a:latin typeface="+mn-ea"/>
                <a:ea typeface="+mn-ea"/>
              </a:rPr>
              <a:t>인벤토리</a:t>
            </a:r>
            <a:r>
              <a:rPr kumimoji="0" lang="ko-KR" altLang="en-US" sz="1200" dirty="0">
                <a:latin typeface="+mn-ea"/>
                <a:ea typeface="+mn-ea"/>
              </a:rPr>
              <a:t> 보고 의무화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580063" y="2017713"/>
            <a:ext cx="1085850" cy="1122362"/>
          </a:xfrm>
          <a:prstGeom prst="downArrowCallout">
            <a:avLst>
              <a:gd name="adj1" fmla="val 51491"/>
              <a:gd name="adj2" fmla="val 45852"/>
              <a:gd name="adj3" fmla="val 10848"/>
              <a:gd name="adj4" fmla="val 81741"/>
            </a:avLst>
          </a:prstGeom>
          <a:solidFill>
            <a:schemeClr val="bg1">
              <a:alpha val="45882"/>
            </a:schemeClr>
          </a:solidFill>
          <a:ln w="2540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latinLnBrk="0" hangingPunct="0"/>
            <a:r>
              <a:rPr kumimoji="0" lang="en-US" altLang="ko-KR" sz="1200" dirty="0">
                <a:latin typeface="+mn-ea"/>
                <a:ea typeface="+mn-ea"/>
              </a:rPr>
              <a:t>Demand-Side</a:t>
            </a:r>
          </a:p>
          <a:p>
            <a:pPr algn="ctr" eaLnBrk="0" latinLnBrk="0" hangingPunct="0"/>
            <a:r>
              <a:rPr kumimoji="0" lang="ko-KR" altLang="en-US" sz="1200" dirty="0">
                <a:latin typeface="+mn-ea"/>
                <a:ea typeface="+mn-ea"/>
              </a:rPr>
              <a:t>규제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6913563" y="2017713"/>
            <a:ext cx="1090612" cy="1122362"/>
          </a:xfrm>
          <a:prstGeom prst="downArrowCallout">
            <a:avLst>
              <a:gd name="adj1" fmla="val 51491"/>
              <a:gd name="adj2" fmla="val 45852"/>
              <a:gd name="adj3" fmla="val 10801"/>
              <a:gd name="adj4" fmla="val 81741"/>
            </a:avLst>
          </a:prstGeom>
          <a:solidFill>
            <a:schemeClr val="bg1">
              <a:alpha val="45882"/>
            </a:schemeClr>
          </a:solidFill>
          <a:ln w="2540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latinLnBrk="0" hangingPunct="0"/>
            <a:r>
              <a:rPr kumimoji="0" lang="ko-KR" altLang="en-US" sz="1200" dirty="0" err="1">
                <a:latin typeface="+mn-ea"/>
                <a:ea typeface="+mn-ea"/>
              </a:rPr>
              <a:t>배출권</a:t>
            </a:r>
            <a:r>
              <a:rPr kumimoji="0" lang="ko-KR" altLang="en-US" sz="1200" dirty="0">
                <a:latin typeface="+mn-ea"/>
                <a:ea typeface="+mn-ea"/>
              </a:rPr>
              <a:t> 할당 및 거래</a:t>
            </a: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914650" y="2017713"/>
            <a:ext cx="1090613" cy="1123950"/>
          </a:xfrm>
          <a:prstGeom prst="downArrowCallout">
            <a:avLst>
              <a:gd name="adj1" fmla="val 51491"/>
              <a:gd name="adj2" fmla="val 45852"/>
              <a:gd name="adj3" fmla="val 10816"/>
              <a:gd name="adj4" fmla="val 81741"/>
            </a:avLst>
          </a:prstGeom>
          <a:solidFill>
            <a:schemeClr val="bg1">
              <a:alpha val="45882"/>
            </a:schemeClr>
          </a:solidFill>
          <a:ln w="25400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latinLnBrk="0" hangingPunct="0"/>
            <a:r>
              <a:rPr kumimoji="0" lang="ko-KR" altLang="en-US" sz="1200" dirty="0">
                <a:latin typeface="+mn-ea"/>
                <a:ea typeface="+mn-ea"/>
              </a:rPr>
              <a:t>감축</a:t>
            </a:r>
            <a:r>
              <a:rPr kumimoji="0" lang="en-US" altLang="ko-KR" sz="1200" dirty="0">
                <a:latin typeface="+mn-ea"/>
                <a:ea typeface="+mn-ea"/>
              </a:rPr>
              <a:t>Credit </a:t>
            </a:r>
            <a:r>
              <a:rPr kumimoji="0" lang="ko-KR" altLang="en-US" sz="1200" dirty="0">
                <a:latin typeface="+mn-ea"/>
                <a:ea typeface="+mn-ea"/>
              </a:rPr>
              <a:t>확보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924175" y="5043488"/>
            <a:ext cx="5103813" cy="906462"/>
            <a:chOff x="1842" y="2587"/>
            <a:chExt cx="3215" cy="752"/>
          </a:xfrm>
        </p:grpSpPr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 flipV="1">
              <a:off x="2685" y="2587"/>
              <a:ext cx="687" cy="752"/>
            </a:xfrm>
            <a:prstGeom prst="downArrowCallout">
              <a:avLst>
                <a:gd name="adj1" fmla="val 51491"/>
                <a:gd name="adj2" fmla="val 45852"/>
                <a:gd name="adj3" fmla="val 11488"/>
                <a:gd name="adj4" fmla="val 81741"/>
              </a:avLst>
            </a:prstGeom>
            <a:solidFill>
              <a:schemeClr val="bg1">
                <a:alpha val="45882"/>
              </a:schemeClr>
            </a:solidFill>
            <a:ln w="2540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통계기반</a:t>
              </a:r>
              <a:endParaRPr kumimoji="0" lang="en-US" altLang="ko-KR" sz="1200" dirty="0" smtClean="0">
                <a:latin typeface="+mn-ea"/>
                <a:ea typeface="+mn-ea"/>
              </a:endParaRPr>
            </a:p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구축</a:t>
              </a:r>
              <a:endParaRPr kumimoji="0" lang="en-US" altLang="ko-KR" sz="1200" dirty="0" smtClean="0">
                <a:latin typeface="+mn-ea"/>
                <a:ea typeface="+mn-ea"/>
              </a:endParaRPr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 flipV="1">
              <a:off x="3528" y="2587"/>
              <a:ext cx="718" cy="750"/>
            </a:xfrm>
            <a:prstGeom prst="downArrowCallout">
              <a:avLst>
                <a:gd name="adj1" fmla="val 51491"/>
                <a:gd name="adj2" fmla="val 45852"/>
                <a:gd name="adj3" fmla="val 10963"/>
                <a:gd name="adj4" fmla="val 81741"/>
              </a:avLst>
            </a:prstGeom>
            <a:solidFill>
              <a:schemeClr val="bg1">
                <a:alpha val="45882"/>
              </a:schemeClr>
            </a:solidFill>
            <a:ln w="2540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기후변화</a:t>
              </a:r>
              <a:endParaRPr kumimoji="0" lang="en-US" altLang="ko-KR" sz="1200" dirty="0" smtClean="0">
                <a:latin typeface="+mn-ea"/>
                <a:ea typeface="+mn-ea"/>
              </a:endParaRPr>
            </a:p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취약산업</a:t>
              </a:r>
              <a:endParaRPr kumimoji="0" lang="en-US" altLang="ko-KR" sz="1200" dirty="0" smtClean="0">
                <a:latin typeface="+mn-ea"/>
                <a:ea typeface="+mn-ea"/>
              </a:endParaRPr>
            </a:p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대책수립</a:t>
              </a:r>
              <a:endParaRPr kumimoji="0" lang="ko-KR" altLang="en-US" sz="1200" dirty="0">
                <a:latin typeface="+mn-ea"/>
                <a:ea typeface="+mn-ea"/>
              </a:endParaRPr>
            </a:p>
          </p:txBody>
        </p:sp>
        <p:sp>
          <p:nvSpPr>
            <p:cNvPr id="15" name="AutoShape 11"/>
            <p:cNvSpPr>
              <a:spLocks noChangeArrowheads="1"/>
            </p:cNvSpPr>
            <p:nvPr/>
          </p:nvSpPr>
          <p:spPr bwMode="auto">
            <a:xfrm flipV="1">
              <a:off x="4370" y="2587"/>
              <a:ext cx="687" cy="752"/>
            </a:xfrm>
            <a:prstGeom prst="downArrowCallout">
              <a:avLst>
                <a:gd name="adj1" fmla="val 51491"/>
                <a:gd name="adj2" fmla="val 45852"/>
                <a:gd name="adj3" fmla="val 11488"/>
                <a:gd name="adj4" fmla="val 81741"/>
              </a:avLst>
            </a:prstGeom>
            <a:solidFill>
              <a:schemeClr val="bg1">
                <a:alpha val="45882"/>
              </a:schemeClr>
            </a:solidFill>
            <a:ln w="2540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해수침수</a:t>
              </a:r>
              <a:endParaRPr kumimoji="0" lang="en-US" altLang="ko-KR" sz="1200" dirty="0" smtClean="0">
                <a:latin typeface="+mn-ea"/>
                <a:ea typeface="+mn-ea"/>
              </a:endParaRPr>
            </a:p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위험 조사</a:t>
              </a:r>
              <a:endParaRPr kumimoji="0" lang="ko-KR" altLang="en-US" sz="1200" dirty="0">
                <a:latin typeface="+mn-ea"/>
                <a:ea typeface="+mn-ea"/>
              </a:endParaRPr>
            </a:p>
          </p:txBody>
        </p:sp>
        <p:sp>
          <p:nvSpPr>
            <p:cNvPr id="16" name="AutoShape 12"/>
            <p:cNvSpPr>
              <a:spLocks noChangeArrowheads="1"/>
            </p:cNvSpPr>
            <p:nvPr/>
          </p:nvSpPr>
          <p:spPr bwMode="auto">
            <a:xfrm flipV="1">
              <a:off x="1842" y="2587"/>
              <a:ext cx="687" cy="752"/>
            </a:xfrm>
            <a:prstGeom prst="downArrowCallout">
              <a:avLst>
                <a:gd name="adj1" fmla="val 51491"/>
                <a:gd name="adj2" fmla="val 45852"/>
                <a:gd name="adj3" fmla="val 11488"/>
                <a:gd name="adj4" fmla="val 81741"/>
              </a:avLst>
            </a:prstGeom>
            <a:solidFill>
              <a:schemeClr val="bg1">
                <a:alpha val="45882"/>
              </a:schemeClr>
            </a:solidFill>
            <a:ln w="2540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기후예측</a:t>
              </a:r>
              <a:endParaRPr kumimoji="0" lang="en-US" altLang="ko-KR" sz="1200" dirty="0" smtClean="0">
                <a:latin typeface="+mn-ea"/>
                <a:ea typeface="+mn-ea"/>
              </a:endParaRPr>
            </a:p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파급효과</a:t>
              </a:r>
              <a:endParaRPr kumimoji="0" lang="en-US" altLang="ko-KR" sz="1200" dirty="0" smtClean="0">
                <a:latin typeface="+mn-ea"/>
                <a:ea typeface="+mn-ea"/>
              </a:endParaRPr>
            </a:p>
            <a:p>
              <a:pPr algn="ctr" eaLnBrk="0" latinLnBrk="0" hangingPunct="0"/>
              <a:r>
                <a:rPr kumimoji="0" lang="ko-KR" altLang="en-US" sz="1200" dirty="0" smtClean="0">
                  <a:latin typeface="+mn-ea"/>
                  <a:ea typeface="+mn-ea"/>
                </a:rPr>
                <a:t>분석</a:t>
              </a:r>
              <a:endParaRPr kumimoji="0" lang="ko-KR" altLang="en-US" sz="1200" dirty="0">
                <a:latin typeface="+mn-ea"/>
                <a:ea typeface="+mn-ea"/>
              </a:endParaRPr>
            </a:p>
          </p:txBody>
        </p:sp>
      </p:grpSp>
      <p:sp>
        <p:nvSpPr>
          <p:cNvPr id="17" name="AutoShape 13"/>
          <p:cNvSpPr>
            <a:spLocks noChangeArrowheads="1"/>
          </p:cNvSpPr>
          <p:nvPr/>
        </p:nvSpPr>
        <p:spPr bwMode="auto">
          <a:xfrm>
            <a:off x="828675" y="3070225"/>
            <a:ext cx="7920038" cy="2054225"/>
          </a:xfrm>
          <a:prstGeom prst="rightArrow">
            <a:avLst>
              <a:gd name="adj1" fmla="val 82370"/>
              <a:gd name="adj2" fmla="val 21402"/>
            </a:avLst>
          </a:prstGeom>
          <a:solidFill>
            <a:srgbClr val="37527D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sz="1600" dirty="0">
              <a:latin typeface="+mn-ea"/>
              <a:ea typeface="+mn-ea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622802" y="2378075"/>
            <a:ext cx="1202573" cy="52322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400" b="1" dirty="0">
                <a:latin typeface="+mn-ea"/>
                <a:ea typeface="+mn-ea"/>
              </a:rPr>
              <a:t>완화분야</a:t>
            </a:r>
          </a:p>
          <a:p>
            <a:pPr algn="ctr"/>
            <a:r>
              <a:rPr kumimoji="0" lang="en-US" altLang="ko-KR" sz="1400" b="1" dirty="0">
                <a:latin typeface="+mn-ea"/>
                <a:ea typeface="+mn-ea"/>
              </a:rPr>
              <a:t>(Mitigation)</a:t>
            </a: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1571692" y="5362575"/>
            <a:ext cx="1266693" cy="52322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400" b="1">
                <a:latin typeface="+mn-ea"/>
                <a:ea typeface="+mn-ea"/>
              </a:rPr>
              <a:t>적응분야</a:t>
            </a:r>
          </a:p>
          <a:p>
            <a:pPr algn="ctr"/>
            <a:r>
              <a:rPr kumimoji="0" lang="en-US" altLang="ko-KR" sz="1400" b="1">
                <a:latin typeface="+mn-ea"/>
                <a:ea typeface="+mn-ea"/>
              </a:rPr>
              <a:t>(Adaptation)</a:t>
            </a: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2849960" y="3476625"/>
            <a:ext cx="902812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감축사업</a:t>
            </a:r>
          </a:p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추진</a:t>
            </a: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3934713" y="3476625"/>
            <a:ext cx="965329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인벤토리 </a:t>
            </a:r>
            <a:b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</a:br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구축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6600190" y="3476625"/>
            <a:ext cx="1655763" cy="527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배출권</a:t>
            </a:r>
          </a:p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포트폴리오 관리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5209540" y="4197350"/>
            <a:ext cx="1285875" cy="527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신사업</a:t>
            </a:r>
          </a:p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발굴</a:t>
            </a: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2864247" y="4197350"/>
            <a:ext cx="902812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사업장</a:t>
            </a:r>
          </a:p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재해관리</a:t>
            </a:r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5046307" y="3476625"/>
            <a:ext cx="1386918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저에너지제품 </a:t>
            </a:r>
          </a:p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수요 확대 대응</a:t>
            </a:r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3971718" y="4197350"/>
            <a:ext cx="1027845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소비형태</a:t>
            </a:r>
          </a:p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 변화 대응</a:t>
            </a:r>
          </a:p>
        </p:txBody>
      </p:sp>
      <p:sp>
        <p:nvSpPr>
          <p:cNvPr id="29" name="Rectangle 23"/>
          <p:cNvSpPr>
            <a:spLocks noChangeArrowheads="1"/>
          </p:cNvSpPr>
          <p:nvPr/>
        </p:nvSpPr>
        <p:spPr bwMode="auto">
          <a:xfrm>
            <a:off x="6743065" y="4197350"/>
            <a:ext cx="1304925" cy="527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신재생 </a:t>
            </a:r>
            <a:b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</a:br>
            <a:r>
              <a:rPr lang="ko-KR" altLang="en-US" sz="1400" b="1">
                <a:solidFill>
                  <a:schemeClr val="bg1"/>
                </a:solidFill>
                <a:latin typeface="+mn-ea"/>
                <a:ea typeface="+mn-ea"/>
              </a:rPr>
              <a:t>에너지 사용</a:t>
            </a:r>
          </a:p>
        </p:txBody>
      </p:sp>
      <p:pic>
        <p:nvPicPr>
          <p:cNvPr id="30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5438" y="3068638"/>
            <a:ext cx="19431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슬라이드 번호 개체 틀 3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31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3149699" y="2683765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기후변화 개요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149699" y="3183831"/>
            <a:ext cx="3772155" cy="428628"/>
          </a:xfrm>
          <a:prstGeom prst="roundRect">
            <a:avLst>
              <a:gd name="adj" fmla="val 5873"/>
            </a:avLst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국제적 기후변화 대응동향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3131840" y="3695297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국내 저탄소 녹색성장 정책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131840" y="4213935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분야</a:t>
            </a:r>
          </a:p>
        </p:txBody>
      </p:sp>
      <p:grpSp>
        <p:nvGrpSpPr>
          <p:cNvPr id="2" name="그룹 38"/>
          <p:cNvGrpSpPr/>
          <p:nvPr/>
        </p:nvGrpSpPr>
        <p:grpSpPr>
          <a:xfrm>
            <a:off x="2206300" y="1556792"/>
            <a:ext cx="4736070" cy="665891"/>
            <a:chOff x="2222146" y="1556792"/>
            <a:chExt cx="4756008" cy="665891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578195" y="1715058"/>
              <a:ext cx="4343659" cy="441328"/>
            </a:xfrm>
            <a:prstGeom prst="roundRect">
              <a:avLst>
                <a:gd name="adj" fmla="val 5873"/>
              </a:avLst>
            </a:prstGeom>
            <a:solidFill>
              <a:srgbClr val="37527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5600" y="1727758"/>
              <a:ext cx="41325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기후변화 대응에 대한 국내외 동향</a:t>
              </a:r>
            </a:p>
          </p:txBody>
        </p:sp>
        <p:pic>
          <p:nvPicPr>
            <p:cNvPr id="15" name="Picture 2" descr="C:\Documents and Settings\허혜정\바탕 화면\0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222146" y="1556792"/>
              <a:ext cx="603449" cy="63025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직사각형 15"/>
            <p:cNvSpPr/>
            <p:nvPr/>
          </p:nvSpPr>
          <p:spPr>
            <a:xfrm>
              <a:off x="2283443" y="1637908"/>
              <a:ext cx="59503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32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Ⅰ</a:t>
              </a:r>
              <a:endParaRPr lang="en-US" altLang="ko-KR" sz="32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3" name="모서리가 둥근 직사각형 12"/>
          <p:cNvSpPr/>
          <p:nvPr/>
        </p:nvSpPr>
        <p:spPr>
          <a:xfrm>
            <a:off x="3157693" y="2187043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4662010" y="1751331"/>
            <a:ext cx="4140460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1. </a:t>
            </a:r>
            <a:r>
              <a:rPr dirty="0" err="1" smtClean="0"/>
              <a:t>기후변화협약</a:t>
            </a:r>
            <a:r>
              <a:rPr lang="en-US" dirty="0" smtClean="0"/>
              <a:t>(UNFCC)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dirty="0" smtClean="0"/>
          </a:p>
        </p:txBody>
      </p:sp>
      <p:sp>
        <p:nvSpPr>
          <p:cNvPr id="19" name="직사각형 18"/>
          <p:cNvSpPr/>
          <p:nvPr/>
        </p:nvSpPr>
        <p:spPr>
          <a:xfrm>
            <a:off x="1897955" y="5032477"/>
            <a:ext cx="6892925" cy="1084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897955" y="3493659"/>
            <a:ext cx="692658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3147535" y="1738463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기후변화협약 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발효일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gray">
          <a:xfrm>
            <a:off x="4683653" y="1667903"/>
            <a:ext cx="26664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2000" b="1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1994</a:t>
            </a:r>
            <a:r>
              <a:rPr kumimoji="0" lang="ko-KR" altLang="en-US" sz="2000" b="1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2000" b="1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2000" b="1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2000" b="1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21</a:t>
            </a:r>
            <a:r>
              <a:rPr kumimoji="0" lang="ko-KR" altLang="en-US" sz="2000" b="1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일</a:t>
            </a:r>
            <a:endParaRPr kumimoji="0" lang="en-US" altLang="ko-KR" sz="2000" b="1" kern="0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72"/>
          <p:cNvSpPr>
            <a:spLocks noChangeArrowheads="1"/>
          </p:cNvSpPr>
          <p:nvPr/>
        </p:nvSpPr>
        <p:spPr bwMode="gray">
          <a:xfrm>
            <a:off x="383480" y="5097656"/>
            <a:ext cx="1514475" cy="998344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기후변화협약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주요내용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72"/>
          <p:cNvSpPr>
            <a:spLocks noChangeArrowheads="1"/>
          </p:cNvSpPr>
          <p:nvPr/>
        </p:nvSpPr>
        <p:spPr bwMode="gray">
          <a:xfrm>
            <a:off x="383480" y="3516040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기후변화협약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목적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72"/>
          <p:cNvSpPr>
            <a:spLocks noChangeArrowheads="1"/>
          </p:cNvSpPr>
          <p:nvPr/>
        </p:nvSpPr>
        <p:spPr bwMode="gray">
          <a:xfrm>
            <a:off x="1969393" y="3399596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온실가스로 인한 기후시스템의 변화를 방지할 수 있는 수준으로 온실가스 농도 안정화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896585" y="4271611"/>
            <a:ext cx="689292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382110" y="4271612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기후변화협약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체결국가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72"/>
          <p:cNvSpPr>
            <a:spLocks noChangeArrowheads="1"/>
          </p:cNvSpPr>
          <p:nvPr/>
        </p:nvSpPr>
        <p:spPr bwMode="gray">
          <a:xfrm>
            <a:off x="1957285" y="4181601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194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개국 가입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우리나라는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1993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세계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47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번째로 가입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72"/>
          <p:cNvSpPr>
            <a:spLocks noChangeArrowheads="1"/>
          </p:cNvSpPr>
          <p:nvPr/>
        </p:nvSpPr>
        <p:spPr bwMode="gray">
          <a:xfrm>
            <a:off x="1912280" y="5036696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기본원칙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지구온난화 방지를 위하여 모든 당사국이 참여하되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 온실가스 배출의 역사적 책임이 있는 선진국은 차별화된 책임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의무사항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지구 온난화 방지를 위한 정책 및 국가보고서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UN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제출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6525" y="671211"/>
            <a:ext cx="2770868" cy="1710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직사각형 32"/>
          <p:cNvSpPr/>
          <p:nvPr/>
        </p:nvSpPr>
        <p:spPr>
          <a:xfrm>
            <a:off x="1897955" y="2700489"/>
            <a:ext cx="692658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34" name="Rectangle 72"/>
          <p:cNvSpPr>
            <a:spLocks noChangeArrowheads="1"/>
          </p:cNvSpPr>
          <p:nvPr/>
        </p:nvSpPr>
        <p:spPr bwMode="gray">
          <a:xfrm>
            <a:off x="383480" y="2722870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기후변화협약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체결배경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1969393" y="2606426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1992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브라질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리우에서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개최된 유엔환경개발회의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(UNCED)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에서 지구의 온난화를 규제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∙방지하기 위한 기후변화협약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(UNFCCC)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체결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슬라이드 번호 개체 틀 2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33</a:t>
            </a:fld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20410" y="6135666"/>
            <a:ext cx="47738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indent="-73025" latinLnBrk="0">
              <a:buFont typeface="Arial" charset="0"/>
              <a:buChar char="•"/>
              <a:defRPr/>
            </a:pPr>
            <a:r>
              <a:rPr lang="en-US" altLang="ko-KR" sz="1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UNFCCC: United Nation Framework Convention on Climate Change</a:t>
            </a:r>
          </a:p>
          <a:p>
            <a:pPr marL="76200" indent="-73025" latinLnBrk="0">
              <a:buFont typeface="Arial" charset="0"/>
              <a:buChar char="•"/>
              <a:defRPr/>
            </a:pPr>
            <a:r>
              <a:rPr lang="en-US" altLang="ko-KR" sz="1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UNCED: </a:t>
            </a:r>
            <a:r>
              <a:rPr lang="en-US" altLang="ko-KR" sz="1000" dirty="0" smtClean="0">
                <a:latin typeface="+mn-ea"/>
                <a:ea typeface="+mn-ea"/>
              </a:rPr>
              <a:t>United Nations Conference on Environment and Development</a:t>
            </a:r>
            <a:endParaRPr lang="en-US" altLang="ko-KR" sz="1000" kern="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02729" y="1805050"/>
            <a:ext cx="1141659" cy="26161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100" b="1" dirty="0">
                <a:solidFill>
                  <a:schemeClr val="tx2"/>
                </a:solidFill>
                <a:latin typeface="+mn-ea"/>
                <a:ea typeface="+mn-ea"/>
              </a:rPr>
              <a:t>AnnexⅠ: 41</a:t>
            </a:r>
            <a:r>
              <a:rPr lang="ko-KR" altLang="en-US" sz="1100" b="1" dirty="0">
                <a:solidFill>
                  <a:schemeClr val="tx2"/>
                </a:solidFill>
                <a:latin typeface="+mn-ea"/>
                <a:ea typeface="+mn-ea"/>
              </a:rPr>
              <a:t>국</a:t>
            </a:r>
            <a:endParaRPr lang="en-US" altLang="ko-KR" sz="11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16877" y="2128075"/>
            <a:ext cx="1136850" cy="261610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100" b="1" dirty="0">
                <a:solidFill>
                  <a:schemeClr val="tx2"/>
                </a:solidFill>
                <a:latin typeface="+mn-ea"/>
                <a:ea typeface="+mn-ea"/>
              </a:rPr>
              <a:t>Annex 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  <a:ea typeface="+mn-ea"/>
              </a:rPr>
              <a:t>B: </a:t>
            </a:r>
            <a:r>
              <a:rPr lang="en-US" altLang="ko-KR" sz="1100" b="1" dirty="0">
                <a:solidFill>
                  <a:schemeClr val="tx2"/>
                </a:solidFill>
                <a:latin typeface="+mn-ea"/>
                <a:ea typeface="+mn-ea"/>
              </a:rPr>
              <a:t>39</a:t>
            </a:r>
            <a:r>
              <a:rPr lang="ko-KR" altLang="en-US" sz="1100" b="1" dirty="0">
                <a:solidFill>
                  <a:schemeClr val="tx2"/>
                </a:solidFill>
                <a:latin typeface="+mn-ea"/>
                <a:ea typeface="+mn-ea"/>
              </a:rPr>
              <a:t>국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1. </a:t>
            </a:r>
            <a:r>
              <a:rPr dirty="0" err="1" smtClean="0"/>
              <a:t>기후변화협약</a:t>
            </a:r>
            <a:r>
              <a:rPr dirty="0" smtClean="0"/>
              <a:t> </a:t>
            </a:r>
            <a:r>
              <a:rPr lang="en-US" dirty="0" smtClean="0"/>
              <a:t>–</a:t>
            </a:r>
            <a:r>
              <a:rPr lang="ko-KR" altLang="en-US" dirty="0" smtClean="0"/>
              <a:t>추진 경과</a:t>
            </a:r>
            <a:endParaRPr sz="2000" dirty="0" smtClean="0"/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251520" y="619332"/>
            <a:ext cx="2151062" cy="517525"/>
          </a:xfrm>
          <a:prstGeom prst="rect">
            <a:avLst/>
          </a:prstGeom>
          <a:solidFill>
            <a:srgbClr val="37527D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wrap="none" lIns="92075" tIns="46038" rIns="92075" bIns="46038" anchor="ctr"/>
          <a:lstStyle/>
          <a:p>
            <a:pPr marL="93663" indent="-93663" algn="ctr" defTabSz="762000" fontAlgn="auto" latinLnBrk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당사국총회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defTabSz="762000" fontAlgn="auto" latinLnBrk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tabLst>
                <a:tab pos="1733550" algn="l"/>
                <a:tab pos="2498725" algn="l"/>
              </a:tabLs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(Conference Of Parties)</a:t>
            </a:r>
            <a:endParaRPr kumimoji="0" lang="ko-KR" altLang="en-US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411761" y="660428"/>
            <a:ext cx="6435714" cy="480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3" name="Rectangle 72"/>
          <p:cNvSpPr>
            <a:spLocks noChangeArrowheads="1"/>
          </p:cNvSpPr>
          <p:nvPr/>
        </p:nvSpPr>
        <p:spPr bwMode="gray">
          <a:xfrm>
            <a:off x="2464448" y="379613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기후변화협약에 가입한 국가들이 매년 협약의 이행방법 등 주요 사안들을 결정하는 회의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1" name="직선 화살표 연결선 60"/>
          <p:cNvCxnSpPr/>
          <p:nvPr/>
        </p:nvCxnSpPr>
        <p:spPr>
          <a:xfrm flipH="1">
            <a:off x="907778" y="1162502"/>
            <a:ext cx="18821" cy="5294170"/>
          </a:xfrm>
          <a:prstGeom prst="straightConnector1">
            <a:avLst/>
          </a:prstGeom>
          <a:noFill/>
          <a:ln w="38100" cap="flat" cmpd="sng" algn="ctr">
            <a:solidFill>
              <a:srgbClr val="FFFFFF"/>
            </a:solidFill>
            <a:prstDash val="solid"/>
            <a:tailEnd type="arrow"/>
          </a:ln>
          <a:effectLst>
            <a:glow rad="63500">
              <a:srgbClr val="1B78B7">
                <a:alpha val="40000"/>
              </a:srgbClr>
            </a:glow>
          </a:effectLst>
        </p:spPr>
      </p:cxnSp>
      <p:grpSp>
        <p:nvGrpSpPr>
          <p:cNvPr id="2" name="그룹 64"/>
          <p:cNvGrpSpPr/>
          <p:nvPr/>
        </p:nvGrpSpPr>
        <p:grpSpPr>
          <a:xfrm>
            <a:off x="701570" y="3813039"/>
            <a:ext cx="422275" cy="449263"/>
            <a:chOff x="6935814" y="1785926"/>
            <a:chExt cx="422275" cy="449263"/>
          </a:xfrm>
        </p:grpSpPr>
        <p:pic>
          <p:nvPicPr>
            <p:cNvPr id="66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67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그룹 67"/>
          <p:cNvGrpSpPr/>
          <p:nvPr/>
        </p:nvGrpSpPr>
        <p:grpSpPr>
          <a:xfrm>
            <a:off x="701570" y="3271727"/>
            <a:ext cx="422275" cy="449263"/>
            <a:chOff x="6935814" y="1785926"/>
            <a:chExt cx="422275" cy="449263"/>
          </a:xfrm>
        </p:grpSpPr>
        <p:pic>
          <p:nvPicPr>
            <p:cNvPr id="69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70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그룹 70"/>
          <p:cNvGrpSpPr/>
          <p:nvPr/>
        </p:nvGrpSpPr>
        <p:grpSpPr>
          <a:xfrm>
            <a:off x="701570" y="2817708"/>
            <a:ext cx="422275" cy="449263"/>
            <a:chOff x="6935814" y="1785926"/>
            <a:chExt cx="422275" cy="449263"/>
          </a:xfrm>
        </p:grpSpPr>
        <p:pic>
          <p:nvPicPr>
            <p:cNvPr id="72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73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그룹 73"/>
          <p:cNvGrpSpPr/>
          <p:nvPr/>
        </p:nvGrpSpPr>
        <p:grpSpPr>
          <a:xfrm>
            <a:off x="725320" y="2062790"/>
            <a:ext cx="422275" cy="449263"/>
            <a:chOff x="6935814" y="1785926"/>
            <a:chExt cx="422275" cy="449263"/>
          </a:xfrm>
        </p:grpSpPr>
        <p:pic>
          <p:nvPicPr>
            <p:cNvPr id="75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76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" name="Text Box 14"/>
          <p:cNvSpPr txBox="1">
            <a:spLocks noChangeArrowheads="1"/>
          </p:cNvSpPr>
          <p:nvPr/>
        </p:nvSpPr>
        <p:spPr bwMode="auto">
          <a:xfrm>
            <a:off x="213400" y="1645683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1995.03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80"/>
          <p:cNvGrpSpPr/>
          <p:nvPr/>
        </p:nvGrpSpPr>
        <p:grpSpPr>
          <a:xfrm>
            <a:off x="701570" y="5159355"/>
            <a:ext cx="422275" cy="449263"/>
            <a:chOff x="6935814" y="1785926"/>
            <a:chExt cx="422275" cy="449263"/>
          </a:xfrm>
        </p:grpSpPr>
        <p:pic>
          <p:nvPicPr>
            <p:cNvPr id="82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83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" name="Text Box 14"/>
          <p:cNvSpPr txBox="1">
            <a:spLocks noChangeArrowheads="1"/>
          </p:cNvSpPr>
          <p:nvPr/>
        </p:nvSpPr>
        <p:spPr bwMode="auto">
          <a:xfrm>
            <a:off x="213400" y="2147367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1997.12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Text Box 14"/>
          <p:cNvSpPr txBox="1">
            <a:spLocks noChangeArrowheads="1"/>
          </p:cNvSpPr>
          <p:nvPr/>
        </p:nvSpPr>
        <p:spPr bwMode="auto">
          <a:xfrm>
            <a:off x="225275" y="2950572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2001.11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Text Box 14"/>
          <p:cNvSpPr txBox="1">
            <a:spLocks noChangeArrowheads="1"/>
          </p:cNvSpPr>
          <p:nvPr/>
        </p:nvSpPr>
        <p:spPr bwMode="auto">
          <a:xfrm>
            <a:off x="222780" y="3395032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2005.02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Text Box 14"/>
          <p:cNvSpPr txBox="1">
            <a:spLocks noChangeArrowheads="1"/>
          </p:cNvSpPr>
          <p:nvPr/>
        </p:nvSpPr>
        <p:spPr bwMode="auto">
          <a:xfrm>
            <a:off x="225275" y="3956003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2005.11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1376645" y="1416272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>
            <a:off x="1421650" y="5634263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1384146" y="2057613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1391647" y="2480818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399148" y="3343398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1406649" y="3766603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1414150" y="4237308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72"/>
          <p:cNvSpPr>
            <a:spLocks noChangeArrowheads="1"/>
          </p:cNvSpPr>
          <p:nvPr/>
        </p:nvSpPr>
        <p:spPr bwMode="gray">
          <a:xfrm>
            <a:off x="1443703" y="136430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(COP1):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독일 베를린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-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 감축을 위한 협상그룹 설치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-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논의 결과를 제 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 총회에 보고하도록 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Berlin Mandate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사항 결정</a:t>
            </a:r>
            <a:endParaRPr kumimoji="0" lang="en-US" altLang="ko-KR" sz="11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9" name="Rectangle 72"/>
          <p:cNvSpPr>
            <a:spLocks noChangeArrowheads="1"/>
          </p:cNvSpPr>
          <p:nvPr/>
        </p:nvSpPr>
        <p:spPr bwMode="gray">
          <a:xfrm>
            <a:off x="1443703" y="186125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1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COP3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일본 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-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부속서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(Annex) 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Ⅰ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국가들이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kumimoji="0" lang="ko-KR" altLang="en-US" sz="1100" kern="0" dirty="0" err="1" smtClean="0">
                <a:solidFill>
                  <a:srgbClr val="FF0000"/>
                </a:solidFill>
                <a:latin typeface="맑은 고딕"/>
                <a:ea typeface="맑은 고딕"/>
              </a:rPr>
              <a:t>교토의정서</a:t>
            </a:r>
            <a:r>
              <a:rPr kumimoji="0" lang="en-US" altLang="ko-KR" sz="1100" kern="0" dirty="0" smtClean="0">
                <a:solidFill>
                  <a:srgbClr val="FF0000"/>
                </a:solidFill>
                <a:latin typeface="맑은 고딕"/>
                <a:ea typeface="맑은 고딕"/>
              </a:rPr>
              <a:t>(Kyoto Protocol) </a:t>
            </a:r>
            <a:r>
              <a:rPr kumimoji="0" lang="ko-KR" altLang="en-US" sz="1100" kern="0" dirty="0" smtClean="0">
                <a:solidFill>
                  <a:srgbClr val="0000FF"/>
                </a:solidFill>
                <a:latin typeface="맑은 고딕"/>
                <a:ea typeface="맑은 고딕"/>
              </a:rPr>
              <a:t>채택</a:t>
            </a:r>
            <a:endParaRPr kumimoji="0" lang="en-US" altLang="ko-KR" sz="1100" kern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0" name="Rectangle 72"/>
          <p:cNvSpPr>
            <a:spLocks noChangeArrowheads="1"/>
          </p:cNvSpPr>
          <p:nvPr/>
        </p:nvSpPr>
        <p:spPr bwMode="gray">
          <a:xfrm>
            <a:off x="1436020" y="2664460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(COP7):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모로코 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마라케쉬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-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정책적 현안에 대한 </a:t>
            </a:r>
            <a:r>
              <a:rPr kumimoji="0" lang="ko-KR" altLang="en-US" sz="1100" kern="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마라케쉬</a:t>
            </a:r>
            <a:r>
              <a:rPr kumimoji="0" lang="ko-KR" altLang="en-US" sz="1100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합의문</a:t>
            </a:r>
            <a:r>
              <a:rPr kumimoji="0" lang="en-US" altLang="ko-KR" sz="1100" kern="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en-US" altLang="ko-KR" sz="1100" dirty="0" smtClean="0">
                <a:solidFill>
                  <a:srgbClr val="FF0000"/>
                </a:solidFill>
                <a:latin typeface="+mn-ea"/>
                <a:ea typeface="+mn-ea"/>
              </a:rPr>
              <a:t>Marrakesh Accords)</a:t>
            </a:r>
            <a:r>
              <a:rPr kumimoji="0" lang="ko-KR" altLang="en-US" sz="1100" kern="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kumimoji="0" lang="ko-KR" altLang="en-US" sz="1100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도출</a:t>
            </a:r>
            <a:endParaRPr kumimoji="0" lang="en-US" altLang="ko-KR" sz="1100" kern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-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청정개발체제 등 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교토메카니즘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관련 사업 추진을 위한 기반 마련</a:t>
            </a:r>
            <a:endParaRPr kumimoji="0" lang="en-US" altLang="ko-KR" sz="11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Rectangle 72"/>
          <p:cNvSpPr>
            <a:spLocks noChangeArrowheads="1"/>
          </p:cNvSpPr>
          <p:nvPr/>
        </p:nvSpPr>
        <p:spPr bwMode="gray">
          <a:xfrm>
            <a:off x="1436020" y="3242040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교토의정서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100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발효</a:t>
            </a:r>
            <a:endParaRPr kumimoji="0" lang="en-US" altLang="ko-KR" sz="1100" kern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-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러시아가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 55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번째 국가로 비준함으로써 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교토의정서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 발효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/>
                <a:ea typeface="맑은 고딕"/>
              </a:rPr>
              <a:t>*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kumimoji="0" lang="en-US" altLang="ko-KR" sz="11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3" name="Rectangle 72"/>
          <p:cNvSpPr>
            <a:spLocks noChangeArrowheads="1"/>
          </p:cNvSpPr>
          <p:nvPr/>
        </p:nvSpPr>
        <p:spPr bwMode="gray">
          <a:xfrm>
            <a:off x="1436020" y="3709723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1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COP11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캐나다 몬트리올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-</a:t>
            </a:r>
            <a:r>
              <a:rPr kumimoji="0" lang="ko-KR" altLang="en-US" sz="1100" kern="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마라케쉬</a:t>
            </a:r>
            <a:r>
              <a:rPr kumimoji="0" lang="ko-KR" altLang="en-US" sz="1100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합의문 </a:t>
            </a:r>
            <a:r>
              <a:rPr kumimoji="0" lang="ko-KR" altLang="en-US" sz="1100" kern="0" dirty="0" smtClean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채택</a:t>
            </a:r>
            <a:endParaRPr kumimoji="0" lang="en-US" altLang="ko-KR" sz="1100" kern="0" dirty="0" smtClean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kumimoji="0" lang="en-US" altLang="ko-KR" sz="11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슬라이드 번호 개체 틀 4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34</a:t>
            </a:fld>
            <a:endParaRPr lang="ko-KR" altLang="en-US"/>
          </a:p>
        </p:txBody>
      </p:sp>
      <p:grpSp>
        <p:nvGrpSpPr>
          <p:cNvPr id="7" name="그룹 44"/>
          <p:cNvGrpSpPr/>
          <p:nvPr/>
        </p:nvGrpSpPr>
        <p:grpSpPr>
          <a:xfrm>
            <a:off x="729345" y="1047860"/>
            <a:ext cx="422275" cy="449263"/>
            <a:chOff x="6935814" y="1785926"/>
            <a:chExt cx="422275" cy="449263"/>
          </a:xfrm>
        </p:grpSpPr>
        <p:pic>
          <p:nvPicPr>
            <p:cNvPr id="47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48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" name="Rectangle 72"/>
          <p:cNvSpPr>
            <a:spLocks noChangeArrowheads="1"/>
          </p:cNvSpPr>
          <p:nvPr/>
        </p:nvSpPr>
        <p:spPr bwMode="gray">
          <a:xfrm>
            <a:off x="1439800" y="913311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UNFCC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발효</a:t>
            </a:r>
            <a:endParaRPr kumimoji="0" lang="en-US" altLang="ko-KR" sz="11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 Box 14"/>
          <p:cNvSpPr txBox="1">
            <a:spLocks noChangeArrowheads="1"/>
          </p:cNvSpPr>
          <p:nvPr/>
        </p:nvSpPr>
        <p:spPr bwMode="auto">
          <a:xfrm>
            <a:off x="218950" y="1201204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1994.03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그룹 50"/>
          <p:cNvGrpSpPr/>
          <p:nvPr/>
        </p:nvGrpSpPr>
        <p:grpSpPr>
          <a:xfrm>
            <a:off x="727370" y="1525271"/>
            <a:ext cx="422275" cy="449263"/>
            <a:chOff x="6935814" y="1785926"/>
            <a:chExt cx="422275" cy="449263"/>
          </a:xfrm>
        </p:grpSpPr>
        <p:pic>
          <p:nvPicPr>
            <p:cNvPr id="52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53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" name="Text Box 14"/>
          <p:cNvSpPr txBox="1">
            <a:spLocks noChangeArrowheads="1"/>
          </p:cNvSpPr>
          <p:nvPr/>
        </p:nvSpPr>
        <p:spPr bwMode="auto">
          <a:xfrm>
            <a:off x="211425" y="2521097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2001.03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9" name="그룹 54"/>
          <p:cNvGrpSpPr/>
          <p:nvPr/>
        </p:nvGrpSpPr>
        <p:grpSpPr>
          <a:xfrm>
            <a:off x="723345" y="2393315"/>
            <a:ext cx="422275" cy="449263"/>
            <a:chOff x="6935814" y="1785926"/>
            <a:chExt cx="422275" cy="449263"/>
          </a:xfrm>
        </p:grpSpPr>
        <p:pic>
          <p:nvPicPr>
            <p:cNvPr id="56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57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Rectangle 72"/>
          <p:cNvSpPr>
            <a:spLocks noChangeArrowheads="1"/>
          </p:cNvSpPr>
          <p:nvPr/>
        </p:nvSpPr>
        <p:spPr bwMode="gray">
          <a:xfrm>
            <a:off x="1439800" y="2223593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교토의정서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미국 탈퇴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1389672" y="2751968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61"/>
          <p:cNvGrpSpPr/>
          <p:nvPr/>
        </p:nvGrpSpPr>
        <p:grpSpPr>
          <a:xfrm>
            <a:off x="701800" y="4218393"/>
            <a:ext cx="422275" cy="449263"/>
            <a:chOff x="6935814" y="1785926"/>
            <a:chExt cx="422275" cy="449263"/>
          </a:xfrm>
        </p:grpSpPr>
        <p:pic>
          <p:nvPicPr>
            <p:cNvPr id="63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64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90" name="직선 연결선 89"/>
          <p:cNvCxnSpPr/>
          <p:nvPr/>
        </p:nvCxnSpPr>
        <p:spPr>
          <a:xfrm>
            <a:off x="1416050" y="4668668"/>
            <a:ext cx="7065785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5867150" y="2138068"/>
            <a:ext cx="2255746" cy="261610"/>
          </a:xfrm>
          <a:prstGeom prst="rect">
            <a:avLst/>
          </a:prstGeom>
          <a:solidFill>
            <a:srgbClr val="003399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kumimoji="0" lang="en-US" altLang="ko-KR" sz="11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1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차 의무이행기간</a:t>
            </a:r>
            <a:r>
              <a:rPr kumimoji="0" lang="en-US" altLang="ko-KR" sz="11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(2008-2012</a:t>
            </a:r>
            <a:r>
              <a:rPr kumimoji="0" lang="ko-KR" altLang="en-US" sz="11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11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105" name="Text Box 14"/>
          <p:cNvSpPr txBox="1">
            <a:spLocks noChangeArrowheads="1"/>
          </p:cNvSpPr>
          <p:nvPr/>
        </p:nvSpPr>
        <p:spPr bwMode="auto">
          <a:xfrm>
            <a:off x="222780" y="4357953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2007.11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6" name="Rectangle 72"/>
          <p:cNvSpPr>
            <a:spLocks noChangeArrowheads="1"/>
          </p:cNvSpPr>
          <p:nvPr/>
        </p:nvSpPr>
        <p:spPr bwMode="gray">
          <a:xfrm>
            <a:off x="1445400" y="430908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(COP13):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인도네시아 발리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	-Post-Kyoto 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채제에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대한 협상 착수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kumimoji="0" lang="en-US" altLang="ko-KR" sz="11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7" name="Text Box 14"/>
          <p:cNvSpPr txBox="1">
            <a:spLocks noChangeArrowheads="1"/>
          </p:cNvSpPr>
          <p:nvPr/>
        </p:nvSpPr>
        <p:spPr bwMode="auto">
          <a:xfrm>
            <a:off x="220805" y="4807228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2009.12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Rectangle 72"/>
          <p:cNvSpPr>
            <a:spLocks noChangeArrowheads="1"/>
          </p:cNvSpPr>
          <p:nvPr/>
        </p:nvSpPr>
        <p:spPr bwMode="gray">
          <a:xfrm>
            <a:off x="1443425" y="453273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15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(COP15):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덴마크 코펜하겐</a:t>
            </a:r>
            <a:endParaRPr kumimoji="0" lang="en-US" altLang="ko-KR" sz="11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	-</a:t>
            </a:r>
            <a:r>
              <a:rPr lang="ko-KR" altLang="en-US" sz="1100" dirty="0" smtClean="0">
                <a:latin typeface="+mn-ea"/>
                <a:ea typeface="+mn-ea"/>
              </a:rPr>
              <a:t>코펜하겐 합의문</a:t>
            </a:r>
            <a:r>
              <a:rPr lang="en-US" altLang="ko-KR" sz="1100" dirty="0" smtClean="0">
                <a:latin typeface="+mn-ea"/>
                <a:ea typeface="+mn-ea"/>
              </a:rPr>
              <a:t>(Accord)</a:t>
            </a:r>
            <a:r>
              <a:rPr lang="ko-KR" altLang="en-US" sz="1100" dirty="0" smtClean="0">
                <a:latin typeface="+mn-ea"/>
                <a:ea typeface="+mn-ea"/>
              </a:rPr>
              <a:t>을 통해 개도국 지원 재원 조성</a:t>
            </a:r>
            <a:r>
              <a:rPr lang="en-US" altLang="ko-KR" sz="1100" dirty="0" smtClean="0">
                <a:latin typeface="+mn-ea"/>
                <a:ea typeface="+mn-ea"/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  <a:latin typeface="+mn-ea"/>
                <a:ea typeface="+mn-ea"/>
              </a:rPr>
              <a:t>중기</a:t>
            </a:r>
            <a:r>
              <a:rPr lang="en-US" altLang="ko-KR" sz="1100" dirty="0" smtClean="0">
                <a:solidFill>
                  <a:srgbClr val="FF0000"/>
                </a:solidFill>
                <a:latin typeface="+mn-ea"/>
                <a:ea typeface="+mn-ea"/>
              </a:rPr>
              <a:t>(2020</a:t>
            </a:r>
            <a:r>
              <a:rPr lang="ko-KR" altLang="en-US" sz="1100" dirty="0" smtClean="0">
                <a:solidFill>
                  <a:srgbClr val="FF0000"/>
                </a:solidFill>
                <a:latin typeface="+mn-ea"/>
                <a:ea typeface="+mn-ea"/>
              </a:rPr>
              <a:t>년</a:t>
            </a:r>
            <a:r>
              <a:rPr lang="en-US" altLang="ko-KR" sz="11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ko-KR" altLang="en-US" sz="1100" dirty="0" smtClean="0">
                <a:solidFill>
                  <a:srgbClr val="FF0000"/>
                </a:solidFill>
                <a:latin typeface="+mn-ea"/>
                <a:ea typeface="+mn-ea"/>
              </a:rPr>
              <a:t> 자발적 감축목표 설정 독려</a:t>
            </a:r>
            <a:r>
              <a:rPr kumimoji="0" lang="en-US" altLang="ko-KR" sz="1100" kern="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endParaRPr kumimoji="0" lang="en-US" altLang="ko-KR" sz="1100" kern="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grpSp>
        <p:nvGrpSpPr>
          <p:cNvPr id="11" name="그룹 108"/>
          <p:cNvGrpSpPr/>
          <p:nvPr/>
        </p:nvGrpSpPr>
        <p:grpSpPr>
          <a:xfrm>
            <a:off x="699825" y="4691418"/>
            <a:ext cx="422275" cy="449263"/>
            <a:chOff x="6935814" y="1785926"/>
            <a:chExt cx="422275" cy="449263"/>
          </a:xfrm>
        </p:grpSpPr>
        <p:pic>
          <p:nvPicPr>
            <p:cNvPr id="110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111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12" name="직선 연결선 111"/>
          <p:cNvCxnSpPr/>
          <p:nvPr/>
        </p:nvCxnSpPr>
        <p:spPr>
          <a:xfrm>
            <a:off x="1435925" y="5185333"/>
            <a:ext cx="70657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 Box 14"/>
          <p:cNvSpPr txBox="1">
            <a:spLocks noChangeArrowheads="1"/>
          </p:cNvSpPr>
          <p:nvPr/>
        </p:nvSpPr>
        <p:spPr bwMode="auto">
          <a:xfrm>
            <a:off x="230705" y="5304003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2010.11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4" name="Rectangle 72"/>
          <p:cNvSpPr>
            <a:spLocks noChangeArrowheads="1"/>
          </p:cNvSpPr>
          <p:nvPr/>
        </p:nvSpPr>
        <p:spPr bwMode="gray">
          <a:xfrm>
            <a:off x="1454400" y="5095518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16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(COP16):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멕시코 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+mn-ea"/>
                <a:ea typeface="+mn-ea"/>
              </a:rPr>
              <a:t>칸쿤</a:t>
            </a:r>
            <a:endParaRPr kumimoji="0" lang="en-US" altLang="ko-KR" sz="1100" kern="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	-</a:t>
            </a:r>
            <a:r>
              <a:rPr lang="ko-KR" altLang="en-US" sz="1100" dirty="0" smtClean="0">
                <a:latin typeface="+mn-ea"/>
                <a:ea typeface="+mn-ea"/>
              </a:rPr>
              <a:t>구속력 있는 협정 체결이 재시도</a:t>
            </a:r>
            <a:r>
              <a:rPr lang="en-US" altLang="ko-KR" sz="1100" dirty="0" smtClean="0">
                <a:latin typeface="+mn-ea"/>
                <a:ea typeface="+mn-ea"/>
              </a:rPr>
              <a:t>; </a:t>
            </a:r>
            <a:r>
              <a:rPr lang="ko-KR" altLang="en-US" sz="1100" dirty="0" smtClean="0">
                <a:latin typeface="+mn-ea"/>
                <a:ea typeface="+mn-ea"/>
              </a:rPr>
              <a:t>주요 쟁점</a:t>
            </a:r>
            <a:r>
              <a:rPr lang="en-US" altLang="ko-KR" sz="1100" dirty="0" smtClean="0">
                <a:latin typeface="+mn-ea"/>
                <a:ea typeface="+mn-ea"/>
              </a:rPr>
              <a:t>: </a:t>
            </a:r>
            <a:r>
              <a:rPr lang="ko-KR" altLang="en-US" sz="1100" dirty="0" smtClean="0">
                <a:latin typeface="+mn-ea"/>
                <a:ea typeface="+mn-ea"/>
              </a:rPr>
              <a:t>선진국의 의무 감축 목표</a:t>
            </a:r>
            <a:r>
              <a:rPr lang="en-US" altLang="ko-KR" sz="1100" dirty="0" smtClean="0">
                <a:latin typeface="+mn-ea"/>
                <a:ea typeface="+mn-ea"/>
              </a:rPr>
              <a:t>, </a:t>
            </a:r>
            <a:r>
              <a:rPr lang="ko-KR" altLang="en-US" sz="1100" dirty="0" smtClean="0">
                <a:latin typeface="+mn-ea"/>
                <a:ea typeface="+mn-ea"/>
              </a:rPr>
              <a:t>개도국의 구속적 감축 목표 등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endParaRPr kumimoji="0" lang="en-US" altLang="ko-KR" sz="1100" kern="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1619672" y="6395976"/>
            <a:ext cx="70231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 smtClean="0">
                <a:latin typeface="+mn-ea"/>
                <a:ea typeface="+mn-ea"/>
              </a:rPr>
              <a:t>* </a:t>
            </a:r>
            <a:r>
              <a:rPr lang="ko-KR" altLang="en-US" sz="800" dirty="0" smtClean="0">
                <a:latin typeface="+mn-ea"/>
                <a:ea typeface="+mn-ea"/>
              </a:rPr>
              <a:t>발효 조건</a:t>
            </a:r>
            <a:r>
              <a:rPr lang="en-US" altLang="ko-KR" sz="800" dirty="0" smtClean="0">
                <a:latin typeface="+mn-ea"/>
                <a:ea typeface="+mn-ea"/>
              </a:rPr>
              <a:t>: </a:t>
            </a:r>
            <a:r>
              <a:rPr lang="ko-KR" altLang="en-US" sz="800" dirty="0" smtClean="0">
                <a:latin typeface="+mn-ea"/>
                <a:ea typeface="+mn-ea"/>
              </a:rPr>
              <a:t>전 세계 이산화탄소 배출량의 </a:t>
            </a:r>
            <a:r>
              <a:rPr lang="en-US" altLang="ko-KR" sz="800" dirty="0" smtClean="0">
                <a:latin typeface="+mn-ea"/>
                <a:ea typeface="+mn-ea"/>
              </a:rPr>
              <a:t>55% </a:t>
            </a:r>
            <a:r>
              <a:rPr lang="ko-KR" altLang="en-US" sz="800" dirty="0" smtClean="0">
                <a:latin typeface="+mn-ea"/>
                <a:ea typeface="+mn-ea"/>
              </a:rPr>
              <a:t>이상을 차지하는 </a:t>
            </a:r>
            <a:r>
              <a:rPr lang="en-US" altLang="ko-KR" sz="800" dirty="0" smtClean="0">
                <a:latin typeface="+mn-ea"/>
                <a:ea typeface="+mn-ea"/>
              </a:rPr>
              <a:t>55</a:t>
            </a:r>
            <a:r>
              <a:rPr lang="ko-KR" altLang="en-US" sz="800" dirty="0" smtClean="0">
                <a:latin typeface="+mn-ea"/>
                <a:ea typeface="+mn-ea"/>
              </a:rPr>
              <a:t>개국 이상이 비준할 경우</a:t>
            </a:r>
            <a:endParaRPr lang="ko-KR" altLang="en-US" sz="800" dirty="0">
              <a:latin typeface="+mn-ea"/>
              <a:ea typeface="+mn-ea"/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gray">
          <a:xfrm>
            <a:off x="1457683" y="5608618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제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17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차 당사국총회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(COP17): 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남아공 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+mn-ea"/>
                <a:ea typeface="+mn-ea"/>
              </a:rPr>
              <a:t>더반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kumimoji="0" lang="ko-KR" altLang="en-US" sz="1100" kern="0" dirty="0" err="1" smtClean="0">
                <a:solidFill>
                  <a:srgbClr val="000000"/>
                </a:solidFill>
                <a:latin typeface="+mn-ea"/>
                <a:ea typeface="+mn-ea"/>
              </a:rPr>
              <a:t>더반</a:t>
            </a:r>
            <a:r>
              <a:rPr kumimoji="0" lang="ko-KR" altLang="en-US" sz="1100" kern="0" dirty="0" smtClean="0">
                <a:solidFill>
                  <a:srgbClr val="000000"/>
                </a:solidFill>
                <a:latin typeface="+mn-ea"/>
                <a:ea typeface="+mn-ea"/>
              </a:rPr>
              <a:t> 패키지</a:t>
            </a: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)</a:t>
            </a:r>
          </a:p>
          <a:p>
            <a:pPr marL="0" lvl="1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lang="ko-KR" altLang="en-US" sz="1100" dirty="0" smtClean="0">
                <a:latin typeface="+mn-ea"/>
                <a:ea typeface="+mn-ea"/>
              </a:rPr>
              <a:t>   </a:t>
            </a:r>
            <a:r>
              <a:rPr lang="en-US" altLang="ko-KR" sz="1100" dirty="0" smtClean="0">
                <a:latin typeface="+mn-ea"/>
                <a:ea typeface="+mn-ea"/>
              </a:rPr>
              <a:t>- </a:t>
            </a:r>
            <a:r>
              <a:rPr lang="ko-KR" altLang="en-US" sz="1100" dirty="0" err="1" smtClean="0"/>
              <a:t>교토의정서</a:t>
            </a:r>
            <a:r>
              <a:rPr lang="ko-KR" altLang="en-US" sz="1100" dirty="0" smtClean="0"/>
              <a:t> 기한을 </a:t>
            </a:r>
            <a:r>
              <a:rPr lang="en-US" altLang="ko-KR" sz="1100" dirty="0" smtClean="0"/>
              <a:t>2013</a:t>
            </a:r>
            <a:r>
              <a:rPr lang="ko-KR" altLang="en-US" sz="1100" dirty="0"/>
              <a:t>년 이후에도 존속하기로 하고 선진국 이외의 국가도 참가하는 새로운 </a:t>
            </a:r>
            <a:r>
              <a:rPr lang="ko-KR" altLang="en-US" sz="1100" dirty="0" smtClean="0"/>
              <a:t>규범을   </a:t>
            </a:r>
            <a:endParaRPr lang="en-US" altLang="ko-KR" sz="1100" dirty="0" smtClean="0"/>
          </a:p>
          <a:p>
            <a:pPr marL="0" lvl="1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lang="en-US" altLang="ko-KR" sz="1100" dirty="0"/>
              <a:t> </a:t>
            </a:r>
            <a:r>
              <a:rPr lang="en-US" altLang="ko-KR" sz="1100" dirty="0" smtClean="0"/>
              <a:t>    2015</a:t>
            </a:r>
            <a:r>
              <a:rPr lang="ko-KR" altLang="en-US" sz="1100" dirty="0"/>
              <a:t>년까지 협상을 마무리하고 </a:t>
            </a:r>
            <a:r>
              <a:rPr lang="en-US" altLang="ko-KR" sz="1100" dirty="0"/>
              <a:t>2020</a:t>
            </a:r>
            <a:r>
              <a:rPr lang="ko-KR" altLang="en-US" sz="1100" dirty="0" smtClean="0"/>
              <a:t>년부터 발효시키기로 결정</a:t>
            </a:r>
            <a:endParaRPr lang="ko-KR" altLang="en-US" sz="1100" dirty="0" smtClean="0">
              <a:latin typeface="+mn-ea"/>
              <a:ea typeface="+mn-ea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100" kern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endParaRPr kumimoji="0" lang="en-US" altLang="ko-KR" sz="1100" kern="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78" name="그룹 80"/>
          <p:cNvGrpSpPr/>
          <p:nvPr/>
        </p:nvGrpSpPr>
        <p:grpSpPr>
          <a:xfrm>
            <a:off x="689314" y="5637730"/>
            <a:ext cx="422275" cy="449263"/>
            <a:chOff x="6935814" y="1785926"/>
            <a:chExt cx="422275" cy="449263"/>
          </a:xfrm>
        </p:grpSpPr>
        <p:pic>
          <p:nvPicPr>
            <p:cNvPr id="79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81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" name="Text Box 14"/>
          <p:cNvSpPr txBox="1">
            <a:spLocks noChangeArrowheads="1"/>
          </p:cNvSpPr>
          <p:nvPr/>
        </p:nvSpPr>
        <p:spPr bwMode="auto">
          <a:xfrm>
            <a:off x="218449" y="5782378"/>
            <a:ext cx="630070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2011.11</a:t>
            </a:r>
            <a:endParaRPr lang="ko-KR" altLang="en-US" sz="11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아래쪽 화살표 59"/>
          <p:cNvSpPr/>
          <p:nvPr/>
        </p:nvSpPr>
        <p:spPr>
          <a:xfrm>
            <a:off x="3716905" y="1448780"/>
            <a:ext cx="1755195" cy="4770530"/>
          </a:xfrm>
          <a:prstGeom prst="downArrow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1. </a:t>
            </a:r>
            <a:r>
              <a:rPr smtClean="0"/>
              <a:t>기후변화협약</a:t>
            </a:r>
            <a:r>
              <a:rPr lang="en-US" smtClean="0"/>
              <a:t>- </a:t>
            </a:r>
            <a:r>
              <a:rPr lang="ko-KR" altLang="en-US" sz="2000" smtClean="0"/>
              <a:t>교토의정서 및 마라케쉬 합의문</a:t>
            </a:r>
            <a:endParaRPr sz="2000" dirty="0" smtClean="0"/>
          </a:p>
        </p:txBody>
      </p:sp>
      <p:sp>
        <p:nvSpPr>
          <p:cNvPr id="40" name="직사각형 39"/>
          <p:cNvSpPr/>
          <p:nvPr/>
        </p:nvSpPr>
        <p:spPr>
          <a:xfrm>
            <a:off x="296524" y="815161"/>
            <a:ext cx="8595955" cy="5643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3" name="Rectangle 72"/>
          <p:cNvSpPr>
            <a:spLocks noChangeArrowheads="1"/>
          </p:cNvSpPr>
          <p:nvPr/>
        </p:nvSpPr>
        <p:spPr bwMode="gray">
          <a:xfrm>
            <a:off x="794968" y="581810"/>
            <a:ext cx="829775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4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기후변화협약의 큰 틀 아래</a:t>
            </a:r>
            <a:r>
              <a:rPr kumimoji="0" lang="en-US" altLang="ko-KR" sz="14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4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실질적 이행 규정인 </a:t>
            </a:r>
            <a:r>
              <a:rPr kumimoji="0" lang="ko-KR" altLang="en-US" sz="14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교토의정서와</a:t>
            </a:r>
            <a:r>
              <a:rPr kumimoji="0" lang="ko-KR" altLang="en-US" sz="14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마라케쉬</a:t>
            </a:r>
            <a:r>
              <a:rPr kumimoji="0" lang="ko-KR" altLang="en-US" sz="14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합의문으로 구성</a:t>
            </a:r>
            <a:endParaRPr kumimoji="0" lang="en-US" altLang="ko-KR" sz="14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56"/>
          <p:cNvGrpSpPr/>
          <p:nvPr/>
        </p:nvGrpSpPr>
        <p:grpSpPr>
          <a:xfrm>
            <a:off x="971600" y="1583795"/>
            <a:ext cx="7155795" cy="909005"/>
            <a:chOff x="3260969" y="2168860"/>
            <a:chExt cx="1879275" cy="909005"/>
          </a:xfrm>
        </p:grpSpPr>
        <p:sp>
          <p:nvSpPr>
            <p:cNvPr id="44" name="양쪽 모서리가 둥근 사각형 43"/>
            <p:cNvSpPr/>
            <p:nvPr/>
          </p:nvSpPr>
          <p:spPr bwMode="auto">
            <a:xfrm>
              <a:off x="3260969" y="2168860"/>
              <a:ext cx="1879275" cy="396000"/>
            </a:xfrm>
            <a:prstGeom prst="round2SameRect">
              <a:avLst/>
            </a:prstGeom>
            <a:solidFill>
              <a:srgbClr val="37527D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90000" tIns="3600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법</a:t>
              </a: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3262774" y="2609865"/>
              <a:ext cx="1875667" cy="468000"/>
            </a:xfrm>
            <a:prstGeom prst="roundRect">
              <a:avLst>
                <a:gd name="adj" fmla="val 2205"/>
              </a:avLst>
            </a:prstGeom>
            <a:solidFill>
              <a:srgbClr val="1F497D">
                <a:lumMod val="20000"/>
                <a:lumOff val="80000"/>
              </a:srgbClr>
            </a:solidFill>
            <a:ln w="1905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3299147" y="2654870"/>
              <a:ext cx="1784172" cy="36004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기후변화협약</a:t>
              </a:r>
              <a:r>
                <a:rPr kumimoji="0" lang="en-US" altLang="ko-KR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: </a:t>
              </a: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기후변화에 대처하기 위한 기본적인 원칙을 선언한 기본협약</a:t>
              </a:r>
              <a:endPara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</p:grpSp>
      <p:grpSp>
        <p:nvGrpSpPr>
          <p:cNvPr id="3" name="그룹 57"/>
          <p:cNvGrpSpPr/>
          <p:nvPr/>
        </p:nvGrpSpPr>
        <p:grpSpPr>
          <a:xfrm>
            <a:off x="2006715" y="2970045"/>
            <a:ext cx="5175575" cy="909005"/>
            <a:chOff x="3266855" y="3555110"/>
            <a:chExt cx="1879275" cy="909005"/>
          </a:xfrm>
        </p:grpSpPr>
        <p:sp>
          <p:nvSpPr>
            <p:cNvPr id="46" name="양쪽 모서리가 둥근 사각형 45"/>
            <p:cNvSpPr/>
            <p:nvPr/>
          </p:nvSpPr>
          <p:spPr bwMode="auto">
            <a:xfrm>
              <a:off x="3266855" y="3555110"/>
              <a:ext cx="1879275" cy="396000"/>
            </a:xfrm>
            <a:prstGeom prst="round2SameRect">
              <a:avLst/>
            </a:prstGeom>
            <a:solidFill>
              <a:srgbClr val="37527D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90000" tIns="3600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시행령</a:t>
              </a: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3268660" y="3996115"/>
              <a:ext cx="1875667" cy="468000"/>
            </a:xfrm>
            <a:prstGeom prst="roundRect">
              <a:avLst>
                <a:gd name="adj" fmla="val 4409"/>
              </a:avLst>
            </a:prstGeom>
            <a:solidFill>
              <a:srgbClr val="1F497D">
                <a:lumMod val="20000"/>
                <a:lumOff val="80000"/>
              </a:srgbClr>
            </a:solidFill>
            <a:ln w="1905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336096" y="4041120"/>
              <a:ext cx="1784172" cy="36004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교토의정서</a:t>
              </a:r>
              <a:r>
                <a:rPr kumimoji="0" lang="en-US" altLang="ko-KR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: </a:t>
              </a: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기후변화협약의 실질적 이행을 위한 부속 의정서</a:t>
              </a:r>
              <a:endPara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</p:grpSp>
      <p:grpSp>
        <p:nvGrpSpPr>
          <p:cNvPr id="4" name="그룹 58"/>
          <p:cNvGrpSpPr/>
          <p:nvPr/>
        </p:nvGrpSpPr>
        <p:grpSpPr>
          <a:xfrm>
            <a:off x="2546775" y="4329100"/>
            <a:ext cx="4005445" cy="909006"/>
            <a:chOff x="3266855" y="4914165"/>
            <a:chExt cx="1879276" cy="909006"/>
          </a:xfrm>
        </p:grpSpPr>
        <p:sp>
          <p:nvSpPr>
            <p:cNvPr id="48" name="양쪽 모서리가 둥근 사각형 47"/>
            <p:cNvSpPr/>
            <p:nvPr/>
          </p:nvSpPr>
          <p:spPr bwMode="auto">
            <a:xfrm>
              <a:off x="3266855" y="4914165"/>
              <a:ext cx="1879276" cy="396000"/>
            </a:xfrm>
            <a:prstGeom prst="round2SameRect">
              <a:avLst/>
            </a:prstGeom>
            <a:solidFill>
              <a:srgbClr val="37527D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90000" tIns="36000" bIns="360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시행규칙</a:t>
              </a: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3268659" y="5355171"/>
              <a:ext cx="1875668" cy="468000"/>
            </a:xfrm>
            <a:prstGeom prst="roundRect">
              <a:avLst>
                <a:gd name="adj" fmla="val 2320"/>
              </a:avLst>
            </a:prstGeom>
            <a:solidFill>
              <a:srgbClr val="1F497D">
                <a:lumMod val="20000"/>
                <a:lumOff val="80000"/>
              </a:srgbClr>
            </a:solidFill>
            <a:ln w="1905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322997" y="5400175"/>
              <a:ext cx="1784173" cy="36004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마리케쉬 합의문</a:t>
              </a:r>
              <a:r>
                <a:rPr kumimoji="0" lang="en-US" altLang="ko-KR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: </a:t>
              </a: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구체적인 운영방안 규정</a:t>
              </a:r>
              <a:endPara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</p:grpSp>
      <p:sp>
        <p:nvSpPr>
          <p:cNvPr id="56" name="타원 55"/>
          <p:cNvSpPr/>
          <p:nvPr/>
        </p:nvSpPr>
        <p:spPr>
          <a:xfrm>
            <a:off x="3896925" y="5319210"/>
            <a:ext cx="1395155" cy="1215135"/>
          </a:xfrm>
          <a:prstGeom prst="ellipse">
            <a:avLst/>
          </a:prstGeom>
          <a:solidFill>
            <a:srgbClr val="47659B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wrap="none" lIns="92075" tIns="46038" rIns="92075" bIns="46038"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국가 인벤토리 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작성 및 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en-US" altLang="ko-KR" sz="12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UNFCC</a:t>
            </a: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에 보고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35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2. </a:t>
            </a:r>
            <a:r>
              <a:rPr lang="ko-KR" altLang="en-US" smtClean="0"/>
              <a:t>교토의정서</a:t>
            </a:r>
            <a:r>
              <a:rPr lang="en-US" altLang="ko-KR" smtClean="0"/>
              <a:t>(Kyoto Protocol)</a:t>
            </a:r>
            <a:endParaRPr sz="2000" dirty="0" smtClean="0"/>
          </a:p>
        </p:txBody>
      </p:sp>
      <p:sp>
        <p:nvSpPr>
          <p:cNvPr id="19" name="직사각형 18"/>
          <p:cNvSpPr/>
          <p:nvPr/>
        </p:nvSpPr>
        <p:spPr>
          <a:xfrm>
            <a:off x="1857375" y="3490513"/>
            <a:ext cx="6892925" cy="29538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2967515" y="953725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교토의정서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79712" y="4194085"/>
            <a:ext cx="6643687" cy="21602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4500500" y="953725"/>
            <a:ext cx="4211959" cy="6786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4557613" y="908720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기후변화협약의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실질적 이행을 위한 부속 의정서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4815" y="773705"/>
            <a:ext cx="2772000" cy="169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871700" y="2660367"/>
            <a:ext cx="6840760" cy="654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1928812" y="2618910"/>
            <a:ext cx="7215187" cy="78581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기후변화협약 부속서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/>
                <a:ea typeface="맑은 고딕"/>
              </a:rPr>
              <a:t>Ⅰ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/>
                <a:ea typeface="맑은 고딕"/>
              </a:rPr>
              <a:t>국가 중 터키와 벨라루스를 제외한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/>
                <a:ea typeface="맑은 고딕"/>
              </a:rPr>
              <a:t>38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/>
                <a:ea typeface="맑은 고딕"/>
              </a:rPr>
              <a:t>개 선진국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72"/>
          <p:cNvSpPr>
            <a:spLocks noChangeArrowheads="1"/>
          </p:cNvSpPr>
          <p:nvPr/>
        </p:nvSpPr>
        <p:spPr bwMode="gray">
          <a:xfrm>
            <a:off x="342901" y="3466235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교토의정서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감축목표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72"/>
          <p:cNvSpPr>
            <a:spLocks noChangeArrowheads="1"/>
          </p:cNvSpPr>
          <p:nvPr/>
        </p:nvSpPr>
        <p:spPr bwMode="gray">
          <a:xfrm>
            <a:off x="342901" y="2669877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교토의정서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감축대상 </a:t>
            </a: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국가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Rectangle 72"/>
          <p:cNvSpPr>
            <a:spLocks noChangeArrowheads="1"/>
          </p:cNvSpPr>
          <p:nvPr/>
        </p:nvSpPr>
        <p:spPr bwMode="gray">
          <a:xfrm>
            <a:off x="1916705" y="3293985"/>
            <a:ext cx="7215187" cy="78581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의무이행기간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(2008-2012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동안 전세계 온실가스 배출량을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1990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대비 평균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5.2%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Rectangle 72"/>
          <p:cNvSpPr>
            <a:spLocks noChangeArrowheads="1"/>
          </p:cNvSpPr>
          <p:nvPr/>
        </p:nvSpPr>
        <p:spPr bwMode="gray">
          <a:xfrm>
            <a:off x="1916705" y="3564015"/>
            <a:ext cx="7215187" cy="78581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국가별 차별적인 감축목표 부여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미국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7%,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일본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6%,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유럽연합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8%)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Rectangle 72"/>
          <p:cNvSpPr>
            <a:spLocks noChangeArrowheads="1"/>
          </p:cNvSpPr>
          <p:nvPr/>
        </p:nvSpPr>
        <p:spPr bwMode="gray">
          <a:xfrm>
            <a:off x="2967515" y="1788093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교토의정서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주요내용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500500" y="1788093"/>
            <a:ext cx="4211959" cy="6786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4557613" y="174308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기후변화협약 이행을 위해 누가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무엇을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얼마만큼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언제까지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어떻게 줄이는가에 대한 감축 의무 규정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슬라이드 번호 개체 틀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36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3. </a:t>
            </a:r>
            <a:r>
              <a:rPr lang="ko-KR" altLang="en-US" smtClean="0"/>
              <a:t>교토메커니즘</a:t>
            </a:r>
            <a:r>
              <a:rPr lang="en-US" altLang="ko-KR" smtClean="0"/>
              <a:t>(Kyoto Mechanism)</a:t>
            </a:r>
            <a:endParaRPr sz="2000" dirty="0" smtClean="0"/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341530" y="895852"/>
            <a:ext cx="1514475" cy="867963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교토메커니즘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Freeform 46"/>
          <p:cNvSpPr>
            <a:spLocks/>
          </p:cNvSpPr>
          <p:nvPr/>
        </p:nvSpPr>
        <p:spPr bwMode="auto">
          <a:xfrm>
            <a:off x="4702243" y="1853905"/>
            <a:ext cx="3870285" cy="720000"/>
          </a:xfrm>
          <a:custGeom>
            <a:avLst/>
            <a:gdLst/>
            <a:ahLst/>
            <a:cxnLst>
              <a:cxn ang="0">
                <a:pos x="1784" y="285"/>
              </a:cxn>
              <a:cxn ang="0">
                <a:pos x="0" y="0"/>
              </a:cxn>
              <a:cxn ang="0">
                <a:pos x="582" y="285"/>
              </a:cxn>
              <a:cxn ang="0">
                <a:pos x="1784" y="285"/>
              </a:cxn>
            </a:cxnLst>
            <a:rect l="0" t="0" r="r" b="b"/>
            <a:pathLst>
              <a:path w="1784" h="285">
                <a:moveTo>
                  <a:pt x="1784" y="285"/>
                </a:moveTo>
                <a:lnTo>
                  <a:pt x="0" y="0"/>
                </a:lnTo>
                <a:lnTo>
                  <a:pt x="582" y="285"/>
                </a:lnTo>
                <a:lnTo>
                  <a:pt x="1784" y="285"/>
                </a:lnTo>
                <a:close/>
              </a:path>
            </a:pathLst>
          </a:custGeom>
          <a:gradFill rotWithShape="1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26695" y="863715"/>
            <a:ext cx="6867255" cy="900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1871700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교토의정서에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온실가스를 비용효과적으로 감축하기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가지 유연성 메커니즘 도입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1950" lvl="1" indent="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배출권거래제도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(E</a:t>
            </a:r>
            <a:r>
              <a:rPr kumimoji="0"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TS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61950" lvl="1" indent="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청정개발체제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(CDM)</a:t>
            </a:r>
          </a:p>
          <a:p>
            <a:pPr marL="361950" lvl="1" indent="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공동이행제도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(JI)</a:t>
            </a: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1928813" y="1930593"/>
            <a:ext cx="69230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2843935"/>
            <a:ext cx="8488363" cy="333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24" y="4383304"/>
            <a:ext cx="6445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Freeform 43"/>
          <p:cNvSpPr>
            <a:spLocks/>
          </p:cNvSpPr>
          <p:nvPr/>
        </p:nvSpPr>
        <p:spPr bwMode="auto">
          <a:xfrm>
            <a:off x="3107704" y="1962789"/>
            <a:ext cx="1345054" cy="2236795"/>
          </a:xfrm>
          <a:custGeom>
            <a:avLst/>
            <a:gdLst/>
            <a:ahLst/>
            <a:cxnLst>
              <a:cxn ang="0">
                <a:pos x="0" y="1241"/>
              </a:cxn>
              <a:cxn ang="0">
                <a:pos x="620" y="0"/>
              </a:cxn>
              <a:cxn ang="0">
                <a:pos x="0" y="293"/>
              </a:cxn>
              <a:cxn ang="0">
                <a:pos x="0" y="1241"/>
              </a:cxn>
            </a:cxnLst>
            <a:rect l="0" t="0" r="r" b="b"/>
            <a:pathLst>
              <a:path w="620" h="1241">
                <a:moveTo>
                  <a:pt x="0" y="1241"/>
                </a:moveTo>
                <a:lnTo>
                  <a:pt x="620" y="0"/>
                </a:lnTo>
                <a:lnTo>
                  <a:pt x="0" y="293"/>
                </a:lnTo>
                <a:lnTo>
                  <a:pt x="0" y="1241"/>
                </a:lnTo>
                <a:close/>
              </a:path>
            </a:pathLst>
          </a:custGeom>
          <a:gradFill rotWithShape="1">
            <a:gsLst>
              <a:gs pos="0">
                <a:srgbClr val="969696"/>
              </a:gs>
              <a:gs pos="100000">
                <a:srgbClr val="969696">
                  <a:gamma/>
                  <a:tint val="0"/>
                  <a:invGamma/>
                </a:srgbClr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Freeform 45"/>
          <p:cNvSpPr>
            <a:spLocks/>
          </p:cNvSpPr>
          <p:nvPr/>
        </p:nvSpPr>
        <p:spPr bwMode="auto">
          <a:xfrm flipH="1">
            <a:off x="4617635" y="1962789"/>
            <a:ext cx="1345054" cy="2236795"/>
          </a:xfrm>
          <a:custGeom>
            <a:avLst/>
            <a:gdLst/>
            <a:ahLst/>
            <a:cxnLst>
              <a:cxn ang="0">
                <a:pos x="0" y="1241"/>
              </a:cxn>
              <a:cxn ang="0">
                <a:pos x="620" y="0"/>
              </a:cxn>
              <a:cxn ang="0">
                <a:pos x="0" y="293"/>
              </a:cxn>
              <a:cxn ang="0">
                <a:pos x="0" y="1241"/>
              </a:cxn>
            </a:cxnLst>
            <a:rect l="0" t="0" r="r" b="b"/>
            <a:pathLst>
              <a:path w="620" h="1241">
                <a:moveTo>
                  <a:pt x="0" y="1241"/>
                </a:moveTo>
                <a:lnTo>
                  <a:pt x="620" y="0"/>
                </a:lnTo>
                <a:lnTo>
                  <a:pt x="0" y="293"/>
                </a:lnTo>
                <a:lnTo>
                  <a:pt x="0" y="1241"/>
                </a:lnTo>
                <a:close/>
              </a:path>
            </a:pathLst>
          </a:custGeom>
          <a:gradFill rotWithShape="1">
            <a:gsLst>
              <a:gs pos="0">
                <a:srgbClr val="969696"/>
              </a:gs>
              <a:gs pos="100000">
                <a:srgbClr val="969696">
                  <a:gamma/>
                  <a:tint val="0"/>
                  <a:invGamma/>
                </a:srgbClr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Rectangle 48"/>
          <p:cNvSpPr>
            <a:spLocks noChangeArrowheads="1"/>
          </p:cNvSpPr>
          <p:nvPr/>
        </p:nvSpPr>
        <p:spPr bwMode="auto">
          <a:xfrm>
            <a:off x="3231361" y="2394837"/>
            <a:ext cx="2609840" cy="425204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청정개발체제</a:t>
            </a:r>
            <a:endParaRPr kumimoji="0" lang="en-US" altLang="ko-KR" sz="1200" b="1" kern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(Clean Development Mechanism)</a:t>
            </a:r>
            <a:endParaRPr kumimoji="0" lang="ko-KR" altLang="en-US" sz="1200" b="1" kern="0" dirty="0" err="1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50"/>
          <p:cNvSpPr>
            <a:spLocks noChangeArrowheads="1"/>
          </p:cNvSpPr>
          <p:nvPr/>
        </p:nvSpPr>
        <p:spPr bwMode="auto">
          <a:xfrm>
            <a:off x="3240144" y="2826885"/>
            <a:ext cx="2592000" cy="1368152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90000" tIns="90000" rIns="90000"/>
          <a:lstStyle/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선진국과 개발도상국이 공동 감축 사업 진행</a:t>
            </a: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배출권은 선진국이 자국의 목표 달성에 활용</a:t>
            </a:r>
            <a:endParaRPr lang="en-US" altLang="ko-KR" sz="1200" b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51"/>
          <p:cNvSpPr>
            <a:spLocks noChangeArrowheads="1"/>
          </p:cNvSpPr>
          <p:nvPr/>
        </p:nvSpPr>
        <p:spPr bwMode="auto">
          <a:xfrm>
            <a:off x="500034" y="2394837"/>
            <a:ext cx="2609838" cy="425204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배출권 거래제도</a:t>
            </a:r>
            <a:endParaRPr kumimoji="0" lang="en-US" altLang="ko-KR" sz="1200" b="1" kern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(Emission Trading Scheme)</a:t>
            </a:r>
            <a:endParaRPr kumimoji="0" lang="ko-KR" altLang="en-US" sz="1200" b="1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53"/>
          <p:cNvSpPr>
            <a:spLocks noChangeArrowheads="1"/>
          </p:cNvSpPr>
          <p:nvPr/>
        </p:nvSpPr>
        <p:spPr bwMode="auto">
          <a:xfrm>
            <a:off x="531785" y="2845187"/>
            <a:ext cx="2510045" cy="1258888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90000" tIns="90000" rIns="90000"/>
          <a:lstStyle/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선진국간의 배출 한도를 매각</a:t>
            </a:r>
            <a:endParaRPr lang="en-US" altLang="ko-KR" sz="1200" b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할당된 온실가스 배출량을 시장원리에 따라 거래</a:t>
            </a: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Rectangle 54"/>
          <p:cNvSpPr>
            <a:spLocks noChangeArrowheads="1"/>
          </p:cNvSpPr>
          <p:nvPr/>
        </p:nvSpPr>
        <p:spPr bwMode="auto">
          <a:xfrm>
            <a:off x="5962690" y="2394837"/>
            <a:ext cx="2609838" cy="425204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공동이행</a:t>
            </a:r>
            <a:endParaRPr kumimoji="0" lang="en-US" altLang="ko-KR" sz="1200" b="1" kern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(Joint Implementation)</a:t>
            </a:r>
            <a:endParaRPr kumimoji="0" lang="ko-KR" altLang="en-US" sz="1200" b="1" kern="0" dirty="0" err="1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Rectangle 56"/>
          <p:cNvSpPr>
            <a:spLocks noChangeArrowheads="1"/>
          </p:cNvSpPr>
          <p:nvPr/>
        </p:nvSpPr>
        <p:spPr bwMode="auto">
          <a:xfrm>
            <a:off x="6012586" y="2891483"/>
            <a:ext cx="2510045" cy="1258888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90000" tIns="90000" rIns="90000"/>
          <a:lstStyle/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선진국간에 프로젝트 수행</a:t>
            </a: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배출권은 투자국이 자국의 목표 달성에 활용</a:t>
            </a:r>
            <a:endParaRPr lang="en-US" altLang="ko-KR" sz="1200" b="1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marR="0" lvl="1" indent="-180975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buFont typeface="Wingdings" pitchFamily="2" charset="2"/>
              <a:buChar char="§"/>
              <a:tabLst/>
              <a:defRPr/>
            </a:pP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Freeform 133"/>
          <p:cNvSpPr>
            <a:spLocks/>
          </p:cNvSpPr>
          <p:nvPr/>
        </p:nvSpPr>
        <p:spPr bwMode="auto">
          <a:xfrm rot="9416470" flipV="1">
            <a:off x="8341541" y="3947855"/>
            <a:ext cx="349753" cy="363265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gradFill rotWithShape="0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979712" y="4444557"/>
            <a:ext cx="936104" cy="640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496" y="4397664"/>
            <a:ext cx="936104" cy="67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Freeform 133"/>
          <p:cNvSpPr>
            <a:spLocks/>
          </p:cNvSpPr>
          <p:nvPr/>
        </p:nvSpPr>
        <p:spPr bwMode="auto">
          <a:xfrm rot="11191018" flipH="1" flipV="1">
            <a:off x="419560" y="3835751"/>
            <a:ext cx="311684" cy="441082"/>
          </a:xfrm>
          <a:custGeom>
            <a:avLst/>
            <a:gdLst>
              <a:gd name="T0" fmla="*/ 2147483647 w 640"/>
              <a:gd name="T1" fmla="*/ 2147483647 h 816"/>
              <a:gd name="T2" fmla="*/ 2147483647 w 640"/>
              <a:gd name="T3" fmla="*/ 2147483647 h 816"/>
              <a:gd name="T4" fmla="*/ 2147483647 w 640"/>
              <a:gd name="T5" fmla="*/ 2147483647 h 816"/>
              <a:gd name="T6" fmla="*/ 2147483647 w 640"/>
              <a:gd name="T7" fmla="*/ 2147483647 h 816"/>
              <a:gd name="T8" fmla="*/ 2147483647 w 640"/>
              <a:gd name="T9" fmla="*/ 2147483647 h 816"/>
              <a:gd name="T10" fmla="*/ 2147483647 w 640"/>
              <a:gd name="T11" fmla="*/ 2147483647 h 816"/>
              <a:gd name="T12" fmla="*/ 2147483647 w 640"/>
              <a:gd name="T13" fmla="*/ 2147483647 h 816"/>
              <a:gd name="T14" fmla="*/ 2147483647 w 640"/>
              <a:gd name="T15" fmla="*/ 2147483647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0"/>
              <a:gd name="T25" fmla="*/ 0 h 816"/>
              <a:gd name="T26" fmla="*/ 640 w 640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0" h="816">
                <a:moveTo>
                  <a:pt x="556" y="2"/>
                </a:moveTo>
                <a:cubicBezTo>
                  <a:pt x="563" y="4"/>
                  <a:pt x="274" y="6"/>
                  <a:pt x="137" y="257"/>
                </a:cubicBezTo>
                <a:cubicBezTo>
                  <a:pt x="0" y="508"/>
                  <a:pt x="306" y="720"/>
                  <a:pt x="300" y="720"/>
                </a:cubicBezTo>
                <a:cubicBezTo>
                  <a:pt x="304" y="725"/>
                  <a:pt x="246" y="780"/>
                  <a:pt x="240" y="816"/>
                </a:cubicBezTo>
                <a:cubicBezTo>
                  <a:pt x="444" y="786"/>
                  <a:pt x="632" y="757"/>
                  <a:pt x="640" y="750"/>
                </a:cubicBezTo>
                <a:cubicBezTo>
                  <a:pt x="538" y="606"/>
                  <a:pt x="527" y="387"/>
                  <a:pt x="527" y="387"/>
                </a:cubicBezTo>
                <a:cubicBezTo>
                  <a:pt x="522" y="388"/>
                  <a:pt x="478" y="510"/>
                  <a:pt x="466" y="486"/>
                </a:cubicBezTo>
                <a:cubicBezTo>
                  <a:pt x="28" y="92"/>
                  <a:pt x="557" y="0"/>
                  <a:pt x="556" y="2"/>
                </a:cubicBezTo>
                <a:close/>
              </a:path>
            </a:pathLst>
          </a:custGeom>
          <a:gradFill rotWithShape="0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-36512" y="5085184"/>
            <a:ext cx="1152000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tx1"/>
                </a:solidFill>
              </a:rPr>
              <a:t>선진국 </a:t>
            </a:r>
            <a:r>
              <a:rPr lang="en-US" altLang="ko-KR" sz="1200" b="1" smtClean="0">
                <a:solidFill>
                  <a:schemeClr val="tx1"/>
                </a:solidFill>
              </a:rPr>
              <a:t>A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835696" y="5085184"/>
            <a:ext cx="1152000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tx1"/>
                </a:solidFill>
              </a:rPr>
              <a:t>선진국 </a:t>
            </a:r>
            <a:r>
              <a:rPr lang="en-US" altLang="ko-KR" sz="1200" b="1" smtClean="0">
                <a:solidFill>
                  <a:schemeClr val="tx1"/>
                </a:solidFill>
              </a:rPr>
              <a:t>B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987824" y="5085184"/>
            <a:ext cx="1152000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tx1"/>
                </a:solidFill>
              </a:rPr>
              <a:t>선진국 </a:t>
            </a:r>
            <a:r>
              <a:rPr lang="en-US" altLang="ko-KR" sz="1200" b="1" smtClean="0">
                <a:solidFill>
                  <a:schemeClr val="tx1"/>
                </a:solidFill>
              </a:rPr>
              <a:t>B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004048" y="4437112"/>
            <a:ext cx="9361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812360" y="4365104"/>
            <a:ext cx="936104" cy="6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084168" y="4397664"/>
            <a:ext cx="936104" cy="67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오른쪽 화살표 49"/>
          <p:cNvSpPr/>
          <p:nvPr/>
        </p:nvSpPr>
        <p:spPr>
          <a:xfrm>
            <a:off x="1187624" y="4437112"/>
            <a:ext cx="576064" cy="360040"/>
          </a:xfrm>
          <a:prstGeom prst="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오른쪽 화살표 50"/>
          <p:cNvSpPr/>
          <p:nvPr/>
        </p:nvSpPr>
        <p:spPr>
          <a:xfrm rot="10800000">
            <a:off x="1115616" y="4797152"/>
            <a:ext cx="576000" cy="360040"/>
          </a:xfrm>
          <a:prstGeom prst="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4860032" y="5085184"/>
            <a:ext cx="1152000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tx1"/>
                </a:solidFill>
              </a:rPr>
              <a:t>개발도상국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940152" y="5085184"/>
            <a:ext cx="1152000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tx1"/>
                </a:solidFill>
              </a:rPr>
              <a:t>선진국 </a:t>
            </a:r>
            <a:r>
              <a:rPr lang="en-US" altLang="ko-KR" sz="1200" b="1" smtClean="0">
                <a:solidFill>
                  <a:schemeClr val="tx1"/>
                </a:solidFill>
              </a:rPr>
              <a:t>A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812360" y="5085184"/>
            <a:ext cx="1152000" cy="3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tx1"/>
                </a:solidFill>
              </a:rPr>
              <a:t>선진국 </a:t>
            </a:r>
            <a:r>
              <a:rPr lang="en-US" altLang="ko-KR" sz="1200" b="1" smtClean="0">
                <a:solidFill>
                  <a:schemeClr val="tx1"/>
                </a:solidFill>
              </a:rPr>
              <a:t>B</a:t>
            </a:r>
            <a:endParaRPr lang="ko-KR" altLang="en-US" sz="1200" b="1">
              <a:solidFill>
                <a:schemeClr val="tx1"/>
              </a:solidFill>
            </a:endParaRPr>
          </a:p>
        </p:txBody>
      </p:sp>
      <p:sp>
        <p:nvSpPr>
          <p:cNvPr id="55" name="오른쪽 화살표 54"/>
          <p:cNvSpPr/>
          <p:nvPr/>
        </p:nvSpPr>
        <p:spPr>
          <a:xfrm>
            <a:off x="4283968" y="4365104"/>
            <a:ext cx="576064" cy="360040"/>
          </a:xfrm>
          <a:prstGeom prst="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오른쪽 화살표 55"/>
          <p:cNvSpPr/>
          <p:nvPr/>
        </p:nvSpPr>
        <p:spPr>
          <a:xfrm rot="10800000">
            <a:off x="4211961" y="4725144"/>
            <a:ext cx="576000" cy="360040"/>
          </a:xfrm>
          <a:prstGeom prst="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오른쪽 화살표 56"/>
          <p:cNvSpPr/>
          <p:nvPr/>
        </p:nvSpPr>
        <p:spPr>
          <a:xfrm>
            <a:off x="7092281" y="4365104"/>
            <a:ext cx="576064" cy="360040"/>
          </a:xfrm>
          <a:prstGeom prst="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오른쪽 화살표 57"/>
          <p:cNvSpPr/>
          <p:nvPr/>
        </p:nvSpPr>
        <p:spPr>
          <a:xfrm rot="10800000">
            <a:off x="7020273" y="4725144"/>
            <a:ext cx="576000" cy="360040"/>
          </a:xfrm>
          <a:prstGeom prst="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1043608" y="4149080"/>
            <a:ext cx="7920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자금 지급</a:t>
            </a:r>
            <a:endParaRPr lang="ko-KR" altLang="en-US" sz="1000">
              <a:solidFill>
                <a:schemeClr val="tx1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1043608" y="5157192"/>
            <a:ext cx="7920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할당량</a:t>
            </a:r>
            <a:endParaRPr lang="ko-KR" altLang="en-US" sz="100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4139952" y="4149080"/>
            <a:ext cx="7920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schemeClr val="tx1"/>
                </a:solidFill>
              </a:rPr>
              <a:t>자금</a:t>
            </a:r>
            <a:r>
              <a:rPr lang="ko-KR" altLang="en-US" sz="1000" dirty="0" smtClean="0">
                <a:solidFill>
                  <a:schemeClr val="tx1"/>
                </a:solidFill>
                <a:latin typeface="맑은 고딕"/>
                <a:ea typeface="맑은 고딕"/>
              </a:rPr>
              <a:t>∙기술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139952" y="5085184"/>
            <a:ext cx="7920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할당량</a:t>
            </a:r>
            <a:endParaRPr lang="ko-KR" altLang="en-US" sz="100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948264" y="4149080"/>
            <a:ext cx="7920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자금</a:t>
            </a:r>
            <a:r>
              <a:rPr lang="ko-KR" altLang="en-US" sz="1000" smtClean="0">
                <a:solidFill>
                  <a:schemeClr val="tx1"/>
                </a:solidFill>
                <a:latin typeface="맑은 고딕"/>
                <a:ea typeface="맑은 고딕"/>
              </a:rPr>
              <a:t>∙기술</a:t>
            </a:r>
            <a:endParaRPr lang="ko-KR" altLang="en-US" sz="100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948264" y="5085184"/>
            <a:ext cx="7920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smtClean="0">
                <a:solidFill>
                  <a:schemeClr val="tx1"/>
                </a:solidFill>
              </a:rPr>
              <a:t>감축량</a:t>
            </a:r>
            <a:endParaRPr lang="ko-KR" altLang="en-US" sz="1000">
              <a:solidFill>
                <a:schemeClr val="tx1"/>
              </a:solidFill>
            </a:endParaRPr>
          </a:p>
        </p:txBody>
      </p: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131840" y="4444557"/>
            <a:ext cx="936104" cy="640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Freeform 44"/>
          <p:cNvSpPr>
            <a:spLocks/>
          </p:cNvSpPr>
          <p:nvPr/>
        </p:nvSpPr>
        <p:spPr bwMode="auto">
          <a:xfrm>
            <a:off x="467544" y="1826902"/>
            <a:ext cx="3879431" cy="566983"/>
          </a:xfrm>
          <a:custGeom>
            <a:avLst/>
            <a:gdLst/>
            <a:ahLst/>
            <a:cxnLst>
              <a:cxn ang="0">
                <a:pos x="0" y="314"/>
              </a:cxn>
              <a:cxn ang="0">
                <a:pos x="1857" y="0"/>
              </a:cxn>
              <a:cxn ang="0">
                <a:pos x="1202" y="314"/>
              </a:cxn>
              <a:cxn ang="0">
                <a:pos x="0" y="314"/>
              </a:cxn>
            </a:cxnLst>
            <a:rect l="0" t="0" r="r" b="b"/>
            <a:pathLst>
              <a:path w="1857" h="314">
                <a:moveTo>
                  <a:pt x="0" y="314"/>
                </a:moveTo>
                <a:lnTo>
                  <a:pt x="1857" y="0"/>
                </a:lnTo>
                <a:lnTo>
                  <a:pt x="1202" y="314"/>
                </a:lnTo>
                <a:lnTo>
                  <a:pt x="0" y="314"/>
                </a:lnTo>
                <a:close/>
              </a:path>
            </a:pathLst>
          </a:custGeom>
          <a:gradFill rotWithShape="1">
            <a:gsLst>
              <a:gs pos="0">
                <a:srgbClr val="DDDDDD">
                  <a:gamma/>
                  <a:tint val="0"/>
                  <a:invGamma/>
                </a:srgbClr>
              </a:gs>
              <a:gs pos="100000">
                <a:srgbClr val="DDDDDD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직사각형 54"/>
          <p:cNvSpPr>
            <a:spLocks noChangeArrowheads="1"/>
          </p:cNvSpPr>
          <p:nvPr/>
        </p:nvSpPr>
        <p:spPr bwMode="auto">
          <a:xfrm>
            <a:off x="1721854" y="1794302"/>
            <a:ext cx="5586450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ko-KR" altLang="en-US" sz="1600" smtClean="0">
                <a:solidFill>
                  <a:srgbClr val="385D8A"/>
                </a:solidFill>
                <a:latin typeface="HY견고딕" pitchFamily="18" charset="-127"/>
                <a:ea typeface="HY견고딕" pitchFamily="18" charset="-127"/>
              </a:rPr>
              <a:t>교토메커니즘</a:t>
            </a:r>
            <a:endParaRPr lang="ko-KR" altLang="en-US" sz="1600" dirty="0" smtClean="0">
              <a:solidFill>
                <a:srgbClr val="385D8A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0" name="슬라이드 번호 개체 틀 6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3. </a:t>
            </a:r>
            <a:r>
              <a:rPr lang="ko-KR" altLang="en-US" smtClean="0"/>
              <a:t>교토메커니즘</a:t>
            </a:r>
            <a:r>
              <a:rPr lang="en-US" altLang="ko-KR" smtClean="0"/>
              <a:t>-</a:t>
            </a:r>
            <a:r>
              <a:rPr lang="ko-KR" altLang="en-US" sz="2000" smtClean="0"/>
              <a:t>배출권 거래제도</a:t>
            </a:r>
            <a:endParaRPr sz="2000" dirty="0" smtClean="0"/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341530" y="895852"/>
            <a:ext cx="1514475" cy="867963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배출권거래제도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(ETS)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26695" y="863715"/>
            <a:ext cx="6867255" cy="900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1871700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1928813" y="1930593"/>
            <a:ext cx="69230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gray">
          <a:xfrm>
            <a:off x="1826695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 감축량을 시장의 상품처럼 서로 사고 팔 수 있도록 허용한 것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선진국간에 온실가스 감축분을 사고 팔 수 있도록 하여 온실가스 감축비용을 낮출 수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496" y="2078850"/>
            <a:ext cx="84269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직사각형 54"/>
          <p:cNvSpPr>
            <a:spLocks noChangeArrowheads="1"/>
          </p:cNvSpPr>
          <p:nvPr/>
        </p:nvSpPr>
        <p:spPr bwMode="auto">
          <a:xfrm>
            <a:off x="6147176" y="2768977"/>
            <a:ext cx="2025224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en-US" altLang="ko-KR" sz="1600" smtClean="0">
                <a:solidFill>
                  <a:srgbClr val="385D8A"/>
                </a:solidFill>
                <a:latin typeface="+mj-ea"/>
                <a:ea typeface="+mj-ea"/>
              </a:rPr>
              <a:t>AnnexⅡ</a:t>
            </a:r>
            <a:endParaRPr lang="ko-KR" altLang="en-US" sz="1600" dirty="0" smtClean="0">
              <a:solidFill>
                <a:srgbClr val="385D8A"/>
              </a:solidFill>
              <a:latin typeface="+mj-ea"/>
              <a:ea typeface="+mj-ea"/>
            </a:endParaRPr>
          </a:p>
        </p:txBody>
      </p:sp>
      <p:cxnSp>
        <p:nvCxnSpPr>
          <p:cNvPr id="72" name="직선 연결선 71"/>
          <p:cNvCxnSpPr/>
          <p:nvPr/>
        </p:nvCxnSpPr>
        <p:spPr>
          <a:xfrm>
            <a:off x="1691680" y="4419110"/>
            <a:ext cx="216024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1781690" y="4419110"/>
            <a:ext cx="7200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할당량</a:t>
            </a:r>
            <a:endParaRPr lang="ko-KR" altLang="en-US" sz="120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2951820" y="4419110"/>
            <a:ext cx="7200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배출량</a:t>
            </a:r>
            <a:endParaRPr lang="ko-KR" altLang="en-US" sz="120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826695" y="3564014"/>
            <a:ext cx="585065" cy="8550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3041830" y="3162300"/>
            <a:ext cx="585065" cy="125681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83" name="직선 연결선 82"/>
          <p:cNvCxnSpPr/>
          <p:nvPr/>
        </p:nvCxnSpPr>
        <p:spPr>
          <a:xfrm>
            <a:off x="1691680" y="3167750"/>
            <a:ext cx="216024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6192180" y="4419110"/>
            <a:ext cx="216024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6282190" y="4419110"/>
            <a:ext cx="7200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할당량</a:t>
            </a:r>
            <a:endParaRPr lang="ko-KR" altLang="en-US" sz="120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7452320" y="4419110"/>
            <a:ext cx="7200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배출량</a:t>
            </a:r>
            <a:endParaRPr lang="ko-KR" altLang="en-US" sz="120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7" name="직사각형 86"/>
          <p:cNvSpPr/>
          <p:nvPr/>
        </p:nvSpPr>
        <p:spPr>
          <a:xfrm>
            <a:off x="6327195" y="3564014"/>
            <a:ext cx="585065" cy="8550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7497325" y="3564014"/>
            <a:ext cx="585065" cy="85509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1826695" y="3158970"/>
            <a:ext cx="585065" cy="40504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6327195" y="3158970"/>
            <a:ext cx="585065" cy="405045"/>
          </a:xfrm>
          <a:prstGeom prst="rect">
            <a:avLst/>
          </a:prstGeom>
          <a:noFill/>
          <a:ln>
            <a:solidFill>
              <a:srgbClr val="0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91" name="직선 연결선 90"/>
          <p:cNvCxnSpPr/>
          <p:nvPr/>
        </p:nvCxnSpPr>
        <p:spPr>
          <a:xfrm>
            <a:off x="6102170" y="3564015"/>
            <a:ext cx="216024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위로 구부러진 화살표 92"/>
          <p:cNvSpPr/>
          <p:nvPr/>
        </p:nvSpPr>
        <p:spPr>
          <a:xfrm rot="10800000">
            <a:off x="2096725" y="2213865"/>
            <a:ext cx="4500500" cy="900100"/>
          </a:xfrm>
          <a:prstGeom prst="curvedUpArrow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8" name="직사각형 54"/>
          <p:cNvSpPr>
            <a:spLocks noChangeArrowheads="1"/>
          </p:cNvSpPr>
          <p:nvPr/>
        </p:nvSpPr>
        <p:spPr bwMode="auto">
          <a:xfrm>
            <a:off x="846670" y="2768977"/>
            <a:ext cx="2025224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en-US" altLang="ko-KR" sz="1600" smtClean="0">
                <a:solidFill>
                  <a:srgbClr val="385D8A"/>
                </a:solidFill>
                <a:latin typeface="+mj-ea"/>
                <a:ea typeface="+mj-ea"/>
              </a:rPr>
              <a:t>Annex Ⅰ</a:t>
            </a:r>
            <a:endParaRPr lang="ko-KR" altLang="en-US" sz="1600" dirty="0" smtClean="0">
              <a:solidFill>
                <a:srgbClr val="385D8A"/>
              </a:solidFill>
              <a:latin typeface="+mj-ea"/>
              <a:ea typeface="+mj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16699" y="2138907"/>
            <a:ext cx="1324220" cy="63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62210" y="2138907"/>
            <a:ext cx="1350150" cy="630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Rectangle 72"/>
          <p:cNvSpPr>
            <a:spLocks noChangeArrowheads="1"/>
          </p:cNvSpPr>
          <p:nvPr/>
        </p:nvSpPr>
        <p:spPr bwMode="gray">
          <a:xfrm>
            <a:off x="327143" y="468914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교토의정서 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17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각국에 할당된 온실가스 배출허용량을 무형 상품으로 간주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각국이 시장 원리에 따라 직접 혹은 거래소를 통해 거래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할 수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Rectangle 72"/>
          <p:cNvSpPr>
            <a:spLocks noChangeArrowheads="1"/>
          </p:cNvSpPr>
          <p:nvPr/>
        </p:nvSpPr>
        <p:spPr bwMode="gray">
          <a:xfrm>
            <a:off x="341530" y="522920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참여 국가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영국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(2002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), EU(2005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및 일본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(2006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 자국내 배출권 거래제도 시행중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Rectangle 72"/>
          <p:cNvSpPr>
            <a:spLocks noChangeArrowheads="1"/>
          </p:cNvSpPr>
          <p:nvPr/>
        </p:nvSpPr>
        <p:spPr bwMode="gray">
          <a:xfrm>
            <a:off x="341530" y="576926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국내 현황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시범사업 추진 예정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슬라이드 번호 개체 틀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38</a:t>
            </a:fld>
            <a:endParaRPr lang="ko-KR" altLang="en-US"/>
          </a:p>
        </p:txBody>
      </p:sp>
      <p:sp>
        <p:nvSpPr>
          <p:cNvPr id="32" name="직사각형 54"/>
          <p:cNvSpPr>
            <a:spLocks noChangeArrowheads="1"/>
          </p:cNvSpPr>
          <p:nvPr/>
        </p:nvSpPr>
        <p:spPr bwMode="auto">
          <a:xfrm>
            <a:off x="2276745" y="1651000"/>
            <a:ext cx="4590510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ko-KR" altLang="en-US" sz="1600" b="1" dirty="0" smtClean="0">
                <a:solidFill>
                  <a:srgbClr val="385D8A"/>
                </a:solidFill>
                <a:latin typeface="+mn-ea"/>
                <a:ea typeface="+mn-ea"/>
              </a:rPr>
              <a:t>감축실적</a:t>
            </a:r>
            <a:r>
              <a:rPr lang="en-US" altLang="ko-KR" sz="1600" b="1" dirty="0" smtClean="0">
                <a:solidFill>
                  <a:srgbClr val="385D8A"/>
                </a:solidFill>
                <a:latin typeface="+mn-ea"/>
                <a:ea typeface="+mn-ea"/>
              </a:rPr>
              <a:t>(AAU: Assign Amount Units)</a:t>
            </a:r>
            <a:endParaRPr lang="ko-KR" altLang="en-US" sz="1600" b="1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496" y="2078850"/>
            <a:ext cx="84269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3. </a:t>
            </a:r>
            <a:r>
              <a:rPr lang="ko-KR" altLang="en-US" smtClean="0"/>
              <a:t>교토메커니즘</a:t>
            </a:r>
            <a:r>
              <a:rPr lang="en-US" altLang="ko-KR" smtClean="0"/>
              <a:t>-</a:t>
            </a:r>
            <a:r>
              <a:rPr lang="ko-KR" altLang="en-US" sz="2000" smtClean="0"/>
              <a:t>공동이행제도</a:t>
            </a:r>
            <a:endParaRPr sz="2000" dirty="0" smtClean="0"/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341530" y="895852"/>
            <a:ext cx="1514475" cy="867963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공동이행제도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(JI)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26695" y="863715"/>
            <a:ext cx="6930770" cy="900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1871700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1928813" y="1930593"/>
            <a:ext cx="69230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gray">
          <a:xfrm>
            <a:off x="1826695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감축대상 국가 사이에서 온실가스 저감 사업을 공동으로 수행하는 것을 인정하는 것으로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국가가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국가에 투자하여 감축한 온실가스 감축량의 일부분을 감축실적으로 인정하는 제도 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54"/>
          <p:cNvSpPr>
            <a:spLocks noChangeArrowheads="1"/>
          </p:cNvSpPr>
          <p:nvPr/>
        </p:nvSpPr>
        <p:spPr bwMode="auto">
          <a:xfrm>
            <a:off x="6057166" y="3609020"/>
            <a:ext cx="2025224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en-US" altLang="ko-KR" sz="1600" dirty="0" smtClean="0">
                <a:solidFill>
                  <a:srgbClr val="385D8A"/>
                </a:solidFill>
                <a:latin typeface="+mn-ea"/>
                <a:ea typeface="+mn-ea"/>
              </a:rPr>
              <a:t>Annex I</a:t>
            </a:r>
            <a:endParaRPr lang="ko-KR" altLang="en-US" sz="1600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  <p:sp>
        <p:nvSpPr>
          <p:cNvPr id="93" name="위로 구부러진 화살표 92"/>
          <p:cNvSpPr/>
          <p:nvPr/>
        </p:nvSpPr>
        <p:spPr>
          <a:xfrm rot="10800000">
            <a:off x="2096725" y="2213865"/>
            <a:ext cx="4500500" cy="900100"/>
          </a:xfrm>
          <a:prstGeom prst="curvedUpArrow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54"/>
          <p:cNvSpPr>
            <a:spLocks noChangeArrowheads="1"/>
          </p:cNvSpPr>
          <p:nvPr/>
        </p:nvSpPr>
        <p:spPr bwMode="auto">
          <a:xfrm>
            <a:off x="1736686" y="3630506"/>
            <a:ext cx="2025224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en-US" altLang="ko-KR" sz="1600" smtClean="0">
                <a:solidFill>
                  <a:srgbClr val="385D8A"/>
                </a:solidFill>
                <a:latin typeface="+mn-ea"/>
                <a:ea typeface="+mn-ea"/>
              </a:rPr>
              <a:t>Annex Ⅰ</a:t>
            </a:r>
            <a:endParaRPr lang="ko-KR" altLang="en-US" sz="1600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6715" y="3000436"/>
            <a:ext cx="1324220" cy="63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72200" y="3028950"/>
            <a:ext cx="1350150" cy="630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Rectangle 72"/>
          <p:cNvSpPr>
            <a:spLocks noChangeArrowheads="1"/>
          </p:cNvSpPr>
          <p:nvPr/>
        </p:nvSpPr>
        <p:spPr bwMode="gray">
          <a:xfrm>
            <a:off x="327143" y="468914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교토의정서 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감축의무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국이 감축의무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B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국에 투자여 발생된 온실가스 감축분의 일정분을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국의 배출감축실적으로 인정할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Rectangle 72"/>
          <p:cNvSpPr>
            <a:spLocks noChangeArrowheads="1"/>
          </p:cNvSpPr>
          <p:nvPr/>
        </p:nvSpPr>
        <p:spPr bwMode="gray">
          <a:xfrm>
            <a:off x="341530" y="522920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참여 국가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주로 서유럽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일본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캐나다 등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OECD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선진국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(A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 시장경제 체제로의 전환 과정에서 어려움을 겪고 있는 동구권국가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(B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투자하여 온실가스를 줄이는 사업형태로 추진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Rectangle 72"/>
          <p:cNvSpPr>
            <a:spLocks noChangeArrowheads="1"/>
          </p:cNvSpPr>
          <p:nvPr/>
        </p:nvSpPr>
        <p:spPr bwMode="gray">
          <a:xfrm>
            <a:off x="341530" y="576926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국내 현황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해당없음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위로 구부러진 화살표 31"/>
          <p:cNvSpPr/>
          <p:nvPr/>
        </p:nvSpPr>
        <p:spPr>
          <a:xfrm>
            <a:off x="2231740" y="3879050"/>
            <a:ext cx="4500500" cy="900100"/>
          </a:xfrm>
          <a:prstGeom prst="curvedUpArrow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직사각형 54"/>
          <p:cNvSpPr>
            <a:spLocks noChangeArrowheads="1"/>
          </p:cNvSpPr>
          <p:nvPr/>
        </p:nvSpPr>
        <p:spPr bwMode="auto">
          <a:xfrm>
            <a:off x="3221850" y="4305581"/>
            <a:ext cx="2745305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ko-KR" altLang="en-US" sz="1600" smtClean="0">
                <a:solidFill>
                  <a:srgbClr val="385D8A"/>
                </a:solidFill>
                <a:latin typeface="+mn-ea"/>
                <a:ea typeface="+mn-ea"/>
              </a:rPr>
              <a:t>자본 및 기술투자</a:t>
            </a:r>
            <a:endParaRPr lang="ko-KR" altLang="en-US" sz="1600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  <p:sp>
        <p:nvSpPr>
          <p:cNvPr id="25" name="슬라이드 번호 개체 틀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39</a:t>
            </a:fld>
            <a:endParaRPr lang="ko-KR" altLang="en-US"/>
          </a:p>
        </p:txBody>
      </p:sp>
      <p:sp>
        <p:nvSpPr>
          <p:cNvPr id="24" name="직사각형 54"/>
          <p:cNvSpPr>
            <a:spLocks noChangeArrowheads="1"/>
          </p:cNvSpPr>
          <p:nvPr/>
        </p:nvSpPr>
        <p:spPr bwMode="auto">
          <a:xfrm>
            <a:off x="2276745" y="1785301"/>
            <a:ext cx="4590510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ko-KR" altLang="en-US" sz="1600" b="1" dirty="0" smtClean="0">
                <a:solidFill>
                  <a:srgbClr val="385D8A"/>
                </a:solidFill>
                <a:latin typeface="+mn-ea"/>
                <a:ea typeface="+mn-ea"/>
              </a:rPr>
              <a:t>감축실적</a:t>
            </a:r>
            <a:r>
              <a:rPr lang="en-US" altLang="ko-KR" sz="1600" b="1" dirty="0" smtClean="0">
                <a:solidFill>
                  <a:srgbClr val="385D8A"/>
                </a:solidFill>
                <a:latin typeface="+mn-ea"/>
                <a:ea typeface="+mn-ea"/>
              </a:rPr>
              <a:t>(ERU: Emission Reduction Units)</a:t>
            </a:r>
            <a:endParaRPr lang="ko-KR" altLang="en-US" sz="1600" b="1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496" y="2078850"/>
            <a:ext cx="84269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3. </a:t>
            </a:r>
            <a:r>
              <a:rPr lang="ko-KR" altLang="en-US" smtClean="0"/>
              <a:t>교토메커니즘</a:t>
            </a:r>
            <a:r>
              <a:rPr lang="en-US" altLang="ko-KR" smtClean="0"/>
              <a:t>-</a:t>
            </a:r>
            <a:r>
              <a:rPr lang="ko-KR" altLang="en-US" sz="2000" smtClean="0"/>
              <a:t>청정개발체제</a:t>
            </a:r>
            <a:endParaRPr sz="2000" dirty="0" smtClean="0"/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341530" y="895852"/>
            <a:ext cx="1514475" cy="867963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청정개발체제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(CDM)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26695" y="863715"/>
            <a:ext cx="6930770" cy="900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1871700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1928813" y="1930593"/>
            <a:ext cx="69230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gray">
          <a:xfrm>
            <a:off x="1826695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의무감축 국가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선진국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감축의무가 없는 개발도상국에서 온실가스 감축사업을 수행하여 달성한  실적을 선진국의 배출 감축 실적으로 인정하는 제도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54"/>
          <p:cNvSpPr>
            <a:spLocks noChangeArrowheads="1"/>
          </p:cNvSpPr>
          <p:nvPr/>
        </p:nvSpPr>
        <p:spPr bwMode="auto">
          <a:xfrm>
            <a:off x="6057166" y="3609020"/>
            <a:ext cx="2025224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en-US" altLang="ko-KR" sz="1600" dirty="0" smtClean="0">
                <a:solidFill>
                  <a:srgbClr val="385D8A"/>
                </a:solidFill>
                <a:latin typeface="+mn-ea"/>
                <a:ea typeface="+mn-ea"/>
              </a:rPr>
              <a:t>Non- Annex I</a:t>
            </a:r>
            <a:endParaRPr lang="ko-KR" altLang="en-US" sz="1600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  <p:sp>
        <p:nvSpPr>
          <p:cNvPr id="93" name="위로 구부러진 화살표 92"/>
          <p:cNvSpPr/>
          <p:nvPr/>
        </p:nvSpPr>
        <p:spPr>
          <a:xfrm rot="10800000">
            <a:off x="2096725" y="2213865"/>
            <a:ext cx="4500500" cy="900100"/>
          </a:xfrm>
          <a:prstGeom prst="curvedUpArrow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68" name="직사각형 54"/>
          <p:cNvSpPr>
            <a:spLocks noChangeArrowheads="1"/>
          </p:cNvSpPr>
          <p:nvPr/>
        </p:nvSpPr>
        <p:spPr bwMode="auto">
          <a:xfrm>
            <a:off x="1736686" y="3630506"/>
            <a:ext cx="2025224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en-US" altLang="ko-KR" sz="1600" smtClean="0">
                <a:solidFill>
                  <a:srgbClr val="385D8A"/>
                </a:solidFill>
                <a:latin typeface="+mn-ea"/>
                <a:ea typeface="+mn-ea"/>
              </a:rPr>
              <a:t>Annex Ⅰ</a:t>
            </a:r>
            <a:endParaRPr lang="ko-KR" altLang="en-US" sz="1600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6715" y="3000436"/>
            <a:ext cx="1324220" cy="630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Rectangle 72"/>
          <p:cNvSpPr>
            <a:spLocks noChangeArrowheads="1"/>
          </p:cNvSpPr>
          <p:nvPr/>
        </p:nvSpPr>
        <p:spPr bwMode="gray">
          <a:xfrm>
            <a:off x="327143" y="468914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교토의정서 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선진국이 개도국에 투자하여 발생된 온실가스 배출감축분을 자국의 감축 실적에 반영할 수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Rectangle 72"/>
          <p:cNvSpPr>
            <a:spLocks noChangeArrowheads="1"/>
          </p:cNvSpPr>
          <p:nvPr/>
        </p:nvSpPr>
        <p:spPr bwMode="gray">
          <a:xfrm>
            <a:off x="341530" y="522920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제도 목적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개도국의 지속가능한 개발을 지원하는데 목적이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7" name="Rectangle 72"/>
          <p:cNvSpPr>
            <a:spLocks noChangeArrowheads="1"/>
          </p:cNvSpPr>
          <p:nvPr/>
        </p:nvSpPr>
        <p:spPr bwMode="gray">
          <a:xfrm>
            <a:off x="327143" y="5814265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조기 감축실적 인정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교토의정서상 선진국의 온실가스 감축 의무는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2008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년에 시작하지만 이 제도를 통한 온실가스 감축 실적은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2000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년대   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초부터 인정하고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위로 구부러진 화살표 31"/>
          <p:cNvSpPr/>
          <p:nvPr/>
        </p:nvSpPr>
        <p:spPr>
          <a:xfrm>
            <a:off x="2231740" y="3879050"/>
            <a:ext cx="4500500" cy="900100"/>
          </a:xfrm>
          <a:prstGeom prst="curvedUpArrow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3" name="직사각형 54"/>
          <p:cNvSpPr>
            <a:spLocks noChangeArrowheads="1"/>
          </p:cNvSpPr>
          <p:nvPr/>
        </p:nvSpPr>
        <p:spPr bwMode="auto">
          <a:xfrm>
            <a:off x="1531310" y="1841573"/>
            <a:ext cx="5956300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ko-KR" altLang="en-US" sz="1600" b="1" dirty="0" smtClean="0">
                <a:solidFill>
                  <a:srgbClr val="385D8A"/>
                </a:solidFill>
                <a:latin typeface="+mn-ea"/>
                <a:ea typeface="+mn-ea"/>
              </a:rPr>
              <a:t>감축실적</a:t>
            </a:r>
            <a:r>
              <a:rPr lang="en-US" altLang="ko-KR" sz="1600" b="1" dirty="0" smtClean="0">
                <a:solidFill>
                  <a:srgbClr val="385D8A"/>
                </a:solidFill>
                <a:latin typeface="+mn-ea"/>
                <a:ea typeface="+mn-ea"/>
              </a:rPr>
              <a:t>(CER: Certified Emission Reduction credit)</a:t>
            </a:r>
            <a:endParaRPr lang="ko-KR" altLang="en-US" sz="1600" b="1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  <p:sp>
        <p:nvSpPr>
          <p:cNvPr id="34" name="직사각형 54"/>
          <p:cNvSpPr>
            <a:spLocks noChangeArrowheads="1"/>
          </p:cNvSpPr>
          <p:nvPr/>
        </p:nvSpPr>
        <p:spPr bwMode="auto">
          <a:xfrm>
            <a:off x="3221850" y="4305581"/>
            <a:ext cx="2745305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ko-KR" altLang="en-US" sz="1600" smtClean="0">
                <a:solidFill>
                  <a:srgbClr val="385D8A"/>
                </a:solidFill>
                <a:latin typeface="+mn-ea"/>
                <a:ea typeface="+mn-ea"/>
              </a:rPr>
              <a:t>자본 및 기술투자</a:t>
            </a:r>
            <a:endParaRPr lang="ko-KR" altLang="en-US" sz="1600" dirty="0" smtClean="0">
              <a:solidFill>
                <a:srgbClr val="385D8A"/>
              </a:solidFill>
              <a:latin typeface="+mn-ea"/>
              <a:ea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27195" y="2978951"/>
            <a:ext cx="1305145" cy="67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슬라이드 번호 개체 틀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40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4662010" y="1939616"/>
            <a:ext cx="4140460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4. </a:t>
            </a:r>
            <a:r>
              <a:rPr lang="ko-KR" altLang="en-US" smtClean="0"/>
              <a:t>마라케쉬 합의문</a:t>
            </a:r>
            <a:r>
              <a:rPr lang="en-US" altLang="ko-KR" smtClean="0"/>
              <a:t/>
            </a:r>
            <a:br>
              <a:rPr lang="en-US" altLang="ko-KR" smtClean="0"/>
            </a:br>
            <a:endParaRPr dirty="0" smtClean="0"/>
          </a:p>
        </p:txBody>
      </p:sp>
      <p:sp>
        <p:nvSpPr>
          <p:cNvPr id="19" name="직사각형 18"/>
          <p:cNvSpPr/>
          <p:nvPr/>
        </p:nvSpPr>
        <p:spPr>
          <a:xfrm>
            <a:off x="1897955" y="2843935"/>
            <a:ext cx="6892925" cy="679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3147535" y="1926748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마라캐쉬 합의문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채택일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gray">
          <a:xfrm>
            <a:off x="4647623" y="1873884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당사국총회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(2005.11)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72"/>
          <p:cNvSpPr>
            <a:spLocks noChangeArrowheads="1"/>
          </p:cNvSpPr>
          <p:nvPr/>
        </p:nvSpPr>
        <p:spPr bwMode="gray">
          <a:xfrm>
            <a:off x="383480" y="2864663"/>
            <a:ext cx="1514475" cy="570516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마라케쉬 합의문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주요내용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Rectangle 72"/>
          <p:cNvSpPr>
            <a:spLocks noChangeArrowheads="1"/>
          </p:cNvSpPr>
          <p:nvPr/>
        </p:nvSpPr>
        <p:spPr bwMode="gray">
          <a:xfrm>
            <a:off x="1912280" y="2848153"/>
            <a:ext cx="6923087" cy="63324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CDM, JI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교토매커니즘의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구체적 운영방안 등에 관한 사항 합의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산림 및 산림활동으로 인한 온실가스 흡수활동 인정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2835" y="854524"/>
            <a:ext cx="2664000" cy="176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1915335" y="4963389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슬라이드 번호 개체 틀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41</a:t>
            </a:fld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901010" y="3654025"/>
            <a:ext cx="6892925" cy="7650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6" name="Rectangle 72"/>
          <p:cNvSpPr>
            <a:spLocks noChangeArrowheads="1"/>
          </p:cNvSpPr>
          <p:nvPr/>
        </p:nvSpPr>
        <p:spPr bwMode="gray">
          <a:xfrm>
            <a:off x="386535" y="3670535"/>
            <a:ext cx="1514475" cy="570516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마라케쉬 합의문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AR CDM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72"/>
          <p:cNvSpPr>
            <a:spLocks noChangeArrowheads="1"/>
          </p:cNvSpPr>
          <p:nvPr/>
        </p:nvSpPr>
        <p:spPr bwMode="gray">
          <a:xfrm>
            <a:off x="1915335" y="3654025"/>
            <a:ext cx="6923087" cy="81009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AR CDM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사업은 신규조림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Afforestation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사업과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재조림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(Reforestation)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사업을 뜻함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마라케쉬합의문에서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세부사항이 정해지면서 조림사업은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공약기간동안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CDM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사업으로 인정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431538" y="4599128"/>
          <a:ext cx="8325926" cy="1717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2"/>
                <a:gridCol w="5805644"/>
              </a:tblGrid>
              <a:tr h="4050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구분</a:t>
                      </a:r>
                      <a:endParaRPr lang="ko-KR" alt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smtClean="0"/>
                        <a:t>마라케쉬합의문 조항</a:t>
                      </a:r>
                      <a:endParaRPr lang="ko-KR" altLang="en-US" sz="1300"/>
                    </a:p>
                  </a:txBody>
                  <a:tcPr/>
                </a:tc>
              </a:tr>
              <a:tr h="4275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산림</a:t>
                      </a:r>
                      <a:r>
                        <a:rPr lang="en-US" altLang="ko-KR" sz="1200" smtClean="0"/>
                        <a:t>(Forest)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최저 수고 </a:t>
                      </a:r>
                      <a:r>
                        <a:rPr lang="en-US" altLang="ko-KR" sz="1200" smtClean="0"/>
                        <a:t>2~5m, </a:t>
                      </a:r>
                      <a:r>
                        <a:rPr lang="ko-KR" altLang="en-US" sz="1200" smtClean="0"/>
                        <a:t>수관율 </a:t>
                      </a:r>
                      <a:r>
                        <a:rPr lang="en-US" altLang="ko-KR" sz="1200" smtClean="0"/>
                        <a:t>10-30% </a:t>
                      </a:r>
                      <a:r>
                        <a:rPr lang="ko-KR" altLang="en-US" sz="1200" smtClean="0"/>
                        <a:t>이상의 수목이 있는 최저 </a:t>
                      </a:r>
                      <a:r>
                        <a:rPr lang="en-US" altLang="ko-KR" sz="1200" smtClean="0"/>
                        <a:t>0.05~1.0ha</a:t>
                      </a:r>
                      <a:r>
                        <a:rPr lang="ko-KR" altLang="en-US" sz="1200" smtClean="0"/>
                        <a:t>인 토지구역</a:t>
                      </a:r>
                      <a:endParaRPr lang="ko-KR" altLang="en-US" sz="1200"/>
                    </a:p>
                  </a:txBody>
                  <a:tcPr/>
                </a:tc>
              </a:tr>
              <a:tr h="4275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신규조림</a:t>
                      </a:r>
                      <a:r>
                        <a:rPr lang="en-US" altLang="ko-KR" sz="1200" smtClean="0"/>
                        <a:t>(Afforestation)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/>
                        <a:t>적어도 </a:t>
                      </a:r>
                      <a:r>
                        <a:rPr lang="en-US" altLang="ko-KR" sz="1200" dirty="0" smtClean="0"/>
                        <a:t>50</a:t>
                      </a:r>
                      <a:r>
                        <a:rPr lang="ko-KR" altLang="en-US" sz="1200" dirty="0" smtClean="0"/>
                        <a:t>년간 산림이 아니었던 토지를 직접적</a:t>
                      </a:r>
                      <a:r>
                        <a:rPr lang="ko-KR" altLang="en-US" sz="1200" dirty="0" smtClean="0">
                          <a:latin typeface="맑은 고딕"/>
                          <a:ea typeface="맑은 고딕"/>
                        </a:rPr>
                        <a:t>∙인위적으로 인공산림으로 전환   하는 것</a:t>
                      </a:r>
                      <a:endParaRPr lang="ko-KR" altLang="en-US" sz="1200" dirty="0"/>
                    </a:p>
                  </a:txBody>
                  <a:tcPr/>
                </a:tc>
              </a:tr>
              <a:tr h="4275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재조림</a:t>
                      </a:r>
                      <a:r>
                        <a:rPr lang="en-US" altLang="ko-KR" sz="1200" smtClean="0"/>
                        <a:t>(Reforestation)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  <a:r>
                        <a:rPr lang="ko-KR" altLang="en-US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년 이전에 산림이 아닌 토지를 </a:t>
                      </a:r>
                      <a:r>
                        <a:rPr lang="ko-KR" altLang="en-US" sz="1200" dirty="0" smtClean="0"/>
                        <a:t>산림으로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전환하는 사업</a:t>
                      </a:r>
                      <a:endParaRPr lang="ko-KR" alt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5. Post-Kyoto </a:t>
            </a:r>
            <a:r>
              <a:rPr lang="ko-KR" altLang="en-US" smtClean="0"/>
              <a:t>논의 동향 및 전망</a:t>
            </a:r>
            <a:endParaRPr sz="2000" dirty="0" smtClean="0"/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341530" y="895852"/>
            <a:ext cx="1514475" cy="867963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Post Kyoto</a:t>
            </a: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논의 동향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26695" y="863715"/>
            <a:ext cx="6930770" cy="900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1871700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1928813" y="1930593"/>
            <a:ext cx="69230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72"/>
          <p:cNvSpPr>
            <a:spLocks noChangeArrowheads="1"/>
          </p:cNvSpPr>
          <p:nvPr/>
        </p:nvSpPr>
        <p:spPr bwMode="gray">
          <a:xfrm>
            <a:off x="1826695" y="932998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Post Kyoto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대한 구체적인 논의는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UNFCCC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중심으로 진행 되고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이와는 별도로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G8, APEC,MEM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 국제회의에서도 활발히 논의 중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48"/>
          <p:cNvGrpSpPr/>
          <p:nvPr/>
        </p:nvGrpSpPr>
        <p:grpSpPr>
          <a:xfrm>
            <a:off x="206515" y="1763815"/>
            <a:ext cx="8730970" cy="3500437"/>
            <a:chOff x="206515" y="1853825"/>
            <a:chExt cx="8730970" cy="3500437"/>
          </a:xfrm>
        </p:grpSpPr>
        <p:grpSp>
          <p:nvGrpSpPr>
            <p:cNvPr id="3" name="그룹 62"/>
            <p:cNvGrpSpPr>
              <a:grpSpLocks/>
            </p:cNvGrpSpPr>
            <p:nvPr/>
          </p:nvGrpSpPr>
          <p:grpSpPr bwMode="auto">
            <a:xfrm rot="10800000">
              <a:off x="465138" y="1853825"/>
              <a:ext cx="8083550" cy="3500437"/>
              <a:chOff x="465138" y="2833688"/>
              <a:chExt cx="8083550" cy="3019425"/>
            </a:xfrm>
          </p:grpSpPr>
          <p:grpSp>
            <p:nvGrpSpPr>
              <p:cNvPr id="4" name="Group 111"/>
              <p:cNvGrpSpPr>
                <a:grpSpLocks/>
              </p:cNvGrpSpPr>
              <p:nvPr/>
            </p:nvGrpSpPr>
            <p:grpSpPr bwMode="auto">
              <a:xfrm>
                <a:off x="465138" y="2833688"/>
                <a:ext cx="8083550" cy="3019425"/>
                <a:chOff x="752" y="4007"/>
                <a:chExt cx="3328" cy="1822"/>
              </a:xfrm>
            </p:grpSpPr>
            <p:sp>
              <p:nvSpPr>
                <p:cNvPr id="19" name="AutoShape 112"/>
                <p:cNvSpPr>
                  <a:spLocks noChangeArrowheads="1"/>
                </p:cNvSpPr>
                <p:nvPr/>
              </p:nvSpPr>
              <p:spPr bwMode="auto">
                <a:xfrm rot="16200000">
                  <a:off x="1595" y="3362"/>
                  <a:ext cx="1645" cy="3289"/>
                </a:xfrm>
                <a:prstGeom prst="moon">
                  <a:avLst>
                    <a:gd name="adj" fmla="val 87500"/>
                  </a:avLst>
                </a:prstGeom>
                <a:gradFill rotWithShape="1">
                  <a:gsLst>
                    <a:gs pos="0">
                      <a:srgbClr val="DDDDDD"/>
                    </a:gs>
                    <a:gs pos="50000">
                      <a:sysClr val="window" lastClr="FFFFFF"/>
                    </a:gs>
                    <a:gs pos="100000">
                      <a:srgbClr val="DDDDDD"/>
                    </a:gs>
                  </a:gsLst>
                  <a:lin ang="0" scaled="1"/>
                </a:gradFill>
                <a:ln w="9525">
                  <a:solidFill>
                    <a:srgbClr val="DDDDDD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</a:endParaRPr>
                </a:p>
              </p:txBody>
            </p:sp>
            <p:sp>
              <p:nvSpPr>
                <p:cNvPr id="24" name="AutoShape 113"/>
                <p:cNvSpPr>
                  <a:spLocks noChangeArrowheads="1"/>
                </p:cNvSpPr>
                <p:nvPr/>
              </p:nvSpPr>
              <p:spPr bwMode="auto">
                <a:xfrm rot="-5400000">
                  <a:off x="1669" y="3090"/>
                  <a:ext cx="1493" cy="3328"/>
                </a:xfrm>
                <a:prstGeom prst="moon">
                  <a:avLst>
                    <a:gd name="adj" fmla="val 87500"/>
                  </a:avLst>
                </a:prstGeom>
                <a:solidFill>
                  <a:sysClr val="window" lastClr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sp>
            <p:nvSpPr>
              <p:cNvPr id="15" name="Line 116"/>
              <p:cNvSpPr>
                <a:spLocks noChangeShapeType="1"/>
              </p:cNvSpPr>
              <p:nvPr/>
            </p:nvSpPr>
            <p:spPr bwMode="auto">
              <a:xfrm flipH="1">
                <a:off x="3361706" y="3213309"/>
                <a:ext cx="1080120" cy="2484521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B9D0FF"/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/>
                </a:endParaRPr>
              </a:p>
            </p:txBody>
          </p:sp>
          <p:sp>
            <p:nvSpPr>
              <p:cNvPr id="16" name="Line 117"/>
              <p:cNvSpPr>
                <a:spLocks noChangeShapeType="1"/>
              </p:cNvSpPr>
              <p:nvPr/>
            </p:nvSpPr>
            <p:spPr bwMode="auto">
              <a:xfrm flipH="1">
                <a:off x="1201466" y="3106189"/>
                <a:ext cx="3429272" cy="1543484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B9D0FF"/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/>
                </a:endParaRPr>
              </a:p>
            </p:txBody>
          </p:sp>
          <p:sp>
            <p:nvSpPr>
              <p:cNvPr id="17" name="Line 118"/>
              <p:cNvSpPr>
                <a:spLocks noChangeShapeType="1"/>
              </p:cNvSpPr>
              <p:nvPr/>
            </p:nvSpPr>
            <p:spPr bwMode="auto">
              <a:xfrm>
                <a:off x="4576841" y="3213309"/>
                <a:ext cx="1080120" cy="2523342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B9D0FF"/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/>
                </a:endParaRPr>
              </a:p>
            </p:txBody>
          </p:sp>
          <p:sp>
            <p:nvSpPr>
              <p:cNvPr id="18" name="Line 119"/>
              <p:cNvSpPr>
                <a:spLocks noChangeShapeType="1"/>
              </p:cNvSpPr>
              <p:nvPr/>
            </p:nvSpPr>
            <p:spPr bwMode="auto">
              <a:xfrm>
                <a:off x="4424363" y="3106189"/>
                <a:ext cx="3357563" cy="1608991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17961" dir="2700000" algn="ctr" rotWithShape="0">
                  <a:srgbClr val="B9D0FF"/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/>
                </a:endParaRPr>
              </a:p>
            </p:txBody>
          </p:sp>
          <p:sp>
            <p:nvSpPr>
              <p:cNvPr id="14" name="AutoShape 114"/>
              <p:cNvSpPr>
                <a:spLocks noChangeArrowheads="1"/>
              </p:cNvSpPr>
              <p:nvPr/>
            </p:nvSpPr>
            <p:spPr bwMode="auto">
              <a:xfrm rot="-5400000">
                <a:off x="3800475" y="2189163"/>
                <a:ext cx="1412875" cy="2835275"/>
              </a:xfrm>
              <a:prstGeom prst="moon">
                <a:avLst>
                  <a:gd name="adj" fmla="val 87500"/>
                </a:avLst>
              </a:prstGeom>
              <a:gradFill rotWithShape="1">
                <a:gsLst>
                  <a:gs pos="0">
                    <a:srgbClr val="D9ECFF"/>
                  </a:gs>
                  <a:gs pos="100000">
                    <a:sysClr val="window" lastClr="FFFFFF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25" name="모서리가 둥근 직사각형 24"/>
            <p:cNvSpPr/>
            <p:nvPr/>
          </p:nvSpPr>
          <p:spPr bwMode="auto">
            <a:xfrm>
              <a:off x="206515" y="3735110"/>
              <a:ext cx="1908000" cy="684000"/>
            </a:xfrm>
            <a:prstGeom prst="roundRect">
              <a:avLst/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APEC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kern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(Asia-Pacific Economic Cooperation)</a:t>
              </a:r>
              <a:endPara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 bwMode="auto">
            <a:xfrm>
              <a:off x="1601670" y="2348880"/>
              <a:ext cx="1908000" cy="684000"/>
            </a:xfrm>
            <a:prstGeom prst="roundRect">
              <a:avLst/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G8</a:t>
              </a: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kern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(Group of 8)</a:t>
              </a:r>
              <a:endPara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 bwMode="auto">
            <a:xfrm>
              <a:off x="6822250" y="3782637"/>
              <a:ext cx="1908000" cy="684000"/>
            </a:xfrm>
            <a:prstGeom prst="roundRect">
              <a:avLst/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AP6</a:t>
              </a: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kern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(Asia-Pacific Partnership on Clean Development and Climate))</a:t>
              </a:r>
              <a:endParaRPr kumimoji="0" lang="ko-KR" altLang="en-US" sz="1000" b="1" kern="0" dirty="0" smtClean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 bwMode="auto">
            <a:xfrm>
              <a:off x="5877145" y="2438890"/>
              <a:ext cx="1908000" cy="684000"/>
            </a:xfrm>
            <a:prstGeom prst="roundRect">
              <a:avLst/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MEM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kern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(Major Economics Meeting)</a:t>
              </a:r>
              <a:endParaRPr kumimoji="0" lang="ko-KR" altLang="en-US" sz="1000" b="1" kern="0" dirty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211460" y="4425575"/>
              <a:ext cx="2245305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미국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일본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호주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캐나다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</a:p>
            <a:p>
              <a:pPr marL="180975" lvl="1" indent="-180975" defTabSz="955675" latinLnBrk="0">
                <a:buClr>
                  <a:srgbClr val="597DB7"/>
                </a:buClr>
              </a:pP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중국 등</a:t>
              </a:r>
              <a:endPara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1601670" y="3023775"/>
              <a:ext cx="1886660" cy="6463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독일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프랑스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영국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이탈리아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일본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캐나다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러시아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미국</a:t>
              </a:r>
              <a:endPara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" name="Text Box 34"/>
            <p:cNvSpPr txBox="1">
              <a:spLocks noChangeArrowheads="1"/>
            </p:cNvSpPr>
            <p:nvPr/>
          </p:nvSpPr>
          <p:spPr bwMode="auto">
            <a:xfrm>
              <a:off x="5762858" y="3139700"/>
              <a:ext cx="2274527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G8 +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주요개도국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중국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인도 등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6823645" y="4497012"/>
              <a:ext cx="2113840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미국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호주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중국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</a:p>
            <a:p>
              <a:pPr marL="180975" lvl="1" indent="-180975" defTabSz="955675" latinLnBrk="0">
                <a:buClr>
                  <a:srgbClr val="597DB7"/>
                </a:buClr>
              </a:pP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인도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일본</a:t>
              </a:r>
              <a:endPara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직사각형 54"/>
            <p:cNvSpPr>
              <a:spLocks noChangeArrowheads="1"/>
            </p:cNvSpPr>
            <p:nvPr/>
          </p:nvSpPr>
          <p:spPr bwMode="auto">
            <a:xfrm>
              <a:off x="3176845" y="3831253"/>
              <a:ext cx="2625121" cy="33855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lvl="1" algn="ctr" latinLnBrk="0"/>
              <a:r>
                <a:rPr lang="en-US" altLang="ko-KR" sz="1600" smtClean="0">
                  <a:solidFill>
                    <a:srgbClr val="385D8A"/>
                  </a:solidFill>
                  <a:latin typeface="HY견고딕" pitchFamily="18" charset="-127"/>
                  <a:ea typeface="HY견고딕" pitchFamily="18" charset="-127"/>
                </a:rPr>
                <a:t>UNFCCC</a:t>
              </a:r>
              <a:endParaRPr lang="ko-KR" altLang="en-US" sz="1600" dirty="0" smtClean="0">
                <a:solidFill>
                  <a:srgbClr val="385D8A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78340" y="4259817"/>
              <a:ext cx="900100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620555" y="4259817"/>
              <a:ext cx="945105" cy="10801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3668350" y="4439837"/>
              <a:ext cx="720080" cy="27003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50" smtClean="0">
                  <a:solidFill>
                    <a:schemeClr val="tx1"/>
                  </a:solidFill>
                </a:rPr>
                <a:t>선진국</a:t>
              </a:r>
              <a:endParaRPr lang="ko-KR" altLang="en-US" sz="850">
                <a:solidFill>
                  <a:schemeClr val="tx1"/>
                </a:solidFill>
              </a:endParaRPr>
            </a:p>
          </p:txBody>
        </p:sp>
        <p:sp>
          <p:nvSpPr>
            <p:cNvPr id="38" name="모서리가 둥근 직사각형 37"/>
            <p:cNvSpPr/>
            <p:nvPr/>
          </p:nvSpPr>
          <p:spPr bwMode="auto">
            <a:xfrm>
              <a:off x="3741879" y="1898830"/>
              <a:ext cx="1908000" cy="684000"/>
            </a:xfrm>
            <a:prstGeom prst="roundRect">
              <a:avLst/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APP</a:t>
              </a:r>
            </a:p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(</a:t>
              </a:r>
              <a:r>
                <a:rPr kumimoji="0" lang="en-US" altLang="ko-KR" sz="1000" b="1" kern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Asia-Pacific Partnership)</a:t>
              </a:r>
            </a:p>
          </p:txBody>
        </p:sp>
        <p:sp>
          <p:nvSpPr>
            <p:cNvPr id="40" name="Text Box 34"/>
            <p:cNvSpPr txBox="1">
              <a:spLocks noChangeArrowheads="1"/>
            </p:cNvSpPr>
            <p:nvPr/>
          </p:nvSpPr>
          <p:spPr bwMode="auto">
            <a:xfrm>
              <a:off x="3716905" y="2618910"/>
              <a:ext cx="1886660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한국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미국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일본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중국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인도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호주</a:t>
              </a:r>
              <a:r>
                <a:rPr kumimoji="0"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캐나다</a:t>
              </a:r>
              <a:endPara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" name="Text Box 34"/>
            <p:cNvSpPr txBox="1">
              <a:spLocks noChangeArrowheads="1"/>
            </p:cNvSpPr>
            <p:nvPr/>
          </p:nvSpPr>
          <p:spPr bwMode="auto">
            <a:xfrm>
              <a:off x="3536885" y="4788262"/>
              <a:ext cx="1571625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미국</a:t>
              </a:r>
              <a:r>
                <a:rPr kumimoji="0" lang="en-US" altLang="ko-KR" sz="1200" b="1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, EU,</a:t>
              </a:r>
            </a:p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일본 등</a:t>
              </a:r>
              <a:endParaRPr kumimoji="0" lang="ko-KR" altLang="en-US" sz="12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2" name="Text Box 34"/>
            <p:cNvSpPr txBox="1">
              <a:spLocks noChangeArrowheads="1"/>
            </p:cNvSpPr>
            <p:nvPr/>
          </p:nvSpPr>
          <p:spPr bwMode="auto">
            <a:xfrm>
              <a:off x="4530545" y="4799877"/>
              <a:ext cx="1571625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중국</a:t>
              </a:r>
              <a:r>
                <a:rPr kumimoji="0" lang="en-US" altLang="ko-KR" sz="1200" b="1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인도 </a:t>
              </a:r>
              <a:endParaRPr kumimoji="0" lang="en-US" altLang="ko-KR" sz="1200" b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80975" lvl="1" indent="-180975" defTabSz="955675" latinLnBrk="0"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kumimoji="0" lang="ko-KR" altLang="en-US" sz="1200" b="1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등</a:t>
              </a:r>
              <a:endParaRPr kumimoji="0" lang="ko-KR" altLang="en-US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4755570" y="4439837"/>
              <a:ext cx="720080" cy="27003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50" smtClean="0">
                  <a:solidFill>
                    <a:schemeClr val="tx1"/>
                  </a:solidFill>
                </a:rPr>
                <a:t>개도국</a:t>
              </a:r>
              <a:endParaRPr lang="ko-KR" altLang="en-US" sz="850">
                <a:solidFill>
                  <a:schemeClr val="tx1"/>
                </a:solidFill>
              </a:endParaRPr>
            </a:p>
          </p:txBody>
        </p:sp>
      </p:grpSp>
      <p:sp>
        <p:nvSpPr>
          <p:cNvPr id="39" name="슬라이드 번호 개체 틀 3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42</a:t>
            </a:fld>
            <a:endParaRPr lang="ko-KR" altLang="en-US"/>
          </a:p>
        </p:txBody>
      </p:sp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341530" y="5073458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APP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은 아시아 태평양 기후변화 파트너쉽으로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 국가 간의 청정에너지와 기술협력을 위해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2006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시드니에서 출범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Rectangle 72"/>
          <p:cNvSpPr>
            <a:spLocks noChangeArrowheads="1"/>
          </p:cNvSpPr>
          <p:nvPr/>
        </p:nvSpPr>
        <p:spPr bwMode="gray">
          <a:xfrm>
            <a:off x="341530" y="531921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MEM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은 경제국 정상회의로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안보와 기후변화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회의를 통해 온실가스 삭감을 위한 구체적인 방안을 논의하고 있음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Rectangle 72"/>
          <p:cNvSpPr>
            <a:spLocks noChangeArrowheads="1"/>
          </p:cNvSpPr>
          <p:nvPr/>
        </p:nvSpPr>
        <p:spPr bwMode="gray">
          <a:xfrm>
            <a:off x="341530" y="5544235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2007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호주에서 개최된 아시아 태평양 협력체제 회의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(APEC)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에서 지구온난화를 유발하는 온실가스 감축 합의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도출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Rectangle 72"/>
          <p:cNvSpPr>
            <a:spLocks noChangeArrowheads="1"/>
          </p:cNvSpPr>
          <p:nvPr/>
        </p:nvSpPr>
        <p:spPr bwMode="gray">
          <a:xfrm>
            <a:off x="341530" y="5793538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2006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개국이 참가하는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청정개발과 기후에 관한 아시아태평양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파트너쉽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(AP6)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을 설립하고 지구온난화 방지 논의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Rectangle 72"/>
          <p:cNvSpPr>
            <a:spLocks noChangeArrowheads="1"/>
          </p:cNvSpPr>
          <p:nvPr/>
        </p:nvSpPr>
        <p:spPr bwMode="gray">
          <a:xfrm>
            <a:off x="341530" y="6018563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2007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G8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정상들은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2050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년까지 전 세계 온실가스 배출량을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50%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감축하는 합의 도출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아래쪽 화살표 57"/>
          <p:cNvSpPr/>
          <p:nvPr/>
        </p:nvSpPr>
        <p:spPr>
          <a:xfrm>
            <a:off x="2411760" y="4194085"/>
            <a:ext cx="1215135" cy="1305145"/>
          </a:xfrm>
          <a:prstGeom prst="downArrow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5. Post-Kyoto </a:t>
            </a:r>
            <a:r>
              <a:rPr lang="ko-KR" altLang="en-US" smtClean="0"/>
              <a:t>논의 동향 및 전망</a:t>
            </a:r>
            <a:endParaRPr sz="2000" dirty="0" smtClean="0"/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1902318" y="1003712"/>
            <a:ext cx="1514475" cy="86400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Post Kyoto</a:t>
            </a: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논의 전망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446874" y="998730"/>
            <a:ext cx="5580621" cy="86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341530" y="1547255"/>
            <a:ext cx="72151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1928813" y="1705128"/>
            <a:ext cx="692308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Rectangle 72"/>
          <p:cNvSpPr>
            <a:spLocks noChangeArrowheads="1"/>
          </p:cNvSpPr>
          <p:nvPr/>
        </p:nvSpPr>
        <p:spPr bwMode="gray">
          <a:xfrm>
            <a:off x="3401870" y="998730"/>
            <a:ext cx="5580619" cy="864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2012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이후에도 교토의정서와 같이 의무 감축 체제가 지속될 가능성 높음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국가별 또는 선진국과 개도국의 입장차이가 크기 때문에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이를 극복하기 위한 노력이 요구됨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1530" y="998730"/>
            <a:ext cx="1543050" cy="215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1916705" y="2213865"/>
            <a:ext cx="1514475" cy="95357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Post Kyoto</a:t>
            </a: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 방식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432488" y="2213865"/>
            <a:ext cx="5595007" cy="954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39" name="Rectangle 72"/>
          <p:cNvSpPr>
            <a:spLocks noChangeArrowheads="1"/>
          </p:cNvSpPr>
          <p:nvPr/>
        </p:nvSpPr>
        <p:spPr bwMode="gray">
          <a:xfrm>
            <a:off x="1871701" y="2447355"/>
            <a:ext cx="5168682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72"/>
          <p:cNvSpPr>
            <a:spLocks noChangeArrowheads="1"/>
          </p:cNvSpPr>
          <p:nvPr/>
        </p:nvSpPr>
        <p:spPr bwMode="gray">
          <a:xfrm>
            <a:off x="3446876" y="2258870"/>
            <a:ext cx="5985664" cy="8639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 의무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4988" lvl="1" indent="-173038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국가별 혹은 부문별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전력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철강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시멘트 등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로 할당될 수 있음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 수단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4988" lvl="1" indent="-173038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온실가스를 줄일 수 있는 국가별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부문별 정책은 내부감축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       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탄소세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유력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54"/>
          <p:cNvSpPr>
            <a:spLocks noChangeArrowheads="1"/>
          </p:cNvSpPr>
          <p:nvPr/>
        </p:nvSpPr>
        <p:spPr bwMode="auto">
          <a:xfrm>
            <a:off x="3252024" y="3135451"/>
            <a:ext cx="2625121" cy="338554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algn="ctr" latinLnBrk="0"/>
            <a:r>
              <a:rPr lang="en-US" altLang="ko-KR" sz="1600" smtClean="0">
                <a:solidFill>
                  <a:srgbClr val="385D8A"/>
                </a:solidFill>
                <a:latin typeface="HY견고딕" pitchFamily="18" charset="-127"/>
                <a:ea typeface="HY견고딕" pitchFamily="18" charset="-127"/>
              </a:rPr>
              <a:t>Post-Kyoto</a:t>
            </a:r>
            <a:endParaRPr lang="ko-KR" altLang="en-US" sz="1600" dirty="0" smtClean="0">
              <a:solidFill>
                <a:srgbClr val="385D8A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492885" y="3924055"/>
            <a:ext cx="1044000" cy="216000"/>
          </a:xfrm>
          <a:prstGeom prst="rect">
            <a:avLst/>
          </a:prstGeom>
          <a:solidFill>
            <a:srgbClr val="3752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</a:rPr>
              <a:t>의무</a:t>
            </a:r>
            <a:r>
              <a:rPr lang="en-US" altLang="ko-KR" sz="1100" b="1" dirty="0" smtClean="0">
                <a:solidFill>
                  <a:schemeClr val="bg1"/>
                </a:solidFill>
              </a:rPr>
              <a:t> </a:t>
            </a:r>
            <a:r>
              <a:rPr lang="ko-KR" altLang="en-US" sz="1100" b="1" dirty="0" smtClean="0">
                <a:solidFill>
                  <a:schemeClr val="bg1"/>
                </a:solidFill>
              </a:rPr>
              <a:t>감축</a:t>
            </a:r>
            <a:endParaRPr lang="ko-KR" altLang="en-US" sz="1100" b="1" dirty="0">
              <a:solidFill>
                <a:schemeClr val="bg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733245" y="3924055"/>
            <a:ext cx="1044000" cy="216000"/>
          </a:xfrm>
          <a:prstGeom prst="rect">
            <a:avLst/>
          </a:prstGeom>
          <a:solidFill>
            <a:srgbClr val="3752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smtClean="0">
                <a:solidFill>
                  <a:schemeClr val="bg1"/>
                </a:solidFill>
              </a:rPr>
              <a:t>자발적 감축</a:t>
            </a:r>
            <a:endParaRPr lang="ko-KR" altLang="en-US" sz="1100" b="1">
              <a:solidFill>
                <a:schemeClr val="bg1"/>
              </a:solidFill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701570" y="4149080"/>
            <a:ext cx="74258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701570" y="5499230"/>
            <a:ext cx="74258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1286635" y="4464115"/>
            <a:ext cx="1656000" cy="288000"/>
          </a:xfrm>
          <a:prstGeom prst="rect">
            <a:avLst/>
          </a:prstGeom>
          <a:solidFill>
            <a:srgbClr val="37527D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국가별 총량규제</a:t>
            </a:r>
            <a:endParaRPr lang="ko-KR" altLang="en-US" sz="1200" b="1">
              <a:solidFill>
                <a:schemeClr val="bg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131840" y="4446145"/>
            <a:ext cx="1656000" cy="288000"/>
          </a:xfrm>
          <a:prstGeom prst="rect">
            <a:avLst/>
          </a:prstGeom>
          <a:solidFill>
            <a:srgbClr val="37527D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국가별 배출원단위</a:t>
            </a:r>
            <a:endParaRPr lang="ko-KR" altLang="en-US" sz="1200" b="1">
              <a:solidFill>
                <a:schemeClr val="bg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286635" y="4851190"/>
            <a:ext cx="1656000" cy="288000"/>
          </a:xfrm>
          <a:prstGeom prst="rect">
            <a:avLst/>
          </a:prstGeom>
          <a:solidFill>
            <a:srgbClr val="37527D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부문별 총량규제</a:t>
            </a:r>
            <a:endParaRPr lang="ko-KR" altLang="en-US" sz="1200" b="1">
              <a:solidFill>
                <a:schemeClr val="bg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141025" y="4824155"/>
            <a:ext cx="1656000" cy="288000"/>
          </a:xfrm>
          <a:prstGeom prst="rect">
            <a:avLst/>
          </a:prstGeom>
          <a:solidFill>
            <a:srgbClr val="37527D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부문별 배출원단위</a:t>
            </a:r>
            <a:endParaRPr lang="ko-KR" altLang="en-US" sz="1200" b="1">
              <a:solidFill>
                <a:schemeClr val="bg1"/>
              </a:solidFill>
            </a:endParaRPr>
          </a:p>
        </p:txBody>
      </p:sp>
      <p:sp>
        <p:nvSpPr>
          <p:cNvPr id="59" name="아래쪽 화살표 58"/>
          <p:cNvSpPr/>
          <p:nvPr/>
        </p:nvSpPr>
        <p:spPr>
          <a:xfrm>
            <a:off x="5652120" y="4194085"/>
            <a:ext cx="1215135" cy="1305145"/>
          </a:xfrm>
          <a:prstGeom prst="downArrow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1691680" y="5814264"/>
            <a:ext cx="2790310" cy="288000"/>
          </a:xfrm>
          <a:prstGeom prst="rect">
            <a:avLst/>
          </a:prstGeom>
          <a:solidFill>
            <a:srgbClr val="37527D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내부감축</a:t>
            </a:r>
            <a:r>
              <a:rPr lang="en-US" altLang="ko-KR" sz="1200" b="1" smtClean="0">
                <a:solidFill>
                  <a:schemeClr val="bg1"/>
                </a:solidFill>
              </a:rPr>
              <a:t>, </a:t>
            </a:r>
            <a:r>
              <a:rPr lang="ko-KR" altLang="en-US" sz="1200" b="1" smtClean="0">
                <a:solidFill>
                  <a:schemeClr val="bg1"/>
                </a:solidFill>
              </a:rPr>
              <a:t>배출거래제</a:t>
            </a:r>
            <a:r>
              <a:rPr lang="en-US" altLang="ko-KR" sz="1200" b="1" smtClean="0">
                <a:solidFill>
                  <a:schemeClr val="bg1"/>
                </a:solidFill>
              </a:rPr>
              <a:t>, </a:t>
            </a:r>
            <a:r>
              <a:rPr lang="ko-KR" altLang="en-US" sz="1200" b="1" smtClean="0">
                <a:solidFill>
                  <a:schemeClr val="bg1"/>
                </a:solidFill>
              </a:rPr>
              <a:t>탄소세</a:t>
            </a:r>
            <a:endParaRPr lang="ko-KR" altLang="en-US" sz="1200" b="1">
              <a:solidFill>
                <a:schemeClr val="bg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4977045" y="5814265"/>
            <a:ext cx="2790310" cy="288000"/>
          </a:xfrm>
          <a:prstGeom prst="rect">
            <a:avLst/>
          </a:prstGeom>
          <a:solidFill>
            <a:srgbClr val="37527D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solidFill>
                  <a:schemeClr val="bg1"/>
                </a:solidFill>
              </a:rPr>
              <a:t>기술 이전</a:t>
            </a:r>
            <a:endParaRPr lang="ko-KR" altLang="en-US" sz="1200" b="1">
              <a:solidFill>
                <a:schemeClr val="bg1"/>
              </a:solidFill>
            </a:endParaRPr>
          </a:p>
        </p:txBody>
      </p:sp>
      <p:cxnSp>
        <p:nvCxnSpPr>
          <p:cNvPr id="65" name="직선 화살표 연결선 64"/>
          <p:cNvCxnSpPr>
            <a:stCxn id="41" idx="2"/>
            <a:endCxn id="42" idx="0"/>
          </p:cNvCxnSpPr>
          <p:nvPr/>
        </p:nvCxnSpPr>
        <p:spPr>
          <a:xfrm rot="5400000">
            <a:off x="3564710" y="2924180"/>
            <a:ext cx="450050" cy="1549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/>
          <p:cNvCxnSpPr>
            <a:stCxn id="41" idx="2"/>
            <a:endCxn id="43" idx="0"/>
          </p:cNvCxnSpPr>
          <p:nvPr/>
        </p:nvCxnSpPr>
        <p:spPr>
          <a:xfrm rot="16200000" flipH="1">
            <a:off x="5184890" y="2853700"/>
            <a:ext cx="450050" cy="1690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슬라이드 번호 개체 틀 3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43</a:t>
            </a:fld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296525" y="4509120"/>
            <a:ext cx="9451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1200" smtClean="0">
                <a:solidFill>
                  <a:prstClr val="black"/>
                </a:solidFill>
                <a:latin typeface="맑은 고딕"/>
                <a:ea typeface="맑은 고딕"/>
              </a:rPr>
              <a:t>의무</a:t>
            </a:r>
            <a:r>
              <a:rPr lang="en-US" altLang="ko-KR" sz="1200" smtClean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lang="ko-KR" altLang="en-US" sz="1200" smtClean="0">
                <a:solidFill>
                  <a:prstClr val="black"/>
                </a:solidFill>
                <a:latin typeface="맑은 고딕"/>
                <a:ea typeface="맑은 고딕"/>
              </a:rPr>
              <a:t>감축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6525" y="5762291"/>
            <a:ext cx="9451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1200" smtClean="0">
                <a:solidFill>
                  <a:prstClr val="black"/>
                </a:solidFill>
                <a:latin typeface="맑은 고딕"/>
                <a:ea typeface="맑은 고딕"/>
              </a:rPr>
              <a:t>감축 수단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smtClean="0"/>
              <a:t>5. Post-Kyoto </a:t>
            </a:r>
            <a:r>
              <a:rPr lang="ko-KR" altLang="en-US" dirty="0" smtClean="0"/>
              <a:t>논의 동향 및 전망</a:t>
            </a:r>
            <a:r>
              <a:rPr lang="en-US" altLang="ko-KR" dirty="0" smtClean="0"/>
              <a:t>-</a:t>
            </a:r>
            <a:r>
              <a:rPr lang="en-US" altLang="ko-KR" sz="2000" dirty="0" smtClean="0"/>
              <a:t>COP17</a:t>
            </a:r>
            <a:endParaRPr sz="2000" dirty="0"/>
          </a:p>
        </p:txBody>
      </p:sp>
      <p:grpSp>
        <p:nvGrpSpPr>
          <p:cNvPr id="2" name="그룹 62"/>
          <p:cNvGrpSpPr/>
          <p:nvPr/>
        </p:nvGrpSpPr>
        <p:grpSpPr>
          <a:xfrm>
            <a:off x="251520" y="2102637"/>
            <a:ext cx="8448038" cy="2496493"/>
            <a:chOff x="436595" y="1857364"/>
            <a:chExt cx="8262962" cy="3599295"/>
          </a:xfrm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436595" y="1857364"/>
              <a:ext cx="4214842" cy="35992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73"/>
                </a:cxn>
                <a:cxn ang="0">
                  <a:pos x="2532" y="2676"/>
                </a:cxn>
                <a:cxn ang="0">
                  <a:pos x="2532" y="1473"/>
                </a:cxn>
                <a:cxn ang="0">
                  <a:pos x="2718" y="1205"/>
                </a:cxn>
                <a:cxn ang="0">
                  <a:pos x="2718" y="2"/>
                </a:cxn>
                <a:cxn ang="0">
                  <a:pos x="0" y="0"/>
                </a:cxn>
              </a:cxnLst>
              <a:rect l="0" t="0" r="r" b="b"/>
              <a:pathLst>
                <a:path w="2718" h="2676">
                  <a:moveTo>
                    <a:pt x="0" y="0"/>
                  </a:moveTo>
                  <a:lnTo>
                    <a:pt x="0" y="2673"/>
                  </a:lnTo>
                  <a:lnTo>
                    <a:pt x="2532" y="2676"/>
                  </a:lnTo>
                  <a:lnTo>
                    <a:pt x="2532" y="1473"/>
                  </a:lnTo>
                  <a:lnTo>
                    <a:pt x="2718" y="1205"/>
                  </a:lnTo>
                  <a:lnTo>
                    <a:pt x="271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A5D2"/>
            </a:solidFill>
            <a:ln w="3175" cap="flat" cmpd="sng">
              <a:solidFill>
                <a:srgbClr val="8AA5D2"/>
              </a:solidFill>
              <a:prstDash val="solid"/>
              <a:round/>
              <a:headEnd/>
              <a:tailEnd/>
            </a:ln>
            <a:effectLst/>
          </p:spPr>
          <p:txBody>
            <a:bodyPr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88"/>
            <p:cNvSpPr>
              <a:spLocks/>
            </p:cNvSpPr>
            <p:nvPr/>
          </p:nvSpPr>
          <p:spPr bwMode="auto">
            <a:xfrm flipH="1" flipV="1">
              <a:off x="4484715" y="1857364"/>
              <a:ext cx="4214842" cy="35344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73"/>
                </a:cxn>
                <a:cxn ang="0">
                  <a:pos x="2532" y="2676"/>
                </a:cxn>
                <a:cxn ang="0">
                  <a:pos x="2532" y="1473"/>
                </a:cxn>
                <a:cxn ang="0">
                  <a:pos x="2718" y="1205"/>
                </a:cxn>
                <a:cxn ang="0">
                  <a:pos x="2718" y="2"/>
                </a:cxn>
                <a:cxn ang="0">
                  <a:pos x="0" y="0"/>
                </a:cxn>
              </a:cxnLst>
              <a:rect l="0" t="0" r="r" b="b"/>
              <a:pathLst>
                <a:path w="2718" h="2676">
                  <a:moveTo>
                    <a:pt x="0" y="0"/>
                  </a:moveTo>
                  <a:lnTo>
                    <a:pt x="0" y="2673"/>
                  </a:lnTo>
                  <a:lnTo>
                    <a:pt x="2532" y="2676"/>
                  </a:lnTo>
                  <a:lnTo>
                    <a:pt x="2532" y="1473"/>
                  </a:lnTo>
                  <a:lnTo>
                    <a:pt x="2718" y="1205"/>
                  </a:lnTo>
                  <a:lnTo>
                    <a:pt x="271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80B7"/>
            </a:solidFill>
            <a:ln w="3175" cap="flat" cmpd="sng">
              <a:solidFill>
                <a:srgbClr val="8AA5D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280499" y="1916268"/>
              <a:ext cx="391345" cy="116961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선진국 입장</a:t>
              </a:r>
              <a:endPara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0" name="AutoShape 89"/>
            <p:cNvSpPr>
              <a:spLocks noChangeArrowheads="1"/>
            </p:cNvSpPr>
            <p:nvPr/>
          </p:nvSpPr>
          <p:spPr bwMode="auto">
            <a:xfrm>
              <a:off x="4880004" y="1928804"/>
              <a:ext cx="3763962" cy="3398084"/>
            </a:xfrm>
            <a:prstGeom prst="roundRect">
              <a:avLst>
                <a:gd name="adj" fmla="val 1519"/>
              </a:avLst>
            </a:prstGeom>
            <a:solidFill>
              <a:srgbClr val="FFFFFF"/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1" name="Picture 6" descr="3-아) PILOT시스템 개발_목적 및 구축전략"/>
            <p:cNvPicPr>
              <a:picLocks noChangeAspect="1" noChangeArrowheads="1"/>
            </p:cNvPicPr>
            <p:nvPr/>
          </p:nvPicPr>
          <p:blipFill>
            <a:blip r:embed="rId3" cstate="email">
              <a:grayscl/>
            </a:blip>
            <a:srcRect/>
            <a:stretch>
              <a:fillRect/>
            </a:stretch>
          </p:blipFill>
          <p:spPr bwMode="auto">
            <a:xfrm>
              <a:off x="542897" y="4517495"/>
              <a:ext cx="3705253" cy="874279"/>
            </a:xfrm>
            <a:prstGeom prst="rect">
              <a:avLst/>
            </a:prstGeom>
            <a:noFill/>
          </p:spPr>
        </p:pic>
        <p:sp>
          <p:nvSpPr>
            <p:cNvPr id="52" name="Rectangle 125"/>
            <p:cNvSpPr>
              <a:spLocks noChangeArrowheads="1"/>
            </p:cNvSpPr>
            <p:nvPr/>
          </p:nvSpPr>
          <p:spPr bwMode="auto">
            <a:xfrm>
              <a:off x="533372" y="2071678"/>
              <a:ext cx="3720340" cy="642942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Rectangle 22"/>
            <p:cNvSpPr>
              <a:spLocks noChangeArrowheads="1"/>
            </p:cNvSpPr>
            <p:nvPr/>
          </p:nvSpPr>
          <p:spPr bwMode="auto">
            <a:xfrm>
              <a:off x="619068" y="2109778"/>
              <a:ext cx="3571900" cy="471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306" tIns="52153" rIns="104306" bIns="52153">
              <a:spAutoFit/>
            </a:bodyPr>
            <a:lstStyle/>
            <a:p>
              <a:pPr marL="180975" lvl="1" indent="-180975" defTabSz="955675" latinLnBrk="0">
                <a:lnSpc>
                  <a:spcPct val="120000"/>
                </a:lnSpc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일본</a:t>
              </a:r>
              <a:r>
                <a:rPr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200" b="1" dirty="0" err="1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교토의정서</a:t>
              </a:r>
              <a:r>
                <a:rPr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연장에 반대</a:t>
              </a:r>
            </a:p>
          </p:txBody>
        </p:sp>
        <p:sp>
          <p:nvSpPr>
            <p:cNvPr id="54" name="Rectangle 125"/>
            <p:cNvSpPr>
              <a:spLocks noChangeArrowheads="1"/>
            </p:cNvSpPr>
            <p:nvPr/>
          </p:nvSpPr>
          <p:spPr bwMode="auto">
            <a:xfrm>
              <a:off x="533372" y="2786058"/>
              <a:ext cx="3720340" cy="642942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Rectangle 22"/>
            <p:cNvSpPr>
              <a:spLocks noChangeArrowheads="1"/>
            </p:cNvSpPr>
            <p:nvPr/>
          </p:nvSpPr>
          <p:spPr bwMode="auto">
            <a:xfrm>
              <a:off x="619068" y="2892640"/>
              <a:ext cx="3571900" cy="471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306" tIns="52153" rIns="104306" bIns="52153">
              <a:spAutoFit/>
            </a:bodyPr>
            <a:lstStyle/>
            <a:p>
              <a:pPr marL="180975" lvl="1" indent="-180975" defTabSz="955675" latinLnBrk="0">
                <a:lnSpc>
                  <a:spcPct val="120000"/>
                </a:lnSpc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미국</a:t>
              </a:r>
              <a:r>
                <a:rPr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중립 입장</a:t>
              </a:r>
            </a:p>
          </p:txBody>
        </p:sp>
        <p:sp>
          <p:nvSpPr>
            <p:cNvPr id="56" name="Rectangle 125"/>
            <p:cNvSpPr>
              <a:spLocks noChangeArrowheads="1"/>
            </p:cNvSpPr>
            <p:nvPr/>
          </p:nvSpPr>
          <p:spPr bwMode="auto">
            <a:xfrm>
              <a:off x="533372" y="3500438"/>
              <a:ext cx="3720340" cy="642942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Rectangle 22"/>
            <p:cNvSpPr>
              <a:spLocks noChangeArrowheads="1"/>
            </p:cNvSpPr>
            <p:nvPr/>
          </p:nvSpPr>
          <p:spPr bwMode="auto">
            <a:xfrm>
              <a:off x="619068" y="3624006"/>
              <a:ext cx="3571900" cy="471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4306" tIns="52153" rIns="104306" bIns="52153">
              <a:spAutoFit/>
            </a:bodyPr>
            <a:lstStyle/>
            <a:p>
              <a:pPr marL="180975" lvl="1" indent="-180975" defTabSz="955675" latinLnBrk="0">
                <a:lnSpc>
                  <a:spcPct val="120000"/>
                </a:lnSpc>
                <a:buClr>
                  <a:srgbClr val="597DB7"/>
                </a:buClr>
                <a:buFont typeface="Wingdings" pitchFamily="2" charset="2"/>
                <a:buChar char="§"/>
              </a:pPr>
              <a:r>
                <a:rPr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유럽</a:t>
              </a:r>
              <a:r>
                <a:rPr lang="en-US" altLang="ko-KR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2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연장에 찬성</a:t>
              </a:r>
            </a:p>
          </p:txBody>
        </p:sp>
        <p:sp>
          <p:nvSpPr>
            <p:cNvPr id="58" name="Rectangle 125"/>
            <p:cNvSpPr>
              <a:spLocks noChangeArrowheads="1"/>
            </p:cNvSpPr>
            <p:nvPr/>
          </p:nvSpPr>
          <p:spPr bwMode="auto">
            <a:xfrm>
              <a:off x="533372" y="4214819"/>
              <a:ext cx="3720340" cy="333441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0" name="Picture 2" descr="C:\Documents and Settings\허혜정\바탕 화면\0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4929190" y="3510093"/>
              <a:ext cx="1643074" cy="1752966"/>
            </a:xfrm>
            <a:prstGeom prst="rect">
              <a:avLst/>
            </a:prstGeom>
            <a:noFill/>
          </p:spPr>
        </p:pic>
      </p:grpSp>
      <p:sp>
        <p:nvSpPr>
          <p:cNvPr id="65" name="Rectangle 22"/>
          <p:cNvSpPr>
            <a:spLocks noChangeArrowheads="1"/>
          </p:cNvSpPr>
          <p:nvPr/>
        </p:nvSpPr>
        <p:spPr bwMode="auto">
          <a:xfrm>
            <a:off x="4848030" y="2272027"/>
            <a:ext cx="3651904" cy="209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dirty="0" err="1"/>
              <a:t>교토의정서에서</a:t>
            </a:r>
            <a:r>
              <a:rPr lang="ko-KR" altLang="en-US" sz="1200" b="1" dirty="0"/>
              <a:t> 미국과 중국은 의무 </a:t>
            </a:r>
            <a:r>
              <a:rPr lang="ko-KR" altLang="en-US" sz="1200" b="1" dirty="0" err="1"/>
              <a:t>감축량이</a:t>
            </a:r>
            <a:r>
              <a:rPr lang="ko-KR" altLang="en-US" sz="1200" b="1" dirty="0"/>
              <a:t> 설정돼 있지 않은데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양국은 지구 전체 온실가스 배출량의 </a:t>
            </a:r>
            <a:r>
              <a:rPr lang="en-US" altLang="ko-KR" sz="1200" b="1" dirty="0"/>
              <a:t>40%</a:t>
            </a:r>
            <a:r>
              <a:rPr lang="ko-KR" altLang="en-US" sz="1200" b="1" dirty="0"/>
              <a:t>를 차지하고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현재 의무 </a:t>
            </a:r>
            <a:r>
              <a:rPr lang="ko-KR" altLang="en-US" sz="1200" b="1" dirty="0" err="1"/>
              <a:t>감축량이</a:t>
            </a:r>
            <a:r>
              <a:rPr lang="ko-KR" altLang="en-US" sz="1200" b="1" dirty="0"/>
              <a:t> 설정된 일본과 유럽 등 </a:t>
            </a:r>
            <a:r>
              <a:rPr lang="en-US" altLang="ko-KR" sz="1200" b="1" dirty="0"/>
              <a:t>Annex1 </a:t>
            </a:r>
            <a:r>
              <a:rPr lang="ko-KR" altLang="en-US" sz="1200" b="1" dirty="0"/>
              <a:t>국가의 온실가스 배출량은 </a:t>
            </a:r>
            <a:r>
              <a:rPr lang="en-US" altLang="ko-KR" sz="1200" b="1" dirty="0"/>
              <a:t>30%</a:t>
            </a:r>
            <a:r>
              <a:rPr lang="ko-KR" altLang="en-US" sz="1200" b="1" dirty="0"/>
              <a:t>에 </a:t>
            </a:r>
            <a:r>
              <a:rPr lang="ko-KR" altLang="en-US" sz="1200" b="1" dirty="0" smtClean="0"/>
              <a:t>불과함</a:t>
            </a:r>
            <a:endParaRPr lang="en-US" altLang="ko-KR" sz="1200" b="1" dirty="0"/>
          </a:p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dirty="0"/>
              <a:t>미국과 중국 양국이 참여하지 않는 포스트 </a:t>
            </a:r>
            <a:r>
              <a:rPr lang="ko-KR" altLang="en-US" sz="1200" b="1" dirty="0" err="1"/>
              <a:t>교토의정서는</a:t>
            </a:r>
            <a:r>
              <a:rPr lang="ko-KR" altLang="en-US" sz="1200" b="1" dirty="0"/>
              <a:t> 의미가 없을 뿐만 아니라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치열해지는 글로벌 경쟁 가운데에서 형평성에 문제가 있다는 것이 일본의 </a:t>
            </a:r>
            <a:r>
              <a:rPr lang="ko-KR" altLang="en-US" sz="1200" b="1" dirty="0" smtClean="0"/>
              <a:t>입장임</a:t>
            </a: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966028" y="3383994"/>
            <a:ext cx="830997" cy="12151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이견 내용</a:t>
            </a:r>
            <a:r>
              <a:rPr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251521" y="1718810"/>
            <a:ext cx="1440160" cy="315035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algn="ctr" latinLnBrk="0">
              <a:spcBef>
                <a:spcPct val="30000"/>
              </a:spcBef>
              <a:defRPr/>
            </a:pPr>
            <a:r>
              <a:rPr lang="ko-KR" altLang="en-US" sz="1200" b="1" kern="0" smtClean="0">
                <a:solidFill>
                  <a:sysClr val="window" lastClr="FFFFFF"/>
                </a:solidFill>
                <a:latin typeface="맑은 고딕"/>
                <a:ea typeface="맑은 고딕"/>
              </a:rPr>
              <a:t>입장 차이</a:t>
            </a:r>
            <a:endParaRPr lang="en-US" altLang="ko-KR" sz="1200" b="1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51520" y="4689140"/>
            <a:ext cx="1440160" cy="315035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algn="ctr" latinLnBrk="0">
              <a:spcBef>
                <a:spcPct val="30000"/>
              </a:spcBef>
              <a:defRPr/>
            </a:pPr>
            <a:r>
              <a:rPr lang="ko-KR" altLang="en-US" sz="1200" b="1" kern="0" smtClean="0">
                <a:solidFill>
                  <a:sysClr val="window" lastClr="FFFFFF"/>
                </a:solidFill>
                <a:latin typeface="맑은 고딕"/>
                <a:ea typeface="맑은 고딕"/>
              </a:rPr>
              <a:t>협상결과</a:t>
            </a:r>
            <a:endParaRPr lang="en-US" altLang="ko-KR" sz="1200" b="1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89" name="AutoShape 15"/>
          <p:cNvSpPr>
            <a:spLocks noChangeArrowheads="1"/>
          </p:cNvSpPr>
          <p:nvPr/>
        </p:nvSpPr>
        <p:spPr bwMode="auto">
          <a:xfrm>
            <a:off x="245690" y="5139887"/>
            <a:ext cx="2166938" cy="1214438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0" name="Rectangle 17"/>
          <p:cNvSpPr>
            <a:spLocks noChangeArrowheads="1"/>
          </p:cNvSpPr>
          <p:nvPr/>
        </p:nvSpPr>
        <p:spPr bwMode="auto">
          <a:xfrm>
            <a:off x="2493590" y="5229200"/>
            <a:ext cx="6038850" cy="1214438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sz="1800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 rot="-5400000">
            <a:off x="2422152" y="5122425"/>
            <a:ext cx="104775" cy="393700"/>
            <a:chOff x="919" y="4440"/>
            <a:chExt cx="66" cy="248"/>
          </a:xfrm>
        </p:grpSpPr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97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5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4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 rot="-5400000">
            <a:off x="2422152" y="5924113"/>
            <a:ext cx="104775" cy="393700"/>
            <a:chOff x="919" y="4440"/>
            <a:chExt cx="66" cy="248"/>
          </a:xfrm>
        </p:grpSpPr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05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03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2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7" name="TextBox 220"/>
          <p:cNvSpPr txBox="1">
            <a:spLocks noChangeArrowheads="1"/>
          </p:cNvSpPr>
          <p:nvPr/>
        </p:nvSpPr>
        <p:spPr bwMode="auto">
          <a:xfrm>
            <a:off x="2746003" y="5305078"/>
            <a:ext cx="5786437" cy="107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ko-KR" altLang="en-US" sz="1200" b="1" dirty="0" err="1"/>
              <a:t>교토의정서를</a:t>
            </a:r>
            <a:r>
              <a:rPr lang="ko-KR" altLang="en-US" sz="1200" b="1" dirty="0"/>
              <a:t> 기한이 만료된 이후 </a:t>
            </a:r>
            <a:r>
              <a:rPr lang="en-US" altLang="ko-KR" sz="1200" b="1" dirty="0"/>
              <a:t>2013</a:t>
            </a:r>
            <a:r>
              <a:rPr lang="ko-KR" altLang="en-US" sz="1200" b="1" dirty="0"/>
              <a:t>년 이후에도 존속하기로 하고 선진국 이외의 국가도 참가하는 새로운 규범에 대해서는 오는 </a:t>
            </a:r>
            <a:r>
              <a:rPr lang="en-US" altLang="ko-KR" sz="1200" b="1" dirty="0"/>
              <a:t>2015</a:t>
            </a:r>
            <a:r>
              <a:rPr lang="ko-KR" altLang="en-US" sz="1200" b="1" dirty="0"/>
              <a:t>년까지 협상을 마무리하고 </a:t>
            </a:r>
            <a:r>
              <a:rPr lang="en-US" altLang="ko-KR" sz="1200" b="1" dirty="0"/>
              <a:t>2020</a:t>
            </a:r>
            <a:r>
              <a:rPr lang="ko-KR" altLang="en-US" sz="1200" b="1" dirty="0"/>
              <a:t>년까지 </a:t>
            </a:r>
            <a:r>
              <a:rPr lang="ko-KR" altLang="en-US" sz="1200" b="1" dirty="0" smtClean="0"/>
              <a:t>발효시킬 것임</a:t>
            </a:r>
            <a:r>
              <a:rPr lang="en-US" altLang="ko-KR" sz="1200" b="1" dirty="0" smtClean="0"/>
              <a:t> </a:t>
            </a:r>
            <a:endParaRPr lang="ko-KR" altLang="en-US" sz="1200" b="1" dirty="0"/>
          </a:p>
          <a:p>
            <a:pPr marL="182563" indent="-173038" defTabSz="955675" latinLnBrk="0">
              <a:spcBef>
                <a:spcPts val="500"/>
              </a:spcBef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dirty="0" err="1"/>
              <a:t>교토의정서에</a:t>
            </a:r>
            <a:r>
              <a:rPr lang="ko-KR" altLang="en-US" sz="1200" b="1" dirty="0"/>
              <a:t> 서명을 하지 않은 주요 탄소 배출국인 미국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신흥국인 중국과 인도 등도 모두 새로운 규범에는 참여하기로 </a:t>
            </a:r>
            <a:r>
              <a:rPr lang="ko-KR" altLang="en-US" sz="1200" b="1" dirty="0" smtClean="0"/>
              <a:t>결정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직사각형 221"/>
          <p:cNvSpPr>
            <a:spLocks noChangeArrowheads="1"/>
          </p:cNvSpPr>
          <p:nvPr/>
        </p:nvSpPr>
        <p:spPr bwMode="auto">
          <a:xfrm>
            <a:off x="317128" y="5319210"/>
            <a:ext cx="2000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더반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패키지</a:t>
            </a: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]</a:t>
            </a:r>
          </a:p>
          <a:p>
            <a:pPr marL="1588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교토의정서</a:t>
            </a:r>
            <a:r>
              <a:rPr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존속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”</a:t>
            </a:r>
          </a:p>
          <a:p>
            <a:pPr marL="1588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kern="0" noProof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400" b="1" kern="0" noProof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모든 국가가 새로운</a:t>
            </a:r>
            <a:endParaRPr lang="en-US" altLang="ko-KR" sz="1400" b="1" kern="0" noProof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588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규범에 참여</a:t>
            </a:r>
            <a:r>
              <a:rPr kumimoji="0" lang="en-US" altLang="ko-KR" sz="1400" b="1" kern="0" noProof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1720990" y="867768"/>
            <a:ext cx="703647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61" name="Rectangle 72"/>
          <p:cNvSpPr>
            <a:spLocks noChangeArrowheads="1"/>
          </p:cNvSpPr>
          <p:nvPr/>
        </p:nvSpPr>
        <p:spPr bwMode="gray">
          <a:xfrm>
            <a:off x="206515" y="890149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COP 17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Rectangle 72"/>
          <p:cNvSpPr>
            <a:spLocks noChangeArrowheads="1"/>
          </p:cNvSpPr>
          <p:nvPr/>
        </p:nvSpPr>
        <p:spPr bwMode="gray">
          <a:xfrm>
            <a:off x="1792428" y="77370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194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개국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참가한 기후변화협약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COP17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2011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28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 남아공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더반에서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개최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쿄토의정서의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존속 및 모든 국가가 참여하는 새로운 규범을 발표시킨다는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더반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패키지 발표</a:t>
            </a:r>
            <a:endParaRPr kumimoji="0" lang="en-US" altLang="ko-KR" sz="120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슬라이드 번호 개체 틀 7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44</a:t>
            </a:fld>
            <a:endParaRPr lang="ko-KR" altLang="en-US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007" y="3753090"/>
            <a:ext cx="815922" cy="801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4929" y="3726860"/>
            <a:ext cx="1555704" cy="82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892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0633" y="3721438"/>
            <a:ext cx="1393501" cy="84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97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CO</a:t>
            </a:r>
            <a:r>
              <a:rPr lang="ko-KR" altLang="en-US" dirty="0" smtClean="0"/>
              <a:t>₂감축을 위한 투자비 </a:t>
            </a:r>
            <a:r>
              <a:rPr lang="en-US" altLang="ko-KR" dirty="0" smtClean="0"/>
              <a:t>(</a:t>
            </a:r>
            <a:r>
              <a:rPr lang="ko-KR" altLang="en-US" dirty="0" smtClean="0"/>
              <a:t>효율향상</a:t>
            </a:r>
            <a:r>
              <a:rPr lang="en-US" altLang="ko-KR" dirty="0" smtClean="0"/>
              <a:t>)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45</a:t>
            </a:fld>
            <a:endParaRPr lang="ko-KR" altLang="en-US"/>
          </a:p>
        </p:txBody>
      </p:sp>
      <p:sp>
        <p:nvSpPr>
          <p:cNvPr id="5" name="Text Box 129"/>
          <p:cNvSpPr txBox="1">
            <a:spLocks noChangeArrowheads="1"/>
          </p:cNvSpPr>
          <p:nvPr/>
        </p:nvSpPr>
        <p:spPr bwMode="auto">
          <a:xfrm>
            <a:off x="970446" y="2349243"/>
            <a:ext cx="2348720" cy="3877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60000"/>
              </a:lnSpc>
            </a:pPr>
            <a:r>
              <a:rPr lang="ko-KR" altLang="en-US" sz="1200" dirty="0">
                <a:solidFill>
                  <a:srgbClr val="000000"/>
                </a:solidFill>
                <a:latin typeface="+mn-ea"/>
                <a:ea typeface="+mn-ea"/>
              </a:rPr>
              <a:t>일본 지구환경산업 기술 연구소</a:t>
            </a:r>
          </a:p>
        </p:txBody>
      </p:sp>
      <p:pic>
        <p:nvPicPr>
          <p:cNvPr id="6" name="Picture 18" descr="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27100" y="2454530"/>
            <a:ext cx="139700" cy="174625"/>
          </a:xfrm>
          <a:prstGeom prst="rect">
            <a:avLst/>
          </a:prstGeom>
          <a:noFill/>
          <a:effectLst>
            <a:outerShdw dist="35921" dir="2700000" algn="ctr" rotWithShape="0">
              <a:srgbClr val="FFFFFF"/>
            </a:outerShdw>
          </a:effectLst>
        </p:spPr>
      </p:pic>
      <p:pic>
        <p:nvPicPr>
          <p:cNvPr id="7" name="Picture 14" descr="011"/>
          <p:cNvPicPr>
            <a:picLocks noChangeAspect="1" noChangeArrowheads="1"/>
          </p:cNvPicPr>
          <p:nvPr/>
        </p:nvPicPr>
        <p:blipFill>
          <a:blip r:embed="rId4" cstate="email">
            <a:lum contrast="24000"/>
          </a:blip>
          <a:srcRect/>
          <a:stretch>
            <a:fillRect/>
          </a:stretch>
        </p:blipFill>
        <p:spPr bwMode="auto">
          <a:xfrm>
            <a:off x="539552" y="2780928"/>
            <a:ext cx="27463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2"/>
          <p:cNvSpPr txBox="1">
            <a:spLocks noChangeArrowheads="1"/>
          </p:cNvSpPr>
          <p:nvPr/>
        </p:nvSpPr>
        <p:spPr bwMode="auto">
          <a:xfrm>
            <a:off x="755576" y="2780928"/>
            <a:ext cx="35509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600" dirty="0">
                <a:latin typeface="+mn-ea"/>
                <a:ea typeface="+mn-ea"/>
              </a:rPr>
              <a:t>기후변화 협약에 의해 벌어지는 상황</a:t>
            </a:r>
            <a:endParaRPr lang="en-US" altLang="ko-KR" sz="1600" dirty="0">
              <a:latin typeface="+mn-ea"/>
              <a:ea typeface="+mn-ea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00063" y="2996952"/>
            <a:ext cx="7874000" cy="3672408"/>
            <a:chOff x="635" y="1185"/>
            <a:chExt cx="4513" cy="2880"/>
          </a:xfrm>
        </p:grpSpPr>
        <p:pic>
          <p:nvPicPr>
            <p:cNvPr id="10" name="Picture 3" descr="선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635" y="1185"/>
              <a:ext cx="4513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816" y="1343"/>
              <a:ext cx="4015" cy="2427"/>
              <a:chOff x="816" y="1343"/>
              <a:chExt cx="4333" cy="2427"/>
            </a:xfrm>
          </p:grpSpPr>
          <p:grpSp>
            <p:nvGrpSpPr>
              <p:cNvPr id="11" name="Group 5"/>
              <p:cNvGrpSpPr>
                <a:grpSpLocks/>
              </p:cNvGrpSpPr>
              <p:nvPr/>
            </p:nvGrpSpPr>
            <p:grpSpPr bwMode="auto">
              <a:xfrm>
                <a:off x="816" y="1343"/>
                <a:ext cx="4333" cy="2427"/>
                <a:chOff x="338" y="1101"/>
                <a:chExt cx="5219" cy="1763"/>
              </a:xfrm>
            </p:grpSpPr>
            <p:sp>
              <p:nvSpPr>
                <p:cNvPr id="14" name="AutoShape 6"/>
                <p:cNvSpPr>
                  <a:spLocks noChangeArrowheads="1"/>
                </p:cNvSpPr>
                <p:nvPr/>
              </p:nvSpPr>
              <p:spPr bwMode="auto">
                <a:xfrm>
                  <a:off x="338" y="1101"/>
                  <a:ext cx="5219" cy="1763"/>
                </a:xfrm>
                <a:prstGeom prst="roundRect">
                  <a:avLst>
                    <a:gd name="adj" fmla="val 3347"/>
                  </a:avLst>
                </a:prstGeom>
                <a:gradFill rotWithShape="0">
                  <a:gsLst>
                    <a:gs pos="0">
                      <a:srgbClr val="EAEAEA">
                        <a:alpha val="79999"/>
                      </a:srgbClr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2700">
                  <a:solidFill>
                    <a:srgbClr val="969696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 latinLnBrk="0">
                    <a:lnSpc>
                      <a:spcPct val="17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ko-KR" kern="0">
                      <a:solidFill>
                        <a:sysClr val="windowText" lastClr="000000"/>
                      </a:solidFill>
                      <a:latin typeface="+mn-ea"/>
                      <a:ea typeface="+mn-ea"/>
                    </a:rPr>
                    <a:t> </a:t>
                  </a:r>
                  <a:endParaRPr kumimoji="0" lang="en-US" altLang="ko-KR" sz="2400" kern="0">
                    <a:solidFill>
                      <a:sysClr val="windowText" lastClr="000000"/>
                    </a:solidFill>
                    <a:latin typeface="+mn-ea"/>
                    <a:ea typeface="+mn-ea"/>
                  </a:endParaRPr>
                </a:p>
              </p:txBody>
            </p:sp>
            <p:sp>
              <p:nvSpPr>
                <p:cNvPr id="15" name="Rectangle 7"/>
                <p:cNvSpPr>
                  <a:spLocks noChangeArrowheads="1"/>
                </p:cNvSpPr>
                <p:nvPr/>
              </p:nvSpPr>
              <p:spPr bwMode="auto">
                <a:xfrm>
                  <a:off x="379" y="1153"/>
                  <a:ext cx="5130" cy="1666"/>
                </a:xfrm>
                <a:prstGeom prst="rect">
                  <a:avLst/>
                </a:prstGeom>
                <a:noFill/>
                <a:ln w="9525">
                  <a:solidFill>
                    <a:srgbClr val="80808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kern="0">
                    <a:solidFill>
                      <a:sysClr val="windowText" lastClr="000000"/>
                    </a:solidFill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1610" y="1388"/>
                <a:ext cx="3502" cy="46"/>
              </a:xfrm>
              <a:prstGeom prst="rect">
                <a:avLst/>
              </a:prstGeom>
              <a:solidFill>
                <a:srgbClr val="2C59B2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+mn-ea"/>
                  <a:ea typeface="+mn-ea"/>
                </a:endParaRPr>
              </a:p>
            </p:txBody>
          </p:sp>
        </p:grpSp>
      </p:grp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071563" y="3429000"/>
            <a:ext cx="5786437" cy="29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0000"/>
              </a:spcBef>
              <a:buClr>
                <a:srgbClr val="000066"/>
              </a:buClr>
              <a:buFont typeface="Wingdings" pitchFamily="2" charset="2"/>
              <a:buChar char="¢"/>
            </a:pPr>
            <a:r>
              <a:rPr lang="ko-KR" altLang="en-US" sz="1200" dirty="0">
                <a:latin typeface="+mn-ea"/>
                <a:ea typeface="+mn-ea"/>
              </a:rPr>
              <a:t>유연탄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톤의 가격 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>
                <a:latin typeface="+mn-ea"/>
                <a:ea typeface="+mn-ea"/>
              </a:rPr>
              <a:t>연료가격</a:t>
            </a:r>
            <a:r>
              <a:rPr lang="en-US" altLang="ko-KR" sz="1200" dirty="0">
                <a:latin typeface="+mn-ea"/>
                <a:ea typeface="+mn-ea"/>
              </a:rPr>
              <a:t>) : </a:t>
            </a:r>
            <a:r>
              <a:rPr lang="ko-KR" altLang="en-US" sz="1200" dirty="0">
                <a:latin typeface="+mn-ea"/>
                <a:ea typeface="+mn-ea"/>
              </a:rPr>
              <a:t>호주 </a:t>
            </a:r>
            <a:r>
              <a:rPr lang="en-US" altLang="ko-KR" sz="1200" dirty="0">
                <a:latin typeface="+mn-ea"/>
                <a:ea typeface="+mn-ea"/>
              </a:rPr>
              <a:t>FOB ‘09.12</a:t>
            </a:r>
          </a:p>
          <a:p>
            <a:pPr marL="742950" lvl="1" indent="-285750">
              <a:spcBef>
                <a:spcPct val="30000"/>
              </a:spcBef>
              <a:buFontTx/>
              <a:buChar char="–"/>
            </a:pPr>
            <a:r>
              <a:rPr lang="ko-KR" altLang="en-US" sz="1200" dirty="0">
                <a:latin typeface="+mn-ea"/>
                <a:ea typeface="+mn-ea"/>
              </a:rPr>
              <a:t>유연탄 기준 </a:t>
            </a:r>
            <a:r>
              <a:rPr lang="en-US" altLang="ko-KR" sz="1200" dirty="0">
                <a:latin typeface="+mn-ea"/>
                <a:ea typeface="+mn-ea"/>
              </a:rPr>
              <a:t>: 6,200~6400 kcal/kg</a:t>
            </a:r>
          </a:p>
          <a:p>
            <a:pPr marL="742950" lvl="1" indent="-285750">
              <a:spcBef>
                <a:spcPct val="30000"/>
              </a:spcBef>
              <a:buFontTx/>
              <a:buChar char="–"/>
            </a:pPr>
            <a:r>
              <a:rPr lang="en-US" altLang="ko-KR" sz="1200" dirty="0">
                <a:latin typeface="+mn-ea"/>
                <a:ea typeface="+mn-ea"/>
              </a:rPr>
              <a:t>100 US$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(11 </a:t>
            </a:r>
            <a:r>
              <a:rPr lang="ko-KR" altLang="en-US" sz="1200" dirty="0">
                <a:solidFill>
                  <a:srgbClr val="FF0000"/>
                </a:solidFill>
                <a:latin typeface="+mn-ea"/>
                <a:ea typeface="+mn-ea"/>
              </a:rPr>
              <a:t>만원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)/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톤</a:t>
            </a:r>
            <a:r>
              <a:rPr lang="en-US" altLang="ko-KR" sz="1200" dirty="0" smtClean="0">
                <a:latin typeface="+mn-ea"/>
                <a:ea typeface="+mn-ea"/>
              </a:rPr>
              <a:t>;</a:t>
            </a:r>
            <a:r>
              <a:rPr lang="ko-KR" altLang="en-US" sz="1200" dirty="0" smtClean="0">
                <a:latin typeface="+mn-ea"/>
                <a:ea typeface="+mn-ea"/>
              </a:rPr>
              <a:t>  </a:t>
            </a:r>
            <a:r>
              <a:rPr lang="en-US" altLang="ko-KR" sz="1200" dirty="0" err="1">
                <a:latin typeface="+mn-ea"/>
                <a:ea typeface="+mn-ea"/>
              </a:rPr>
              <a:t>cf</a:t>
            </a:r>
            <a:r>
              <a:rPr lang="en-US" altLang="ko-KR" sz="1200" dirty="0">
                <a:latin typeface="+mn-ea"/>
                <a:ea typeface="+mn-ea"/>
              </a:rPr>
              <a:t>) ’08.7 &gt;&gt; 210 US$</a:t>
            </a:r>
            <a:endParaRPr lang="ko-KR" altLang="en-US" sz="1200" dirty="0">
              <a:latin typeface="+mn-ea"/>
              <a:ea typeface="+mn-ea"/>
            </a:endParaRPr>
          </a:p>
          <a:p>
            <a:pPr marL="342900" indent="-342900">
              <a:spcBef>
                <a:spcPct val="30000"/>
              </a:spcBef>
              <a:buClr>
                <a:srgbClr val="000066"/>
              </a:buClr>
              <a:buFont typeface="Wingdings" pitchFamily="2" charset="2"/>
              <a:buChar char="¢"/>
            </a:pPr>
            <a:r>
              <a:rPr lang="ko-KR" altLang="en-US" sz="1200" dirty="0">
                <a:latin typeface="+mn-ea"/>
                <a:ea typeface="+mn-ea"/>
              </a:rPr>
              <a:t>유연탄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톤 저감 가격 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 err="1">
                <a:latin typeface="+mn-ea"/>
                <a:ea typeface="+mn-ea"/>
              </a:rPr>
              <a:t>크레딧</a:t>
            </a:r>
            <a:r>
              <a:rPr lang="ko-KR" altLang="en-US" sz="1200" dirty="0">
                <a:latin typeface="+mn-ea"/>
                <a:ea typeface="+mn-ea"/>
              </a:rPr>
              <a:t> 획득 </a:t>
            </a:r>
            <a:r>
              <a:rPr lang="en-US" altLang="ko-KR" sz="1200" dirty="0">
                <a:latin typeface="+mn-ea"/>
                <a:ea typeface="+mn-ea"/>
              </a:rPr>
              <a:t>or </a:t>
            </a:r>
            <a:r>
              <a:rPr lang="ko-KR" altLang="en-US" sz="1200" dirty="0" err="1">
                <a:latin typeface="+mn-ea"/>
                <a:ea typeface="+mn-ea"/>
              </a:rPr>
              <a:t>배출권</a:t>
            </a:r>
            <a:r>
              <a:rPr lang="ko-KR" altLang="en-US" sz="1200" dirty="0">
                <a:latin typeface="+mn-ea"/>
                <a:ea typeface="+mn-ea"/>
              </a:rPr>
              <a:t> 가격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</a:p>
          <a:p>
            <a:pPr marL="742950" lvl="1" indent="-285750">
              <a:spcBef>
                <a:spcPct val="30000"/>
              </a:spcBef>
              <a:buFontTx/>
              <a:buChar char="–"/>
            </a:pPr>
            <a:r>
              <a:rPr lang="ko-KR" altLang="en-US" sz="1200" dirty="0">
                <a:latin typeface="+mn-ea"/>
                <a:ea typeface="+mn-ea"/>
              </a:rPr>
              <a:t>석탄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톤 </a:t>
            </a:r>
            <a:r>
              <a:rPr lang="en-US" altLang="ko-KR" sz="1200" dirty="0">
                <a:latin typeface="+mn-ea"/>
                <a:ea typeface="+mn-ea"/>
              </a:rPr>
              <a:t>&gt;&gt; 0.66 TOE &gt;&gt; IPCC </a:t>
            </a:r>
            <a:r>
              <a:rPr lang="ko-KR" altLang="en-US" sz="1200" dirty="0">
                <a:latin typeface="+mn-ea"/>
                <a:ea typeface="+mn-ea"/>
              </a:rPr>
              <a:t>배출계수 </a:t>
            </a:r>
            <a:r>
              <a:rPr lang="en-US" altLang="ko-KR" sz="1200" dirty="0">
                <a:latin typeface="+mn-ea"/>
                <a:ea typeface="+mn-ea"/>
              </a:rPr>
              <a:t>1.1 </a:t>
            </a:r>
            <a:r>
              <a:rPr lang="en-US" altLang="ko-KR" sz="1200" dirty="0" err="1">
                <a:latin typeface="+mn-ea"/>
                <a:ea typeface="+mn-ea"/>
              </a:rPr>
              <a:t>tC</a:t>
            </a:r>
            <a:r>
              <a:rPr lang="en-US" altLang="ko-KR" sz="1200" dirty="0">
                <a:latin typeface="+mn-ea"/>
                <a:ea typeface="+mn-ea"/>
              </a:rPr>
              <a:t>/TOE</a:t>
            </a:r>
          </a:p>
          <a:p>
            <a:pPr marL="742950" lvl="1" indent="-285750">
              <a:spcBef>
                <a:spcPct val="30000"/>
              </a:spcBef>
              <a:buFontTx/>
              <a:buChar char="–"/>
            </a:pPr>
            <a:r>
              <a:rPr lang="en-US" altLang="ko-KR" sz="1200" dirty="0">
                <a:latin typeface="+mn-ea"/>
                <a:ea typeface="+mn-ea"/>
              </a:rPr>
              <a:t>2.662 tCO2 </a:t>
            </a:r>
            <a:r>
              <a:rPr lang="ko-KR" altLang="en-US" sz="1200" dirty="0">
                <a:latin typeface="+mn-ea"/>
                <a:ea typeface="+mn-ea"/>
              </a:rPr>
              <a:t>발생 </a:t>
            </a:r>
            <a:r>
              <a:rPr lang="en-US" altLang="ko-KR" sz="1200" dirty="0">
                <a:latin typeface="+mn-ea"/>
                <a:ea typeface="+mn-ea"/>
              </a:rPr>
              <a:t>&gt;&gt; </a:t>
            </a:r>
            <a:r>
              <a:rPr lang="ko-KR" altLang="en-US" sz="1200" dirty="0" err="1">
                <a:latin typeface="+mn-ea"/>
                <a:ea typeface="+mn-ea"/>
              </a:rPr>
              <a:t>크레딧</a:t>
            </a:r>
            <a:r>
              <a:rPr lang="ko-KR" altLang="en-US" sz="1200" dirty="0">
                <a:latin typeface="+mn-ea"/>
                <a:ea typeface="+mn-ea"/>
              </a:rPr>
              <a:t> 가격 </a:t>
            </a:r>
            <a:r>
              <a:rPr lang="en-US" altLang="ko-KR" sz="1200" dirty="0">
                <a:latin typeface="+mn-ea"/>
                <a:ea typeface="+mn-ea"/>
              </a:rPr>
              <a:t>10~13 </a:t>
            </a:r>
            <a:r>
              <a:rPr lang="ko-KR" altLang="en-US" sz="1200" dirty="0">
                <a:latin typeface="+mn-ea"/>
                <a:ea typeface="+mn-ea"/>
              </a:rPr>
              <a:t>유로</a:t>
            </a:r>
            <a:r>
              <a:rPr lang="en-US" altLang="ko-KR" sz="1200" dirty="0">
                <a:latin typeface="+mn-ea"/>
                <a:ea typeface="+mn-ea"/>
              </a:rPr>
              <a:t>/tCO2</a:t>
            </a:r>
          </a:p>
          <a:p>
            <a:pPr marL="742950" lvl="1" indent="-285750">
              <a:spcBef>
                <a:spcPct val="30000"/>
              </a:spcBef>
              <a:buFontTx/>
              <a:buChar char="–"/>
            </a:pPr>
            <a:r>
              <a:rPr lang="en-US" altLang="ko-KR" sz="1200" dirty="0">
                <a:latin typeface="+mn-ea"/>
                <a:ea typeface="+mn-ea"/>
              </a:rPr>
              <a:t>If 2</a:t>
            </a:r>
            <a:r>
              <a:rPr lang="ko-KR" altLang="en-US" sz="1200" dirty="0">
                <a:latin typeface="+mn-ea"/>
                <a:ea typeface="+mn-ea"/>
              </a:rPr>
              <a:t>만원</a:t>
            </a:r>
            <a:r>
              <a:rPr lang="en-US" altLang="ko-KR" sz="1200" dirty="0">
                <a:latin typeface="+mn-ea"/>
                <a:ea typeface="+mn-ea"/>
              </a:rPr>
              <a:t>/tCO2, </a:t>
            </a:r>
            <a:r>
              <a:rPr lang="ko-KR" altLang="en-US" sz="1200" dirty="0" err="1">
                <a:latin typeface="+mn-ea"/>
                <a:ea typeface="+mn-ea"/>
              </a:rPr>
              <a:t>크레딧</a:t>
            </a:r>
            <a:r>
              <a:rPr lang="ko-KR" altLang="en-US" sz="1200" dirty="0">
                <a:latin typeface="+mn-ea"/>
                <a:ea typeface="+mn-ea"/>
              </a:rPr>
              <a:t> 가격은 </a:t>
            </a:r>
            <a:r>
              <a:rPr lang="ko-KR" altLang="en-US" sz="1200" dirty="0" smtClean="0">
                <a:latin typeface="+mn-ea"/>
                <a:ea typeface="+mn-ea"/>
              </a:rPr>
              <a:t>약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en-US" altLang="ko-KR" sz="1200" dirty="0">
                <a:solidFill>
                  <a:srgbClr val="FF0000"/>
                </a:solidFill>
                <a:latin typeface="+mn-ea"/>
                <a:ea typeface="+mn-ea"/>
              </a:rPr>
              <a:t>5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만원</a:t>
            </a:r>
            <a:r>
              <a:rPr lang="en-US" altLang="ko-KR" sz="1200" dirty="0" smtClean="0">
                <a:solidFill>
                  <a:srgbClr val="FF0000"/>
                </a:solidFill>
                <a:latin typeface="+mn-ea"/>
                <a:ea typeface="+mn-ea"/>
              </a:rPr>
              <a:t>/</a:t>
            </a:r>
            <a:r>
              <a:rPr lang="ko-KR" altLang="en-US" sz="1200" dirty="0" smtClean="0">
                <a:solidFill>
                  <a:srgbClr val="FF0000"/>
                </a:solidFill>
                <a:latin typeface="+mn-ea"/>
                <a:ea typeface="+mn-ea"/>
              </a:rPr>
              <a:t>톤</a:t>
            </a:r>
            <a:r>
              <a:rPr lang="ko-KR" altLang="en-US" sz="1200" dirty="0" smtClean="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부과</a:t>
            </a:r>
          </a:p>
          <a:p>
            <a:pPr marL="742950" lvl="1" indent="-285750">
              <a:spcBef>
                <a:spcPct val="30000"/>
              </a:spcBef>
            </a:pPr>
            <a:r>
              <a:rPr lang="en-US" altLang="ko-KR" sz="1200" dirty="0">
                <a:latin typeface="+mn-ea"/>
                <a:ea typeface="+mn-ea"/>
              </a:rPr>
              <a:t>※ 1US$ = 1100</a:t>
            </a:r>
            <a:r>
              <a:rPr lang="ko-KR" altLang="en-US" sz="1200" dirty="0">
                <a:latin typeface="+mn-ea"/>
                <a:ea typeface="+mn-ea"/>
              </a:rPr>
              <a:t>원</a:t>
            </a:r>
            <a:r>
              <a:rPr lang="en-US" altLang="ko-KR" sz="1200" dirty="0">
                <a:latin typeface="+mn-ea"/>
                <a:ea typeface="+mn-ea"/>
              </a:rPr>
              <a:t>, 1Euro=1500</a:t>
            </a:r>
            <a:r>
              <a:rPr lang="ko-KR" altLang="en-US" sz="1200" dirty="0">
                <a:latin typeface="+mn-ea"/>
                <a:ea typeface="+mn-ea"/>
              </a:rPr>
              <a:t>원</a:t>
            </a:r>
          </a:p>
          <a:p>
            <a:pPr marL="342900" indent="-342900">
              <a:spcBef>
                <a:spcPct val="30000"/>
              </a:spcBef>
              <a:buClr>
                <a:srgbClr val="000066"/>
              </a:buClr>
              <a:buFont typeface="Wingdings" pitchFamily="2" charset="2"/>
              <a:buChar char="¢"/>
            </a:pPr>
            <a:r>
              <a:rPr lang="ko-KR" altLang="en-US" sz="1200" dirty="0">
                <a:latin typeface="+mn-ea"/>
                <a:ea typeface="+mn-ea"/>
              </a:rPr>
              <a:t>에너지비용 </a:t>
            </a:r>
            <a:r>
              <a:rPr lang="en-US" altLang="ko-KR" sz="1200" dirty="0">
                <a:latin typeface="+mn-ea"/>
                <a:ea typeface="+mn-ea"/>
              </a:rPr>
              <a:t>: </a:t>
            </a:r>
            <a:r>
              <a:rPr lang="ko-KR" altLang="en-US" sz="1200" dirty="0">
                <a:latin typeface="+mn-ea"/>
                <a:ea typeface="+mn-ea"/>
              </a:rPr>
              <a:t>배출비용 ≒ </a:t>
            </a:r>
            <a:r>
              <a:rPr lang="en-US" altLang="ko-KR" sz="1200" dirty="0">
                <a:latin typeface="+mn-ea"/>
                <a:ea typeface="+mn-ea"/>
              </a:rPr>
              <a:t>100 : 45</a:t>
            </a:r>
          </a:p>
          <a:p>
            <a:pPr marL="342900" indent="-342900">
              <a:spcBef>
                <a:spcPct val="30000"/>
              </a:spcBef>
              <a:buClr>
                <a:srgbClr val="000066"/>
              </a:buClr>
              <a:buFont typeface="Wingdings" pitchFamily="2" charset="2"/>
              <a:buChar char="¢"/>
            </a:pPr>
            <a:endParaRPr lang="en-US" altLang="ko-KR" sz="1200" dirty="0">
              <a:latin typeface="+mn-ea"/>
              <a:ea typeface="+mn-ea"/>
            </a:endParaRPr>
          </a:p>
          <a:p>
            <a:pPr marL="342900" indent="-342900">
              <a:spcBef>
                <a:spcPct val="30000"/>
              </a:spcBef>
              <a:buClr>
                <a:srgbClr val="000066"/>
              </a:buClr>
            </a:pPr>
            <a:r>
              <a:rPr lang="en-US" altLang="ko-KR" sz="1200" dirty="0">
                <a:latin typeface="+mn-ea"/>
                <a:ea typeface="+mn-ea"/>
              </a:rPr>
              <a:t>     [</a:t>
            </a:r>
            <a:r>
              <a:rPr lang="ko-KR" altLang="en-US" sz="1200" dirty="0">
                <a:latin typeface="+mn-ea"/>
                <a:ea typeface="+mn-ea"/>
              </a:rPr>
              <a:t>참고</a:t>
            </a:r>
            <a:r>
              <a:rPr lang="en-US" altLang="ko-KR" sz="1200" dirty="0">
                <a:latin typeface="+mn-ea"/>
                <a:ea typeface="+mn-ea"/>
              </a:rPr>
              <a:t>] http://co2.kemco.or.kr </a:t>
            </a:r>
            <a:r>
              <a:rPr lang="ko-KR" altLang="en-US" sz="1200" dirty="0" err="1">
                <a:latin typeface="+mn-ea"/>
                <a:ea typeface="+mn-ea"/>
              </a:rPr>
              <a:t>석유환산톤</a:t>
            </a:r>
            <a:r>
              <a:rPr lang="ko-KR" altLang="en-US" sz="1200" dirty="0">
                <a:latin typeface="+mn-ea"/>
                <a:ea typeface="+mn-ea"/>
              </a:rPr>
              <a:t> 계산</a:t>
            </a:r>
            <a:endParaRPr lang="en-US" altLang="ko-KR" sz="1200" dirty="0">
              <a:latin typeface="+mn-ea"/>
              <a:ea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2316584"/>
              </p:ext>
            </p:extLst>
          </p:nvPr>
        </p:nvGraphicFramePr>
        <p:xfrm>
          <a:off x="681040" y="1509164"/>
          <a:ext cx="7779390" cy="8280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55878"/>
                <a:gridCol w="1555878"/>
                <a:gridCol w="1555878"/>
                <a:gridCol w="1555878"/>
                <a:gridCol w="155587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일 본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E U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미 국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호 주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중국 ∙ 인도</a:t>
                      </a:r>
                      <a:endParaRPr lang="ko-KR" altLang="en-US" sz="16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197(US $/Co2</a:t>
                      </a:r>
                      <a:r>
                        <a:rPr lang="en-US" altLang="ko-KR" sz="1200" b="1" baseline="0" dirty="0" smtClean="0"/>
                        <a:t> ton)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46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28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21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10</a:t>
                      </a:r>
                      <a:br>
                        <a:rPr lang="en-US" altLang="ko-KR" sz="1200" b="1" dirty="0" smtClean="0"/>
                      </a:br>
                      <a:r>
                        <a:rPr lang="ko-KR" altLang="en-US" sz="1200" b="1" dirty="0" smtClean="0"/>
                        <a:t>미만으로 가능</a:t>
                      </a:r>
                      <a:endParaRPr lang="ko-KR" altLang="en-US" sz="12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8" name="Line 54"/>
          <p:cNvSpPr>
            <a:spLocks noChangeShapeType="1"/>
          </p:cNvSpPr>
          <p:nvPr/>
        </p:nvSpPr>
        <p:spPr bwMode="gray">
          <a:xfrm flipV="1">
            <a:off x="2240849" y="1905156"/>
            <a:ext cx="0" cy="432048"/>
          </a:xfrm>
          <a:prstGeom prst="line">
            <a:avLst/>
          </a:prstGeom>
          <a:noFill/>
          <a:ln w="19050" cap="rnd">
            <a:solidFill>
              <a:srgbClr val="0099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sp>
        <p:nvSpPr>
          <p:cNvPr id="19" name="Line 54"/>
          <p:cNvSpPr>
            <a:spLocks noChangeShapeType="1"/>
          </p:cNvSpPr>
          <p:nvPr/>
        </p:nvSpPr>
        <p:spPr bwMode="gray">
          <a:xfrm flipV="1">
            <a:off x="3779912" y="1905156"/>
            <a:ext cx="0" cy="432048"/>
          </a:xfrm>
          <a:prstGeom prst="line">
            <a:avLst/>
          </a:prstGeom>
          <a:noFill/>
          <a:ln w="19050" cap="rnd">
            <a:solidFill>
              <a:srgbClr val="0099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sp>
        <p:nvSpPr>
          <p:cNvPr id="20" name="Line 54"/>
          <p:cNvSpPr>
            <a:spLocks noChangeShapeType="1"/>
          </p:cNvSpPr>
          <p:nvPr/>
        </p:nvSpPr>
        <p:spPr bwMode="gray">
          <a:xfrm flipV="1">
            <a:off x="5364088" y="1905156"/>
            <a:ext cx="0" cy="432048"/>
          </a:xfrm>
          <a:prstGeom prst="line">
            <a:avLst/>
          </a:prstGeom>
          <a:noFill/>
          <a:ln w="19050" cap="rnd">
            <a:solidFill>
              <a:srgbClr val="0099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sp>
        <p:nvSpPr>
          <p:cNvPr id="21" name="Line 54"/>
          <p:cNvSpPr>
            <a:spLocks noChangeShapeType="1"/>
          </p:cNvSpPr>
          <p:nvPr/>
        </p:nvSpPr>
        <p:spPr bwMode="gray">
          <a:xfrm flipV="1">
            <a:off x="6921369" y="1905156"/>
            <a:ext cx="0" cy="432048"/>
          </a:xfrm>
          <a:prstGeom prst="line">
            <a:avLst/>
          </a:prstGeom>
          <a:noFill/>
          <a:ln w="19050" cap="rnd">
            <a:solidFill>
              <a:srgbClr val="0099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sp>
        <p:nvSpPr>
          <p:cNvPr id="22" name="Line 54"/>
          <p:cNvSpPr>
            <a:spLocks noChangeShapeType="1"/>
          </p:cNvSpPr>
          <p:nvPr/>
        </p:nvSpPr>
        <p:spPr bwMode="gray">
          <a:xfrm flipV="1">
            <a:off x="2240849" y="1473108"/>
            <a:ext cx="0" cy="432048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sp>
        <p:nvSpPr>
          <p:cNvPr id="23" name="Line 54"/>
          <p:cNvSpPr>
            <a:spLocks noChangeShapeType="1"/>
          </p:cNvSpPr>
          <p:nvPr/>
        </p:nvSpPr>
        <p:spPr bwMode="gray">
          <a:xfrm flipV="1">
            <a:off x="3779912" y="1473108"/>
            <a:ext cx="0" cy="432048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sp>
        <p:nvSpPr>
          <p:cNvPr id="24" name="Line 54"/>
          <p:cNvSpPr>
            <a:spLocks noChangeShapeType="1"/>
          </p:cNvSpPr>
          <p:nvPr/>
        </p:nvSpPr>
        <p:spPr bwMode="gray">
          <a:xfrm flipV="1">
            <a:off x="5364088" y="1473108"/>
            <a:ext cx="0" cy="432048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sp>
        <p:nvSpPr>
          <p:cNvPr id="25" name="Line 54"/>
          <p:cNvSpPr>
            <a:spLocks noChangeShapeType="1"/>
          </p:cNvSpPr>
          <p:nvPr/>
        </p:nvSpPr>
        <p:spPr bwMode="gray">
          <a:xfrm flipV="1">
            <a:off x="6921369" y="1473108"/>
            <a:ext cx="0" cy="432048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  <a:ea typeface="+mn-ea"/>
            </a:endParaRPr>
          </a:p>
        </p:txBody>
      </p:sp>
      <p:grpSp>
        <p:nvGrpSpPr>
          <p:cNvPr id="12" name="그룹 17"/>
          <p:cNvGrpSpPr>
            <a:grpSpLocks/>
          </p:cNvGrpSpPr>
          <p:nvPr/>
        </p:nvGrpSpPr>
        <p:grpSpPr bwMode="auto">
          <a:xfrm>
            <a:off x="0" y="719700"/>
            <a:ext cx="8858250" cy="684076"/>
            <a:chOff x="0" y="928670"/>
            <a:chExt cx="8858280" cy="957262"/>
          </a:xfrm>
        </p:grpSpPr>
        <p:pic>
          <p:nvPicPr>
            <p:cNvPr id="27" name="Picture 166" descr="015"/>
            <p:cNvPicPr>
              <a:picLocks noChangeAspect="1" noChangeArrowheads="1"/>
            </p:cNvPicPr>
            <p:nvPr/>
          </p:nvPicPr>
          <p:blipFill>
            <a:blip r:embed="rId6" cstate="email"/>
            <a:srcRect l="11864" r="9122"/>
            <a:stretch>
              <a:fillRect/>
            </a:stretch>
          </p:blipFill>
          <p:spPr bwMode="auto">
            <a:xfrm>
              <a:off x="0" y="1041587"/>
              <a:ext cx="8858280" cy="768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모서리가 둥근 직사각형 27"/>
            <p:cNvSpPr>
              <a:spLocks noChangeArrowheads="1"/>
            </p:cNvSpPr>
            <p:nvPr/>
          </p:nvSpPr>
          <p:spPr bwMode="auto">
            <a:xfrm>
              <a:off x="328614" y="928670"/>
              <a:ext cx="8415365" cy="957262"/>
            </a:xfrm>
            <a:prstGeom prst="roundRect">
              <a:avLst>
                <a:gd name="adj" fmla="val 2306"/>
              </a:avLst>
            </a:prstGeom>
            <a:solidFill>
              <a:srgbClr val="1F497D">
                <a:lumMod val="10000"/>
                <a:lumOff val="90000"/>
              </a:srgbClr>
            </a:solidFill>
            <a:ln w="12700" algn="ctr">
              <a:solidFill>
                <a:srgbClr val="B2D2E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139700" indent="-139700" fontAlgn="ctr" latinLnBrk="0">
                <a:spcBef>
                  <a:spcPct val="20000"/>
                </a:spcBef>
                <a:spcAft>
                  <a:spcPts val="0"/>
                </a:spcAft>
                <a:buClr>
                  <a:srgbClr val="638CAD"/>
                </a:buClr>
                <a:defRPr/>
              </a:pPr>
              <a:endParaRPr kumimoji="0" lang="ko-KR" altLang="en-US" kern="0">
                <a:solidFill>
                  <a:srgbClr val="000000"/>
                </a:solidFill>
                <a:latin typeface="Arial" pitchFamily="34" charset="0"/>
                <a:ea typeface="굴림" pitchFamily="50" charset="-127"/>
              </a:endParaRPr>
            </a:p>
          </p:txBody>
        </p:sp>
      </p:grpSp>
      <p:sp>
        <p:nvSpPr>
          <p:cNvPr id="29" name="TextBox 467"/>
          <p:cNvSpPr txBox="1">
            <a:spLocks noChangeArrowheads="1"/>
          </p:cNvSpPr>
          <p:nvPr/>
        </p:nvSpPr>
        <p:spPr bwMode="auto">
          <a:xfrm>
            <a:off x="468313" y="766712"/>
            <a:ext cx="82819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ko-KR" sz="1400" dirty="0" smtClean="0">
                <a:latin typeface="+mn-ea"/>
                <a:ea typeface="+mn-ea"/>
                <a:cs typeface="Times New Roman" pitchFamily="18" charset="0"/>
              </a:rPr>
              <a:t>CO</a:t>
            </a:r>
            <a:r>
              <a:rPr kumimoji="0" lang="en-US" altLang="ko-KR" sz="1400" baseline="-25000" dirty="0" smtClean="0">
                <a:latin typeface="+mn-ea"/>
                <a:ea typeface="+mn-ea"/>
                <a:cs typeface="Times New Roman" pitchFamily="18" charset="0"/>
              </a:rPr>
              <a:t>2</a:t>
            </a:r>
            <a:r>
              <a:rPr kumimoji="0" lang="en-US" altLang="ko-KR" sz="1400" dirty="0" smtClean="0">
                <a:latin typeface="+mn-ea"/>
                <a:ea typeface="+mn-ea"/>
                <a:cs typeface="Times New Roman" pitchFamily="18" charset="0"/>
              </a:rPr>
              <a:t> 1ton</a:t>
            </a:r>
            <a:r>
              <a:rPr kumimoji="0" lang="ko-KR" altLang="en-US" sz="1400" dirty="0" smtClean="0">
                <a:latin typeface="+mn-ea"/>
                <a:ea typeface="+mn-ea"/>
                <a:cs typeface="Times New Roman" pitchFamily="18" charset="0"/>
              </a:rPr>
              <a:t>을 감축하기 위한 투자비는 일본이 </a:t>
            </a:r>
            <a:r>
              <a:rPr kumimoji="0" lang="en-US" altLang="ko-KR" sz="1400" dirty="0" smtClean="0">
                <a:latin typeface="+mn-ea"/>
                <a:ea typeface="+mn-ea"/>
                <a:cs typeface="Times New Roman" pitchFamily="18" charset="0"/>
              </a:rPr>
              <a:t>$197</a:t>
            </a:r>
            <a:r>
              <a:rPr kumimoji="0" lang="ko-KR" altLang="en-US" sz="1400" dirty="0" smtClean="0">
                <a:latin typeface="+mn-ea"/>
                <a:ea typeface="+mn-ea"/>
                <a:cs typeface="Times New Roman" pitchFamily="18" charset="0"/>
              </a:rPr>
              <a:t>로 가장 높고 중국 및 인도가 </a:t>
            </a:r>
            <a:r>
              <a:rPr kumimoji="0" lang="en-US" altLang="ko-KR" sz="1400" dirty="0" smtClean="0">
                <a:latin typeface="+mn-ea"/>
                <a:ea typeface="+mn-ea"/>
                <a:cs typeface="Times New Roman" pitchFamily="18" charset="0"/>
              </a:rPr>
              <a:t>$10</a:t>
            </a:r>
            <a:r>
              <a:rPr kumimoji="0" lang="ko-KR" altLang="en-US" sz="1400" dirty="0" smtClean="0">
                <a:latin typeface="+mn-ea"/>
                <a:ea typeface="+mn-ea"/>
                <a:cs typeface="Times New Roman" pitchFamily="18" charset="0"/>
              </a:rPr>
              <a:t>미만으로 나타남</a:t>
            </a:r>
            <a:endParaRPr kumimoji="0" lang="en-US" altLang="ko-KR" sz="1400" dirty="0" smtClean="0">
              <a:latin typeface="+mn-ea"/>
              <a:ea typeface="+mn-ea"/>
              <a:cs typeface="Times New Roman" pitchFamily="18" charset="0"/>
            </a:endParaRPr>
          </a:p>
          <a:p>
            <a:pPr>
              <a:defRPr/>
            </a:pPr>
            <a:r>
              <a:rPr kumimoji="0" lang="ko-KR" altLang="en-US" sz="1400" dirty="0" smtClean="0">
                <a:latin typeface="+mn-ea"/>
                <a:ea typeface="+mn-ea"/>
                <a:cs typeface="Times New Roman" pitchFamily="18" charset="0"/>
              </a:rPr>
              <a:t>이는 일본은 이미 에너지 효율성이 매우 높아 추가 감축에 많은 투자가 필요함을 의미함</a:t>
            </a:r>
            <a:endParaRPr kumimoji="0" lang="ko-KR" altLang="en-US" sz="1400" dirty="0">
              <a:latin typeface="+mn-ea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3149699" y="2663799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기후변화 개요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149699" y="3163865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국제적 기후변화 대응동향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3131840" y="3675331"/>
            <a:ext cx="3772155" cy="428628"/>
          </a:xfrm>
          <a:prstGeom prst="roundRect">
            <a:avLst>
              <a:gd name="adj" fmla="val 5873"/>
            </a:avLst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국내 저탄소 녹색성장 정책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131840" y="4193969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분야</a:t>
            </a:r>
          </a:p>
        </p:txBody>
      </p:sp>
      <p:grpSp>
        <p:nvGrpSpPr>
          <p:cNvPr id="2" name="그룹 38"/>
          <p:cNvGrpSpPr/>
          <p:nvPr/>
        </p:nvGrpSpPr>
        <p:grpSpPr>
          <a:xfrm>
            <a:off x="2206300" y="1556792"/>
            <a:ext cx="4736070" cy="665891"/>
            <a:chOff x="2222146" y="1556792"/>
            <a:chExt cx="4756008" cy="665891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578195" y="1715058"/>
              <a:ext cx="4343659" cy="441328"/>
            </a:xfrm>
            <a:prstGeom prst="roundRect">
              <a:avLst>
                <a:gd name="adj" fmla="val 5873"/>
              </a:avLst>
            </a:prstGeom>
            <a:solidFill>
              <a:srgbClr val="37527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5600" y="1727758"/>
              <a:ext cx="41325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기후변화 대응에 대한 국내외 동향</a:t>
              </a:r>
            </a:p>
          </p:txBody>
        </p:sp>
        <p:pic>
          <p:nvPicPr>
            <p:cNvPr id="15" name="Picture 2" descr="C:\Documents and Settings\허혜정\바탕 화면\0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222146" y="1556792"/>
              <a:ext cx="603449" cy="63025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직사각형 15"/>
            <p:cNvSpPr/>
            <p:nvPr/>
          </p:nvSpPr>
          <p:spPr>
            <a:xfrm>
              <a:off x="2283443" y="1637908"/>
              <a:ext cx="59503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32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Ⅰ</a:t>
              </a:r>
              <a:endParaRPr lang="en-US" altLang="ko-KR" sz="32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3" name="모서리가 둥근 직사각형 12"/>
          <p:cNvSpPr/>
          <p:nvPr/>
        </p:nvSpPr>
        <p:spPr>
          <a:xfrm>
            <a:off x="3157693" y="2187043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1. </a:t>
            </a:r>
            <a:r>
              <a:rPr lang="ko-KR" altLang="en-US" smtClean="0"/>
              <a:t>국내 온실가스 배출현황</a:t>
            </a:r>
            <a:endParaRPr sz="2000" dirty="0"/>
          </a:p>
        </p:txBody>
      </p:sp>
      <p:sp>
        <p:nvSpPr>
          <p:cNvPr id="8" name="직사각형 7"/>
          <p:cNvSpPr/>
          <p:nvPr/>
        </p:nvSpPr>
        <p:spPr>
          <a:xfrm>
            <a:off x="1781690" y="1962151"/>
            <a:ext cx="6975775" cy="4257160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720990" y="777456"/>
            <a:ext cx="7036475" cy="7832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11" name="Rectangle 72"/>
          <p:cNvSpPr>
            <a:spLocks noChangeArrowheads="1"/>
          </p:cNvSpPr>
          <p:nvPr/>
        </p:nvSpPr>
        <p:spPr bwMode="gray">
          <a:xfrm>
            <a:off x="206515" y="795162"/>
            <a:ext cx="1514475" cy="762705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온실가스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배출현황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Rectangle 72"/>
          <p:cNvSpPr>
            <a:spLocks noChangeArrowheads="1"/>
          </p:cNvSpPr>
          <p:nvPr/>
        </p:nvSpPr>
        <p:spPr bwMode="gray">
          <a:xfrm>
            <a:off x="1792428" y="77370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국내 온실가스 총 배출량은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590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 톤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tCO</a:t>
            </a:r>
            <a:r>
              <a:rPr lang="en-US" altLang="ko-KR" sz="1200" b="1" baseline="-25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lvl="1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kern="0" dirty="0" smtClean="0">
                <a:solidFill>
                  <a:srgbClr val="000000"/>
                </a:solidFill>
                <a:latin typeface="+mn-ea"/>
                <a:ea typeface="+mn-ea"/>
              </a:rPr>
              <a:t>배출량은 매년 증가하고 있음</a:t>
            </a:r>
            <a:r>
              <a:rPr kumimoji="0" lang="en-US" altLang="ko-KR" sz="1200" kern="0" dirty="0" smtClean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r>
              <a:rPr lang="ko-KR" altLang="ko-KR" sz="1200" dirty="0" smtClean="0">
                <a:latin typeface="+mn-ea"/>
                <a:ea typeface="+mn-ea"/>
              </a:rPr>
              <a:t>경제</a:t>
            </a:r>
            <a:r>
              <a:rPr lang="en-US" altLang="ko-KR" sz="1200" dirty="0" smtClean="0">
                <a:latin typeface="+mn-ea"/>
                <a:ea typeface="+mn-ea"/>
              </a:rPr>
              <a:t>(GDP)</a:t>
            </a:r>
            <a:r>
              <a:rPr lang="ko-KR" altLang="ko-KR" sz="1200" dirty="0" smtClean="0">
                <a:latin typeface="+mn-ea"/>
                <a:ea typeface="+mn-ea"/>
              </a:rPr>
              <a:t>성장률</a:t>
            </a:r>
            <a:r>
              <a:rPr lang="en-US" altLang="ko-KR" sz="1200" dirty="0" smtClean="0">
                <a:latin typeface="+mn-ea"/>
                <a:ea typeface="+mn-ea"/>
              </a:rPr>
              <a:t> 0.2%</a:t>
            </a:r>
            <a:r>
              <a:rPr lang="ko-KR" altLang="ko-KR" sz="1200" dirty="0" smtClean="0">
                <a:latin typeface="+mn-ea"/>
                <a:ea typeface="+mn-ea"/>
              </a:rPr>
              <a:t>의 약</a:t>
            </a:r>
            <a:r>
              <a:rPr lang="en-US" altLang="ko-KR" sz="1200" dirty="0" smtClean="0">
                <a:latin typeface="+mn-ea"/>
                <a:ea typeface="+mn-ea"/>
              </a:rPr>
              <a:t> 6</a:t>
            </a:r>
            <a:r>
              <a:rPr lang="ko-KR" altLang="ko-KR" sz="1200" dirty="0" smtClean="0">
                <a:latin typeface="+mn-ea"/>
                <a:ea typeface="+mn-ea"/>
              </a:rPr>
              <a:t>배</a:t>
            </a:r>
            <a:r>
              <a:rPr lang="ko-KR" altLang="en-US" sz="1200" dirty="0" smtClean="0">
                <a:latin typeface="+mn-ea"/>
                <a:ea typeface="+mn-ea"/>
              </a:rPr>
              <a:t>로 </a:t>
            </a:r>
            <a:r>
              <a:rPr lang="en-US" altLang="ko-KR" sz="1200" dirty="0" smtClean="0">
                <a:latin typeface="+mn-ea"/>
                <a:ea typeface="+mn-ea"/>
              </a:rPr>
              <a:t>'</a:t>
            </a:r>
            <a:r>
              <a:rPr lang="ko-KR" altLang="ko-KR" sz="1200" dirty="0" err="1" smtClean="0">
                <a:latin typeface="+mn-ea"/>
                <a:ea typeface="+mn-ea"/>
              </a:rPr>
              <a:t>고탄소</a:t>
            </a:r>
            <a:r>
              <a:rPr lang="ko-KR" altLang="ko-KR" sz="1200" dirty="0" smtClean="0">
                <a:latin typeface="+mn-ea"/>
                <a:ea typeface="+mn-ea"/>
              </a:rPr>
              <a:t> </a:t>
            </a:r>
            <a:r>
              <a:rPr lang="ko-KR" altLang="ko-KR" sz="1200" dirty="0" err="1" smtClean="0">
                <a:latin typeface="+mn-ea"/>
                <a:ea typeface="+mn-ea"/>
              </a:rPr>
              <a:t>저효율</a:t>
            </a:r>
            <a:r>
              <a:rPr lang="en-US" altLang="ko-KR" sz="1200" dirty="0" smtClean="0">
                <a:latin typeface="+mn-ea"/>
                <a:ea typeface="+mn-ea"/>
              </a:rPr>
              <a:t>’ </a:t>
            </a:r>
            <a:r>
              <a:rPr lang="ko-KR" altLang="en-US" sz="1200" dirty="0" smtClean="0">
                <a:latin typeface="+mn-ea"/>
                <a:ea typeface="+mn-ea"/>
              </a:rPr>
              <a:t>경제구조라고   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0" lvl="1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</a:rPr>
              <a:t>볼 수 있음</a:t>
            </a:r>
            <a:r>
              <a:rPr lang="en-US" altLang="ko-KR" sz="1200" dirty="0" smtClean="0">
                <a:latin typeface="+mn-ea"/>
                <a:ea typeface="+mn-ea"/>
              </a:rPr>
              <a:t>.</a:t>
            </a:r>
            <a:endParaRPr kumimoji="0" lang="en-US" altLang="ko-KR" sz="1200" kern="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pPr marL="180975" lvl="1" indent="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1990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  <a:ea typeface="+mn-ea"/>
              </a:rPr>
              <a:t>년에 비해 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2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  <a:ea typeface="+mn-ea"/>
              </a:rPr>
              <a:t>배 이상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109%)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  <a:ea typeface="+mn-ea"/>
              </a:rPr>
              <a:t> 증가한 양</a:t>
            </a:r>
            <a:endParaRPr kumimoji="0" lang="en-US" altLang="ko-KR" sz="1400" b="1" kern="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3" name="Rectangle 72"/>
          <p:cNvSpPr>
            <a:spLocks noChangeArrowheads="1"/>
          </p:cNvSpPr>
          <p:nvPr/>
        </p:nvSpPr>
        <p:spPr bwMode="gray">
          <a:xfrm>
            <a:off x="206515" y="1962150"/>
            <a:ext cx="1514475" cy="844549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국가별 온실가스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총배출량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및 증가율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47</a:t>
            </a:fld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460750" y="2207684"/>
            <a:ext cx="2295255" cy="180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800" dirty="0" smtClean="0">
                <a:solidFill>
                  <a:schemeClr val="tx1"/>
                </a:solidFill>
              </a:rPr>
              <a:t>*</a:t>
            </a:r>
            <a:r>
              <a:rPr lang="ko-KR" altLang="en-US" sz="800" dirty="0" smtClean="0">
                <a:solidFill>
                  <a:schemeClr val="tx1"/>
                </a:solidFill>
              </a:rPr>
              <a:t>백만</a:t>
            </a:r>
            <a:r>
              <a:rPr lang="en-US" altLang="ko-KR" sz="800" dirty="0" smtClean="0">
                <a:solidFill>
                  <a:schemeClr val="tx1"/>
                </a:solidFill>
              </a:rPr>
              <a:t>tCO2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6927" y="4923651"/>
            <a:ext cx="67885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90488">
              <a:buFont typeface="Arial" pitchFamily="34" charset="0"/>
              <a:buChar char="•"/>
            </a:pPr>
            <a:r>
              <a:rPr lang="ko-KR" altLang="en-US" sz="1200" dirty="0"/>
              <a:t>우리나라 이산화탄소 배출량은 </a:t>
            </a:r>
            <a:r>
              <a:rPr lang="en-US" altLang="ko-KR" sz="1200" dirty="0"/>
              <a:t>2008</a:t>
            </a:r>
            <a:r>
              <a:rPr lang="ko-KR" altLang="en-US" sz="1200" dirty="0"/>
              <a:t>년 세계 </a:t>
            </a:r>
            <a:r>
              <a:rPr lang="en-US" altLang="ko-KR" sz="1200" dirty="0"/>
              <a:t>9</a:t>
            </a:r>
            <a:r>
              <a:rPr lang="ko-KR" altLang="en-US" sz="1200" dirty="0" smtClean="0"/>
              <a:t>위</a:t>
            </a:r>
            <a:r>
              <a:rPr lang="en-US" altLang="ko-KR" sz="1200" dirty="0" smtClean="0"/>
              <a:t>-&gt;2009</a:t>
            </a:r>
            <a:r>
              <a:rPr lang="ko-KR" altLang="en-US" sz="1200" dirty="0"/>
              <a:t>년 </a:t>
            </a:r>
            <a:r>
              <a:rPr lang="en-US" altLang="ko-KR" sz="1200" dirty="0"/>
              <a:t>8</a:t>
            </a:r>
            <a:r>
              <a:rPr lang="ko-KR" altLang="en-US" sz="1200" dirty="0" smtClean="0"/>
              <a:t>위</a:t>
            </a:r>
            <a:r>
              <a:rPr lang="en-US" altLang="ko-KR" sz="1200" dirty="0" smtClean="0"/>
              <a:t>-&gt;2010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7</a:t>
            </a:r>
            <a:r>
              <a:rPr lang="ko-KR" altLang="en-US" sz="1200" dirty="0"/>
              <a:t>위로 </a:t>
            </a:r>
            <a:r>
              <a:rPr lang="ko-KR" altLang="en-US" sz="1200" dirty="0" smtClean="0"/>
              <a:t>상승</a:t>
            </a:r>
            <a:endParaRPr lang="en-US" altLang="ko-KR" sz="1200" dirty="0" smtClean="0"/>
          </a:p>
          <a:p>
            <a:pPr marL="90488" indent="-90488">
              <a:buFont typeface="Arial" pitchFamily="34" charset="0"/>
              <a:buChar char="•"/>
            </a:pPr>
            <a:r>
              <a:rPr lang="ko-KR" altLang="en-US" sz="1200" dirty="0"/>
              <a:t>중국은 이미 </a:t>
            </a:r>
            <a:r>
              <a:rPr lang="en-US" altLang="ko-KR" sz="1200" dirty="0"/>
              <a:t>2007</a:t>
            </a:r>
            <a:r>
              <a:rPr lang="ko-KR" altLang="en-US" sz="1200" dirty="0"/>
              <a:t>년부터 미국을 추월해 이산화탄소 배출량 세계 </a:t>
            </a:r>
            <a:r>
              <a:rPr lang="en-US" altLang="ko-KR" sz="1200" dirty="0"/>
              <a:t>1</a:t>
            </a:r>
            <a:r>
              <a:rPr lang="ko-KR" altLang="en-US" sz="1200" dirty="0"/>
              <a:t>위를 </a:t>
            </a:r>
            <a:r>
              <a:rPr lang="ko-KR" altLang="en-US" sz="1200" dirty="0" smtClean="0"/>
              <a:t>고수하고 있으며 </a:t>
            </a:r>
            <a:r>
              <a:rPr lang="en-US" altLang="ko-KR" sz="1200" dirty="0" smtClean="0"/>
              <a:t>2009</a:t>
            </a:r>
            <a:r>
              <a:rPr lang="ko-KR" altLang="en-US" sz="1200" dirty="0" smtClean="0"/>
              <a:t>년 </a:t>
            </a:r>
            <a:r>
              <a:rPr lang="ko-KR" altLang="en-US" sz="1200" dirty="0"/>
              <a:t>중국의 이산화탄소 배출량 </a:t>
            </a:r>
            <a:r>
              <a:rPr lang="en-US" altLang="ko-KR" sz="1200" dirty="0"/>
              <a:t>89</a:t>
            </a:r>
            <a:r>
              <a:rPr lang="ko-KR" altLang="en-US" sz="1200" dirty="0"/>
              <a:t>억</a:t>
            </a:r>
            <a:r>
              <a:rPr lang="en-US" altLang="ko-KR" sz="1200" dirty="0"/>
              <a:t>4000</a:t>
            </a:r>
            <a:r>
              <a:rPr lang="ko-KR" altLang="en-US" sz="1200" dirty="0"/>
              <a:t>만</a:t>
            </a:r>
            <a:r>
              <a:rPr lang="en-US" altLang="ko-KR" sz="1200" dirty="0"/>
              <a:t>t</a:t>
            </a:r>
            <a:r>
              <a:rPr lang="ko-KR" altLang="en-US" sz="1200" dirty="0"/>
              <a:t>은 미국</a:t>
            </a:r>
            <a:r>
              <a:rPr lang="en-US" altLang="ko-KR" sz="1200" dirty="0"/>
              <a:t>(2</a:t>
            </a:r>
            <a:r>
              <a:rPr lang="ko-KR" altLang="en-US" sz="1200" dirty="0"/>
              <a:t>위</a:t>
            </a:r>
            <a:r>
              <a:rPr lang="en-US" altLang="ko-KR" sz="1200" dirty="0"/>
              <a:t>), </a:t>
            </a:r>
            <a:r>
              <a:rPr lang="ko-KR" altLang="en-US" sz="1200" dirty="0"/>
              <a:t>인도</a:t>
            </a:r>
            <a:r>
              <a:rPr lang="en-US" altLang="ko-KR" sz="1200" dirty="0"/>
              <a:t>(3</a:t>
            </a:r>
            <a:r>
              <a:rPr lang="ko-KR" altLang="en-US" sz="1200" dirty="0"/>
              <a:t>위</a:t>
            </a:r>
            <a:r>
              <a:rPr lang="en-US" altLang="ko-KR" sz="1200" dirty="0"/>
              <a:t>), </a:t>
            </a:r>
            <a:r>
              <a:rPr lang="ko-KR" altLang="en-US" sz="1200" dirty="0"/>
              <a:t>러시아</a:t>
            </a:r>
            <a:r>
              <a:rPr lang="en-US" altLang="ko-KR" sz="1200" dirty="0"/>
              <a:t>(4</a:t>
            </a:r>
            <a:r>
              <a:rPr lang="ko-KR" altLang="en-US" sz="1200" dirty="0"/>
              <a:t>위</a:t>
            </a:r>
            <a:r>
              <a:rPr lang="en-US" altLang="ko-KR" sz="1200" dirty="0"/>
              <a:t>), </a:t>
            </a:r>
            <a:r>
              <a:rPr lang="ko-KR" altLang="en-US" sz="1200" dirty="0"/>
              <a:t>일본</a:t>
            </a:r>
            <a:r>
              <a:rPr lang="en-US" altLang="ko-KR" sz="1200" dirty="0"/>
              <a:t>(5</a:t>
            </a:r>
            <a:r>
              <a:rPr lang="ko-KR" altLang="en-US" sz="1200" dirty="0"/>
              <a:t>위</a:t>
            </a:r>
            <a:r>
              <a:rPr lang="en-US" altLang="ko-KR" sz="1200" dirty="0"/>
              <a:t>), </a:t>
            </a:r>
            <a:r>
              <a:rPr lang="ko-KR" altLang="en-US" sz="1200" dirty="0"/>
              <a:t>독일</a:t>
            </a:r>
            <a:r>
              <a:rPr lang="en-US" altLang="ko-KR" sz="1200" dirty="0"/>
              <a:t>(6</a:t>
            </a:r>
            <a:r>
              <a:rPr lang="ko-KR" altLang="en-US" sz="1200" dirty="0"/>
              <a:t>위</a:t>
            </a:r>
            <a:r>
              <a:rPr lang="en-US" altLang="ko-KR" sz="1200" dirty="0"/>
              <a:t>)</a:t>
            </a:r>
            <a:r>
              <a:rPr lang="ko-KR" altLang="en-US" sz="1200" dirty="0"/>
              <a:t>의 배출량을 합한 </a:t>
            </a:r>
            <a:r>
              <a:rPr lang="en-US" altLang="ko-KR" sz="1200" dirty="0"/>
              <a:t>89</a:t>
            </a:r>
            <a:r>
              <a:rPr lang="ko-KR" altLang="en-US" sz="1200" dirty="0"/>
              <a:t>억</a:t>
            </a:r>
            <a:r>
              <a:rPr lang="en-US" altLang="ko-KR" sz="1200" dirty="0"/>
              <a:t>9000</a:t>
            </a:r>
            <a:r>
              <a:rPr lang="ko-KR" altLang="en-US" sz="1200" dirty="0"/>
              <a:t>만</a:t>
            </a:r>
            <a:r>
              <a:rPr lang="en-US" altLang="ko-KR" sz="1200" dirty="0"/>
              <a:t>t</a:t>
            </a:r>
            <a:r>
              <a:rPr lang="ko-KR" altLang="en-US" sz="1200" dirty="0"/>
              <a:t>과 </a:t>
            </a:r>
            <a:r>
              <a:rPr lang="ko-KR" altLang="en-US" sz="1200" dirty="0" smtClean="0"/>
              <a:t>맞먹고 있음</a:t>
            </a:r>
            <a:r>
              <a:rPr lang="en-US" altLang="ko-KR" sz="1200" dirty="0" smtClean="0"/>
              <a:t>.</a:t>
            </a:r>
          </a:p>
          <a:p>
            <a:pPr marL="90488" indent="-90488">
              <a:buFont typeface="Arial" pitchFamily="34" charset="0"/>
              <a:buChar char="•"/>
            </a:pPr>
            <a:r>
              <a:rPr lang="ko-KR" altLang="en-US" sz="1200" dirty="0"/>
              <a:t>현재의 증가 추세가 그대로 지속되면 빠르면 </a:t>
            </a:r>
            <a:r>
              <a:rPr lang="en-US" altLang="ko-KR" sz="1200" dirty="0"/>
              <a:t>2017</a:t>
            </a:r>
            <a:r>
              <a:rPr lang="ko-KR" altLang="en-US" sz="1200" dirty="0"/>
              <a:t>년</a:t>
            </a:r>
            <a:r>
              <a:rPr lang="en-US" altLang="ko-KR" sz="1200" dirty="0"/>
              <a:t>, </a:t>
            </a:r>
            <a:r>
              <a:rPr lang="ko-KR" altLang="en-US" sz="1200" dirty="0"/>
              <a:t>늦어도 </a:t>
            </a:r>
            <a:r>
              <a:rPr lang="en-US" altLang="ko-KR" sz="1200" dirty="0"/>
              <a:t>2020</a:t>
            </a:r>
            <a:r>
              <a:rPr lang="ko-KR" altLang="en-US" sz="1200" dirty="0"/>
              <a:t>년경에는 </a:t>
            </a:r>
            <a:r>
              <a:rPr lang="ko-KR" altLang="en-US" sz="1200" dirty="0" smtClean="0"/>
              <a:t>우리나라의 </a:t>
            </a:r>
            <a:r>
              <a:rPr lang="en-US" altLang="ko-KR" sz="1200" dirty="0" smtClean="0"/>
              <a:t>1</a:t>
            </a:r>
            <a:r>
              <a:rPr lang="ko-KR" altLang="en-US" sz="1200" dirty="0"/>
              <a:t>인당 </a:t>
            </a:r>
            <a:r>
              <a:rPr lang="ko-KR" altLang="en-US" sz="1200" dirty="0" smtClean="0"/>
              <a:t>배출량은 미국을 </a:t>
            </a:r>
            <a:r>
              <a:rPr lang="ko-KR" altLang="en-US" sz="1200" dirty="0"/>
              <a:t>추월하게 될 것으로 </a:t>
            </a:r>
            <a:r>
              <a:rPr lang="ko-KR" altLang="en-US" sz="1200" dirty="0" smtClean="0"/>
              <a:t>예상됨</a:t>
            </a:r>
            <a:r>
              <a:rPr lang="en-US" altLang="ko-KR" sz="1200" dirty="0"/>
              <a:t/>
            </a:r>
            <a:br>
              <a:rPr lang="en-US" altLang="ko-KR" sz="1200" dirty="0"/>
            </a:b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5475" y="2078851"/>
            <a:ext cx="46101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505575" y="2176619"/>
            <a:ext cx="20988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/>
              <a:t>출처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유럽위원회 공동연구센터</a:t>
            </a:r>
            <a:r>
              <a:rPr lang="en-US" altLang="ko-KR" sz="1000" dirty="0" smtClean="0"/>
              <a:t>/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네덜란드 </a:t>
            </a:r>
            <a:r>
              <a:rPr lang="ko-KR" altLang="en-US" sz="1000" dirty="0" err="1" smtClean="0"/>
              <a:t>환경영향평가청</a:t>
            </a:r>
            <a:r>
              <a:rPr lang="ko-KR" altLang="en-US" sz="1000" dirty="0" smtClean="0"/>
              <a:t> </a:t>
            </a:r>
            <a:endParaRPr lang="ko-KR" altLang="en-US" sz="1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mtClean="0"/>
              <a:t>1. </a:t>
            </a:r>
            <a:r>
              <a:rPr lang="ko-KR" altLang="en-US" smtClean="0"/>
              <a:t>국내 온실가스 배출현황</a:t>
            </a:r>
            <a:r>
              <a:rPr lang="en-US" altLang="ko-KR" sz="2000" smtClean="0"/>
              <a:t>-</a:t>
            </a:r>
            <a:r>
              <a:rPr lang="ko-KR" altLang="en-US" sz="2000" smtClean="0"/>
              <a:t>부문별</a:t>
            </a:r>
            <a:r>
              <a:rPr lang="en-US" altLang="ko-KR" smtClean="0"/>
              <a:t/>
            </a:r>
            <a:br>
              <a:rPr lang="en-US" altLang="ko-KR" smtClean="0"/>
            </a:br>
            <a:endParaRPr sz="2000" dirty="0"/>
          </a:p>
        </p:txBody>
      </p:sp>
      <p:sp>
        <p:nvSpPr>
          <p:cNvPr id="8" name="직사각형 7"/>
          <p:cNvSpPr/>
          <p:nvPr/>
        </p:nvSpPr>
        <p:spPr>
          <a:xfrm>
            <a:off x="1736685" y="2078851"/>
            <a:ext cx="6975775" cy="4140460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720990" y="867768"/>
            <a:ext cx="703647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11" name="Rectangle 72"/>
          <p:cNvSpPr>
            <a:spLocks noChangeArrowheads="1"/>
          </p:cNvSpPr>
          <p:nvPr/>
        </p:nvSpPr>
        <p:spPr bwMode="gray">
          <a:xfrm>
            <a:off x="206515" y="890149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온실가스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배출현황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Rectangle 72"/>
          <p:cNvSpPr>
            <a:spLocks noChangeArrowheads="1"/>
          </p:cNvSpPr>
          <p:nvPr/>
        </p:nvSpPr>
        <p:spPr bwMode="gray">
          <a:xfrm>
            <a:off x="1792428" y="77370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2006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년대비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2007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에너지 부문 온실가스 배출량은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3.9%,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농업 부문은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5.3%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증가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국내 온실가스 배출량 구조는 에너지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(84.7%),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산업공정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(9.8%)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비중이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94.6%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Rectangle 72"/>
          <p:cNvSpPr>
            <a:spLocks noChangeArrowheads="1"/>
          </p:cNvSpPr>
          <p:nvPr/>
        </p:nvSpPr>
        <p:spPr bwMode="gray">
          <a:xfrm>
            <a:off x="206515" y="2065983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부문별 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온실가스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배출현황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286635" y="2123855"/>
            <a:ext cx="2295255" cy="180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mtClean="0">
                <a:solidFill>
                  <a:schemeClr val="tx1"/>
                </a:solidFill>
              </a:rPr>
              <a:t>배출량</a:t>
            </a:r>
            <a:r>
              <a:rPr lang="en-US" altLang="ko-KR" sz="1100" smtClean="0">
                <a:solidFill>
                  <a:schemeClr val="tx1"/>
                </a:solidFill>
              </a:rPr>
              <a:t>(</a:t>
            </a:r>
            <a:r>
              <a:rPr lang="ko-KR" altLang="en-US" sz="1100" smtClean="0">
                <a:solidFill>
                  <a:schemeClr val="tx1"/>
                </a:solidFill>
              </a:rPr>
              <a:t>백만</a:t>
            </a:r>
            <a:r>
              <a:rPr lang="en-US" altLang="ko-KR" sz="1100" smtClean="0">
                <a:solidFill>
                  <a:schemeClr val="tx1"/>
                </a:solidFill>
              </a:rPr>
              <a:t>tCO2)</a:t>
            </a:r>
            <a:endParaRPr lang="ko-KR" altLang="en-US" sz="110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38338" y="2348879"/>
            <a:ext cx="6639107" cy="38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모서리가 둥근 직사각형 15"/>
          <p:cNvSpPr/>
          <p:nvPr/>
        </p:nvSpPr>
        <p:spPr>
          <a:xfrm>
            <a:off x="4256965" y="2033845"/>
            <a:ext cx="2070230" cy="5850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smtClean="0">
                <a:solidFill>
                  <a:srgbClr val="FF0000"/>
                </a:solidFill>
              </a:rPr>
              <a:t>94.6% </a:t>
            </a:r>
            <a:r>
              <a:rPr lang="ko-KR" altLang="en-US" sz="1250" smtClean="0">
                <a:solidFill>
                  <a:srgbClr val="FF0000"/>
                </a:solidFill>
              </a:rPr>
              <a:t>차지</a:t>
            </a:r>
            <a:endParaRPr lang="ko-KR" altLang="en-US" sz="1250">
              <a:solidFill>
                <a:srgbClr val="FF0000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527300" y="2438890"/>
            <a:ext cx="3867150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48</a:t>
            </a:fld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5607115" y="6264315"/>
            <a:ext cx="3195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*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자료 출처</a:t>
            </a:r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: 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지식경제부 </a:t>
            </a:r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‘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온실가스 인벤토리 작성체계 연구</a:t>
            </a:r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’</a:t>
            </a:r>
            <a:endParaRPr lang="ko-KR" altLang="en-US" sz="900" b="1">
              <a:solidFill>
                <a:schemeClr val="bg1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r>
              <a:rPr dirty="0" smtClean="0"/>
              <a:t>국내 </a:t>
            </a:r>
            <a:r>
              <a:rPr lang="ko-KR" altLang="en-US" dirty="0" err="1" smtClean="0"/>
              <a:t>저탄소</a:t>
            </a:r>
            <a:r>
              <a:rPr lang="ko-KR" altLang="en-US" dirty="0" smtClean="0"/>
              <a:t> 녹색성장 정책</a:t>
            </a:r>
            <a:r>
              <a:rPr lang="en-US" altLang="ko-KR" sz="2000" dirty="0" smtClean="0"/>
              <a:t>-</a:t>
            </a:r>
            <a:r>
              <a:rPr lang="ko-KR" altLang="en-US" sz="2000" dirty="0" err="1" smtClean="0"/>
              <a:t>저탄소</a:t>
            </a:r>
            <a:r>
              <a:rPr lang="ko-KR" altLang="en-US" sz="2000" dirty="0" smtClean="0"/>
              <a:t> 녹색성장 추진현황</a:t>
            </a: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395774" y="1387643"/>
            <a:ext cx="8316686" cy="1588"/>
          </a:xfrm>
          <a:prstGeom prst="straightConnector1">
            <a:avLst/>
          </a:prstGeom>
          <a:noFill/>
          <a:ln w="38100" cap="flat" cmpd="sng" algn="ctr">
            <a:solidFill>
              <a:srgbClr val="FFFFFF"/>
            </a:solidFill>
            <a:prstDash val="solid"/>
            <a:tailEnd type="arrow"/>
          </a:ln>
          <a:effectLst>
            <a:glow rad="63500">
              <a:srgbClr val="1B78B7">
                <a:alpha val="40000"/>
              </a:srgbClr>
            </a:glow>
          </a:effectLst>
        </p:spPr>
      </p:cxn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4562305" y="1763815"/>
            <a:ext cx="1444874" cy="344128"/>
          </a:xfrm>
          <a:prstGeom prst="rect">
            <a:avLst/>
          </a:prstGeom>
          <a:noFill/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저탄소</a:t>
            </a:r>
            <a:r>
              <a:rPr lang="ko-KR" altLang="en-US" sz="10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 녹색성장기본법 </a:t>
            </a:r>
            <a:endParaRPr lang="en-US" altLang="ko-KR" sz="10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시행령 실시</a:t>
            </a:r>
          </a:p>
        </p:txBody>
      </p:sp>
      <p:grpSp>
        <p:nvGrpSpPr>
          <p:cNvPr id="2" name="그룹 21"/>
          <p:cNvGrpSpPr/>
          <p:nvPr/>
        </p:nvGrpSpPr>
        <p:grpSpPr>
          <a:xfrm>
            <a:off x="7925079" y="1192805"/>
            <a:ext cx="422275" cy="449263"/>
            <a:chOff x="6935814" y="1785926"/>
            <a:chExt cx="422275" cy="449263"/>
          </a:xfrm>
        </p:grpSpPr>
        <p:pic>
          <p:nvPicPr>
            <p:cNvPr id="23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24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그룹 27"/>
          <p:cNvGrpSpPr/>
          <p:nvPr/>
        </p:nvGrpSpPr>
        <p:grpSpPr>
          <a:xfrm>
            <a:off x="4863283" y="1192805"/>
            <a:ext cx="422275" cy="449263"/>
            <a:chOff x="6935814" y="1785926"/>
            <a:chExt cx="422275" cy="449263"/>
          </a:xfrm>
        </p:grpSpPr>
        <p:pic>
          <p:nvPicPr>
            <p:cNvPr id="29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30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그룹 30"/>
          <p:cNvGrpSpPr/>
          <p:nvPr/>
        </p:nvGrpSpPr>
        <p:grpSpPr>
          <a:xfrm>
            <a:off x="3220209" y="1192805"/>
            <a:ext cx="422275" cy="449263"/>
            <a:chOff x="6935814" y="1785926"/>
            <a:chExt cx="422275" cy="449263"/>
          </a:xfrm>
        </p:grpSpPr>
        <p:pic>
          <p:nvPicPr>
            <p:cNvPr id="32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33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그룹 33"/>
          <p:cNvGrpSpPr/>
          <p:nvPr/>
        </p:nvGrpSpPr>
        <p:grpSpPr>
          <a:xfrm>
            <a:off x="708809" y="1192805"/>
            <a:ext cx="422275" cy="449263"/>
            <a:chOff x="6935814" y="1785926"/>
            <a:chExt cx="422275" cy="449263"/>
          </a:xfrm>
        </p:grpSpPr>
        <p:pic>
          <p:nvPicPr>
            <p:cNvPr id="35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36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5552771" y="631535"/>
            <a:ext cx="1163799" cy="498016"/>
          </a:xfrm>
          <a:prstGeom prst="rect">
            <a:avLst/>
          </a:prstGeom>
          <a:noFill/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 wrap="square" lIns="0" tIns="18000" rIns="0" bIns="1800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온실가스</a:t>
            </a:r>
            <a:r>
              <a:rPr lang="ko-KR" altLang="en-US" sz="1000" b="1" dirty="0" smtClean="0">
                <a:solidFill>
                  <a:srgbClr val="376092"/>
                </a:solidFill>
                <a:latin typeface="맑은 고딕"/>
                <a:ea typeface="맑은 고딕"/>
              </a:rPr>
              <a:t>∙에너지 </a:t>
            </a:r>
            <a:endParaRPr lang="en-US" altLang="ko-KR" sz="1000" b="1" dirty="0" smtClean="0">
              <a:solidFill>
                <a:srgbClr val="376092"/>
              </a:solidFill>
              <a:latin typeface="맑은 고딕"/>
              <a:ea typeface="맑은 고딕"/>
            </a:endParaRPr>
          </a:p>
          <a:p>
            <a:pPr algn="ctr"/>
            <a:r>
              <a:rPr lang="ko-KR" altLang="en-US" sz="1000" b="1" dirty="0" smtClean="0">
                <a:solidFill>
                  <a:srgbClr val="376092"/>
                </a:solidFill>
                <a:latin typeface="맑은 고딕"/>
                <a:ea typeface="맑은 고딕"/>
              </a:rPr>
              <a:t>목표관리제 </a:t>
            </a:r>
            <a:endParaRPr lang="en-US" altLang="ko-KR" sz="1000" b="1" dirty="0" smtClean="0">
              <a:solidFill>
                <a:srgbClr val="376092"/>
              </a:solidFill>
              <a:latin typeface="맑은 고딕"/>
              <a:ea typeface="맑은 고딕"/>
            </a:endParaRPr>
          </a:p>
          <a:p>
            <a:pPr algn="ctr"/>
            <a:r>
              <a:rPr lang="ko-KR" altLang="en-US" sz="1000" b="1" dirty="0" smtClean="0">
                <a:solidFill>
                  <a:srgbClr val="376092"/>
                </a:solidFill>
                <a:latin typeface="맑은 고딕"/>
                <a:ea typeface="맑은 고딕"/>
              </a:rPr>
              <a:t>관리업체 지정</a:t>
            </a:r>
            <a:endParaRPr lang="en-US" altLang="ko-KR" sz="10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365333" y="773705"/>
            <a:ext cx="1015269" cy="344128"/>
          </a:xfrm>
          <a:prstGeom prst="rect">
            <a:avLst/>
          </a:prstGeom>
          <a:noFill/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algn="ctr"/>
            <a:r>
              <a:rPr lang="ko-KR" altLang="en-US" sz="1000" b="1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저탄소 녹색성장</a:t>
            </a:r>
            <a:endParaRPr lang="en-US" altLang="ko-KR" sz="1000" b="1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b="1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패러다임 제시</a:t>
            </a:r>
            <a:endParaRPr lang="ko-KR" altLang="en-US" sz="10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2432742" y="773705"/>
            <a:ext cx="1399990" cy="344128"/>
          </a:xfrm>
          <a:prstGeom prst="rect">
            <a:avLst/>
          </a:prstGeom>
          <a:noFill/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algn="ctr"/>
            <a:r>
              <a:rPr lang="ko-KR" altLang="en-US" sz="1000" b="1" dirty="0" err="1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저탄소</a:t>
            </a:r>
            <a:r>
              <a:rPr lang="ko-KR" altLang="en-US" sz="10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 녹색성장기본법</a:t>
            </a:r>
            <a:endParaRPr lang="en-US" altLang="ko-KR" sz="10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0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국회 통과</a:t>
            </a:r>
          </a:p>
        </p:txBody>
      </p:sp>
      <p:sp>
        <p:nvSpPr>
          <p:cNvPr id="51" name="Text Box 14"/>
          <p:cNvSpPr txBox="1">
            <a:spLocks noChangeArrowheads="1"/>
          </p:cNvSpPr>
          <p:nvPr/>
        </p:nvSpPr>
        <p:spPr bwMode="auto">
          <a:xfrm>
            <a:off x="3494269" y="1464702"/>
            <a:ext cx="578685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2009.12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Text Box 14"/>
          <p:cNvSpPr txBox="1">
            <a:spLocks noChangeArrowheads="1"/>
          </p:cNvSpPr>
          <p:nvPr/>
        </p:nvSpPr>
        <p:spPr bwMode="auto">
          <a:xfrm>
            <a:off x="1067749" y="1478557"/>
            <a:ext cx="488916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2008.8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6544882" y="1464702"/>
            <a:ext cx="578685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2010.09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 Box 14"/>
          <p:cNvSpPr txBox="1">
            <a:spLocks noChangeArrowheads="1"/>
          </p:cNvSpPr>
          <p:nvPr/>
        </p:nvSpPr>
        <p:spPr bwMode="auto">
          <a:xfrm>
            <a:off x="5161785" y="1464702"/>
            <a:ext cx="578685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2010.04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 Box 14"/>
          <p:cNvSpPr txBox="1">
            <a:spLocks noChangeArrowheads="1"/>
          </p:cNvSpPr>
          <p:nvPr/>
        </p:nvSpPr>
        <p:spPr bwMode="auto">
          <a:xfrm>
            <a:off x="7587742" y="1763815"/>
            <a:ext cx="1233277" cy="344128"/>
          </a:xfrm>
          <a:prstGeom prst="rect">
            <a:avLst/>
          </a:prstGeom>
          <a:solidFill>
            <a:srgbClr val="FFFFFF"/>
          </a:solidFill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온실가스 배출량 및 </a:t>
            </a:r>
            <a:endParaRPr kumimoji="0" lang="en-US" altLang="ko-KR" sz="1000" b="1" i="0" u="none" strike="noStrike" kern="0" cap="none" spc="0" normalizeH="0" baseline="0" noProof="0" dirty="0" smtClean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에너지 소비량 보고</a:t>
            </a:r>
          </a:p>
        </p:txBody>
      </p:sp>
      <p:sp>
        <p:nvSpPr>
          <p:cNvPr id="69" name="Text Box 14"/>
          <p:cNvSpPr txBox="1">
            <a:spLocks noChangeArrowheads="1"/>
          </p:cNvSpPr>
          <p:nvPr/>
        </p:nvSpPr>
        <p:spPr bwMode="auto">
          <a:xfrm>
            <a:off x="8198650" y="1479930"/>
            <a:ext cx="488916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2011.3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1" name="직선 화살표 연결선 70"/>
          <p:cNvCxnSpPr/>
          <p:nvPr/>
        </p:nvCxnSpPr>
        <p:spPr bwMode="auto">
          <a:xfrm rot="5400000" flipH="1" flipV="1">
            <a:off x="4999547" y="1651303"/>
            <a:ext cx="224231" cy="795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cxnSp>
        <p:nvCxnSpPr>
          <p:cNvPr id="75" name="직선 화살표 연결선 74"/>
          <p:cNvCxnSpPr/>
          <p:nvPr/>
        </p:nvCxnSpPr>
        <p:spPr bwMode="auto">
          <a:xfrm rot="16200000" flipH="1">
            <a:off x="6348223" y="1243948"/>
            <a:ext cx="170891" cy="7084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cxnSp>
        <p:nvCxnSpPr>
          <p:cNvPr id="77" name="직선 화살표 연결선 76"/>
          <p:cNvCxnSpPr/>
          <p:nvPr/>
        </p:nvCxnSpPr>
        <p:spPr bwMode="auto">
          <a:xfrm rot="16200000" flipH="1">
            <a:off x="804859" y="1260654"/>
            <a:ext cx="170891" cy="7084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cxnSp>
        <p:nvCxnSpPr>
          <p:cNvPr id="78" name="직선 화살표 연결선 77"/>
          <p:cNvCxnSpPr/>
          <p:nvPr/>
        </p:nvCxnSpPr>
        <p:spPr bwMode="auto">
          <a:xfrm rot="16200000" flipH="1">
            <a:off x="3333617" y="1260654"/>
            <a:ext cx="170891" cy="7084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6544" y="3000463"/>
            <a:ext cx="1575175" cy="123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Rectangle 53"/>
          <p:cNvSpPr>
            <a:spLocks noChangeArrowheads="1"/>
          </p:cNvSpPr>
          <p:nvPr/>
        </p:nvSpPr>
        <p:spPr bwMode="auto">
          <a:xfrm>
            <a:off x="341529" y="4689139"/>
            <a:ext cx="3330370" cy="1755196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90000" tIns="90000" rIns="90000"/>
          <a:lstStyle/>
          <a:p>
            <a:pPr marL="90488" marR="0" lvl="1" indent="-90488" algn="just" defTabSz="955675" eaLnBrk="1" latinLnBrk="0" hangingPunct="1">
              <a:lnSpc>
                <a:spcPct val="120000"/>
              </a:lnSpc>
              <a:buClr>
                <a:srgbClr val="597DB7"/>
              </a:buClr>
              <a:buSzPct val="95000"/>
              <a:tabLst/>
              <a:defRPr/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200" spc="-1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대한민군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건국 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년을 맞는 오늘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저는 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200" spc="-1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저탄소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녹색 성장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을 새로운 비전의 축으로 제시하고자 합니다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녹색성장은 온실가스와 환경오염을 줄이는 </a:t>
            </a:r>
            <a:r>
              <a:rPr lang="ko-KR" altLang="en-US" sz="1200" spc="-1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지속가능한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성장입니다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녹색기술과 청정에너지로 신 성장동력과 일자리를 창출하는 </a:t>
            </a:r>
            <a:r>
              <a:rPr lang="ko-KR" altLang="en-US" sz="1200" spc="-1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新국가발전</a:t>
            </a:r>
            <a:r>
              <a:rPr lang="ko-KR" altLang="en-US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패러다임입니다</a:t>
            </a:r>
            <a:r>
              <a:rPr lang="en-US" altLang="ko-KR" sz="1200" spc="-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 “</a:t>
            </a:r>
            <a:endParaRPr lang="ko-KR" altLang="en-US" sz="1200" spc="-1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494773" y="4239090"/>
            <a:ext cx="3087115" cy="49505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2008</a:t>
            </a:r>
            <a:r>
              <a: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8</a:t>
            </a:r>
            <a:r>
              <a: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월 대한민국 건국</a:t>
            </a:r>
            <a:r>
              <a:rPr kumimoji="0" lang="en-US" altLang="ko-KR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60</a:t>
            </a:r>
            <a:r>
              <a: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주년 </a:t>
            </a:r>
            <a:endParaRPr kumimoji="0" lang="en-US" altLang="ko-KR" sz="1200" b="1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kumimoji="0" lang="ko-KR" altLang="en-US" sz="1200" b="1" kern="0" dirty="0" err="1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경축사</a:t>
            </a:r>
            <a:r>
              <a: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 中에서</a:t>
            </a:r>
            <a:endParaRPr kumimoji="0" lang="ko-KR" altLang="en-US" sz="1200" b="1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06714" y="3023955"/>
            <a:ext cx="1575175" cy="1213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그룹 82"/>
          <p:cNvGrpSpPr/>
          <p:nvPr/>
        </p:nvGrpSpPr>
        <p:grpSpPr>
          <a:xfrm>
            <a:off x="1944480" y="1178750"/>
            <a:ext cx="422275" cy="449263"/>
            <a:chOff x="6935814" y="1785926"/>
            <a:chExt cx="422275" cy="449263"/>
          </a:xfrm>
        </p:grpSpPr>
        <p:pic>
          <p:nvPicPr>
            <p:cNvPr id="84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85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" name="Text Box 14"/>
          <p:cNvSpPr txBox="1">
            <a:spLocks noChangeArrowheads="1"/>
          </p:cNvSpPr>
          <p:nvPr/>
        </p:nvSpPr>
        <p:spPr bwMode="auto">
          <a:xfrm>
            <a:off x="1725682" y="1763020"/>
            <a:ext cx="1271749" cy="190240"/>
          </a:xfrm>
          <a:prstGeom prst="rect">
            <a:avLst/>
          </a:prstGeom>
          <a:noFill/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녹색성장위원회 설립</a:t>
            </a:r>
          </a:p>
        </p:txBody>
      </p:sp>
      <p:cxnSp>
        <p:nvCxnSpPr>
          <p:cNvPr id="87" name="직선 화살표 연결선 86"/>
          <p:cNvCxnSpPr/>
          <p:nvPr/>
        </p:nvCxnSpPr>
        <p:spPr bwMode="auto">
          <a:xfrm rot="5400000" flipH="1" flipV="1">
            <a:off x="2050553" y="1650508"/>
            <a:ext cx="224231" cy="795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sp>
        <p:nvSpPr>
          <p:cNvPr id="88" name="Text Box 14"/>
          <p:cNvSpPr txBox="1">
            <a:spLocks noChangeArrowheads="1"/>
          </p:cNvSpPr>
          <p:nvPr/>
        </p:nvSpPr>
        <p:spPr bwMode="auto">
          <a:xfrm>
            <a:off x="2237879" y="1493785"/>
            <a:ext cx="488916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2009.2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9" name="Picture 10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16200000" flipV="1">
            <a:off x="1849007" y="3991373"/>
            <a:ext cx="4072641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그룹 89"/>
          <p:cNvGrpSpPr/>
          <p:nvPr/>
        </p:nvGrpSpPr>
        <p:grpSpPr>
          <a:xfrm>
            <a:off x="4256964" y="3068960"/>
            <a:ext cx="4725525" cy="3330370"/>
            <a:chOff x="642910" y="1673805"/>
            <a:chExt cx="7858180" cy="4635515"/>
          </a:xfrm>
        </p:grpSpPr>
        <p:pic>
          <p:nvPicPr>
            <p:cNvPr id="91" name="Picture 109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2175640" y="2685727"/>
              <a:ext cx="4792720" cy="1103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2" name="Freeform 133"/>
            <p:cNvSpPr>
              <a:spLocks/>
            </p:cNvSpPr>
            <p:nvPr/>
          </p:nvSpPr>
          <p:spPr bwMode="auto">
            <a:xfrm rot="20376089" flipH="1" flipV="1">
              <a:off x="7068674" y="2809006"/>
              <a:ext cx="726590" cy="1028239"/>
            </a:xfrm>
            <a:custGeom>
              <a:avLst/>
              <a:gdLst>
                <a:gd name="T0" fmla="*/ 2147483647 w 640"/>
                <a:gd name="T1" fmla="*/ 2147483647 h 816"/>
                <a:gd name="T2" fmla="*/ 2147483647 w 640"/>
                <a:gd name="T3" fmla="*/ 2147483647 h 816"/>
                <a:gd name="T4" fmla="*/ 2147483647 w 640"/>
                <a:gd name="T5" fmla="*/ 2147483647 h 816"/>
                <a:gd name="T6" fmla="*/ 2147483647 w 640"/>
                <a:gd name="T7" fmla="*/ 2147483647 h 816"/>
                <a:gd name="T8" fmla="*/ 2147483647 w 640"/>
                <a:gd name="T9" fmla="*/ 2147483647 h 816"/>
                <a:gd name="T10" fmla="*/ 2147483647 w 640"/>
                <a:gd name="T11" fmla="*/ 2147483647 h 816"/>
                <a:gd name="T12" fmla="*/ 2147483647 w 640"/>
                <a:gd name="T13" fmla="*/ 2147483647 h 816"/>
                <a:gd name="T14" fmla="*/ 2147483647 w 640"/>
                <a:gd name="T15" fmla="*/ 2147483647 h 8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40"/>
                <a:gd name="T25" fmla="*/ 0 h 816"/>
                <a:gd name="T26" fmla="*/ 640 w 640"/>
                <a:gd name="T27" fmla="*/ 816 h 8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40" h="816">
                  <a:moveTo>
                    <a:pt x="556" y="2"/>
                  </a:moveTo>
                  <a:cubicBezTo>
                    <a:pt x="563" y="4"/>
                    <a:pt x="274" y="6"/>
                    <a:pt x="137" y="257"/>
                  </a:cubicBezTo>
                  <a:cubicBezTo>
                    <a:pt x="0" y="508"/>
                    <a:pt x="306" y="720"/>
                    <a:pt x="300" y="720"/>
                  </a:cubicBezTo>
                  <a:cubicBezTo>
                    <a:pt x="304" y="725"/>
                    <a:pt x="246" y="780"/>
                    <a:pt x="240" y="816"/>
                  </a:cubicBezTo>
                  <a:cubicBezTo>
                    <a:pt x="444" y="786"/>
                    <a:pt x="632" y="757"/>
                    <a:pt x="640" y="750"/>
                  </a:cubicBezTo>
                  <a:cubicBezTo>
                    <a:pt x="538" y="606"/>
                    <a:pt x="527" y="387"/>
                    <a:pt x="527" y="387"/>
                  </a:cubicBezTo>
                  <a:cubicBezTo>
                    <a:pt x="522" y="388"/>
                    <a:pt x="478" y="510"/>
                    <a:pt x="466" y="486"/>
                  </a:cubicBezTo>
                  <a:cubicBezTo>
                    <a:pt x="28" y="92"/>
                    <a:pt x="557" y="0"/>
                    <a:pt x="556" y="2"/>
                  </a:cubicBezTo>
                  <a:close/>
                </a:path>
              </a:pathLst>
            </a:custGeom>
            <a:gradFill rotWithShape="0">
              <a:gsLst>
                <a:gs pos="0">
                  <a:srgbClr val="B2B2B2"/>
                </a:gs>
                <a:gs pos="100000">
                  <a:srgbClr val="FFFFFF"/>
                </a:gs>
              </a:gsLst>
              <a:lin ang="5400000" scaled="1"/>
            </a:gra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Freeform 133"/>
            <p:cNvSpPr>
              <a:spLocks/>
            </p:cNvSpPr>
            <p:nvPr/>
          </p:nvSpPr>
          <p:spPr bwMode="auto">
            <a:xfrm rot="1223911" flipV="1">
              <a:off x="1303731" y="2809006"/>
              <a:ext cx="726590" cy="1028239"/>
            </a:xfrm>
            <a:custGeom>
              <a:avLst/>
              <a:gdLst>
                <a:gd name="T0" fmla="*/ 2147483647 w 640"/>
                <a:gd name="T1" fmla="*/ 2147483647 h 816"/>
                <a:gd name="T2" fmla="*/ 2147483647 w 640"/>
                <a:gd name="T3" fmla="*/ 2147483647 h 816"/>
                <a:gd name="T4" fmla="*/ 2147483647 w 640"/>
                <a:gd name="T5" fmla="*/ 2147483647 h 816"/>
                <a:gd name="T6" fmla="*/ 2147483647 w 640"/>
                <a:gd name="T7" fmla="*/ 2147483647 h 816"/>
                <a:gd name="T8" fmla="*/ 2147483647 w 640"/>
                <a:gd name="T9" fmla="*/ 2147483647 h 816"/>
                <a:gd name="T10" fmla="*/ 2147483647 w 640"/>
                <a:gd name="T11" fmla="*/ 2147483647 h 816"/>
                <a:gd name="T12" fmla="*/ 2147483647 w 640"/>
                <a:gd name="T13" fmla="*/ 2147483647 h 816"/>
                <a:gd name="T14" fmla="*/ 2147483647 w 640"/>
                <a:gd name="T15" fmla="*/ 2147483647 h 8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40"/>
                <a:gd name="T25" fmla="*/ 0 h 816"/>
                <a:gd name="T26" fmla="*/ 640 w 640"/>
                <a:gd name="T27" fmla="*/ 816 h 8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40" h="816">
                  <a:moveTo>
                    <a:pt x="556" y="2"/>
                  </a:moveTo>
                  <a:cubicBezTo>
                    <a:pt x="563" y="4"/>
                    <a:pt x="274" y="6"/>
                    <a:pt x="137" y="257"/>
                  </a:cubicBezTo>
                  <a:cubicBezTo>
                    <a:pt x="0" y="508"/>
                    <a:pt x="306" y="720"/>
                    <a:pt x="300" y="720"/>
                  </a:cubicBezTo>
                  <a:cubicBezTo>
                    <a:pt x="304" y="725"/>
                    <a:pt x="246" y="780"/>
                    <a:pt x="240" y="816"/>
                  </a:cubicBezTo>
                  <a:cubicBezTo>
                    <a:pt x="444" y="786"/>
                    <a:pt x="632" y="757"/>
                    <a:pt x="640" y="750"/>
                  </a:cubicBezTo>
                  <a:cubicBezTo>
                    <a:pt x="538" y="606"/>
                    <a:pt x="527" y="387"/>
                    <a:pt x="527" y="387"/>
                  </a:cubicBezTo>
                  <a:cubicBezTo>
                    <a:pt x="522" y="388"/>
                    <a:pt x="478" y="510"/>
                    <a:pt x="466" y="486"/>
                  </a:cubicBezTo>
                  <a:cubicBezTo>
                    <a:pt x="28" y="92"/>
                    <a:pt x="557" y="0"/>
                    <a:pt x="556" y="2"/>
                  </a:cubicBezTo>
                  <a:close/>
                </a:path>
              </a:pathLst>
            </a:custGeom>
            <a:gradFill rotWithShape="0">
              <a:gsLst>
                <a:gs pos="0">
                  <a:srgbClr val="B2B2B2"/>
                </a:gs>
                <a:gs pos="100000">
                  <a:srgbClr val="FFFFFF"/>
                </a:gs>
              </a:gsLst>
              <a:lin ang="5400000" scaled="1"/>
            </a:gra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" name="그룹 119"/>
            <p:cNvGrpSpPr/>
            <p:nvPr/>
          </p:nvGrpSpPr>
          <p:grpSpPr>
            <a:xfrm>
              <a:off x="642910" y="4525625"/>
              <a:ext cx="7858180" cy="508001"/>
              <a:chOff x="1000100" y="5316547"/>
              <a:chExt cx="7143800" cy="508001"/>
            </a:xfrm>
          </p:grpSpPr>
          <p:sp>
            <p:nvSpPr>
              <p:cNvPr id="121" name="AutoShape 4"/>
              <p:cNvSpPr>
                <a:spLocks noChangeArrowheads="1"/>
              </p:cNvSpPr>
              <p:nvPr/>
            </p:nvSpPr>
            <p:spPr bwMode="auto">
              <a:xfrm flipH="1">
                <a:off x="1009702" y="5607060"/>
                <a:ext cx="7114994" cy="217488"/>
              </a:xfrm>
              <a:custGeom>
                <a:avLst/>
                <a:gdLst>
                  <a:gd name="G0" fmla="+- 1236 0 0"/>
                  <a:gd name="G1" fmla="+- 21600 0 1236"/>
                  <a:gd name="G2" fmla="*/ 1236 1 2"/>
                  <a:gd name="G3" fmla="+- 21600 0 G2"/>
                  <a:gd name="G4" fmla="+/ 1236 21600 2"/>
                  <a:gd name="G5" fmla="+/ G1 0 2"/>
                  <a:gd name="G6" fmla="*/ 21600 21600 1236"/>
                  <a:gd name="G7" fmla="*/ G6 1 2"/>
                  <a:gd name="G8" fmla="+- 21600 0 G7"/>
                  <a:gd name="G9" fmla="*/ 21600 1 2"/>
                  <a:gd name="G10" fmla="+- 1236 0 G9"/>
                  <a:gd name="G11" fmla="?: G10 G8 0"/>
                  <a:gd name="G12" fmla="?: G10 G7 21600"/>
                  <a:gd name="T0" fmla="*/ 20982 w 21600"/>
                  <a:gd name="T1" fmla="*/ 10800 h 21600"/>
                  <a:gd name="T2" fmla="*/ 10800 w 21600"/>
                  <a:gd name="T3" fmla="*/ 21600 h 21600"/>
                  <a:gd name="T4" fmla="*/ 618 w 21600"/>
                  <a:gd name="T5" fmla="*/ 10800 h 21600"/>
                  <a:gd name="T6" fmla="*/ 10800 w 21600"/>
                  <a:gd name="T7" fmla="*/ 0 h 21600"/>
                  <a:gd name="T8" fmla="*/ 2418 w 21600"/>
                  <a:gd name="T9" fmla="*/ 2418 h 21600"/>
                  <a:gd name="T10" fmla="*/ 19182 w 21600"/>
                  <a:gd name="T11" fmla="*/ 1918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236" y="21600"/>
                    </a:lnTo>
                    <a:lnTo>
                      <a:pt x="2036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EAEAEA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ko-KR" sz="105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22" name="AutoShape 20"/>
              <p:cNvSpPr>
                <a:spLocks noChangeArrowheads="1"/>
              </p:cNvSpPr>
              <p:nvPr/>
            </p:nvSpPr>
            <p:spPr bwMode="auto">
              <a:xfrm flipV="1">
                <a:off x="1000100" y="5316547"/>
                <a:ext cx="7143800" cy="288925"/>
              </a:xfrm>
              <a:custGeom>
                <a:avLst/>
                <a:gdLst>
                  <a:gd name="G0" fmla="+- 1972 0 0"/>
                  <a:gd name="G1" fmla="+- 21600 0 1972"/>
                  <a:gd name="G2" fmla="*/ 1972 1 2"/>
                  <a:gd name="G3" fmla="+- 21600 0 G2"/>
                  <a:gd name="G4" fmla="+/ 1972 21600 2"/>
                  <a:gd name="G5" fmla="+/ G1 0 2"/>
                  <a:gd name="G6" fmla="*/ 21600 21600 1972"/>
                  <a:gd name="G7" fmla="*/ G6 1 2"/>
                  <a:gd name="G8" fmla="+- 21600 0 G7"/>
                  <a:gd name="G9" fmla="*/ 21600 1 2"/>
                  <a:gd name="G10" fmla="+- 1972 0 G9"/>
                  <a:gd name="G11" fmla="?: G10 G8 0"/>
                  <a:gd name="G12" fmla="?: G10 G7 21600"/>
                  <a:gd name="T0" fmla="*/ 20614 w 21600"/>
                  <a:gd name="T1" fmla="*/ 10800 h 21600"/>
                  <a:gd name="T2" fmla="*/ 10800 w 21600"/>
                  <a:gd name="T3" fmla="*/ 21600 h 21600"/>
                  <a:gd name="T4" fmla="*/ 986 w 21600"/>
                  <a:gd name="T5" fmla="*/ 10800 h 21600"/>
                  <a:gd name="T6" fmla="*/ 10800 w 21600"/>
                  <a:gd name="T7" fmla="*/ 0 h 21600"/>
                  <a:gd name="T8" fmla="*/ 2786 w 21600"/>
                  <a:gd name="T9" fmla="*/ 2786 h 21600"/>
                  <a:gd name="T10" fmla="*/ 18814 w 21600"/>
                  <a:gd name="T11" fmla="*/ 188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72" y="21600"/>
                    </a:lnTo>
                    <a:lnTo>
                      <a:pt x="1962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D3D3D3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5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95" name="AutoShape 93"/>
            <p:cNvSpPr>
              <a:spLocks noChangeArrowheads="1"/>
            </p:cNvSpPr>
            <p:nvPr/>
          </p:nvSpPr>
          <p:spPr bwMode="auto">
            <a:xfrm rot="10800000">
              <a:off x="1078707" y="3739808"/>
              <a:ext cx="6986588" cy="555625"/>
            </a:xfrm>
            <a:custGeom>
              <a:avLst/>
              <a:gdLst>
                <a:gd name="G0" fmla="+- 5976 0 0"/>
                <a:gd name="G1" fmla="+- 21600 0 5976"/>
                <a:gd name="G2" fmla="*/ 5976 1 2"/>
                <a:gd name="G3" fmla="+- 21600 0 G2"/>
                <a:gd name="G4" fmla="+/ 5976 21600 2"/>
                <a:gd name="G5" fmla="+/ G1 0 2"/>
                <a:gd name="G6" fmla="*/ 21600 21600 5976"/>
                <a:gd name="G7" fmla="*/ G6 1 2"/>
                <a:gd name="G8" fmla="+- 21600 0 G7"/>
                <a:gd name="G9" fmla="*/ 21600 1 2"/>
                <a:gd name="G10" fmla="+- 5976 0 G9"/>
                <a:gd name="G11" fmla="?: G10 G8 0"/>
                <a:gd name="G12" fmla="?: G10 G7 21600"/>
                <a:gd name="T0" fmla="*/ 18612 w 21600"/>
                <a:gd name="T1" fmla="*/ 10800 h 21600"/>
                <a:gd name="T2" fmla="*/ 10800 w 21600"/>
                <a:gd name="T3" fmla="*/ 21600 h 21600"/>
                <a:gd name="T4" fmla="*/ 2988 w 21600"/>
                <a:gd name="T5" fmla="*/ 10800 h 21600"/>
                <a:gd name="T6" fmla="*/ 10800 w 21600"/>
                <a:gd name="T7" fmla="*/ 0 h 21600"/>
                <a:gd name="T8" fmla="*/ 4788 w 21600"/>
                <a:gd name="T9" fmla="*/ 4788 h 21600"/>
                <a:gd name="T10" fmla="*/ 16812 w 21600"/>
                <a:gd name="T11" fmla="*/ 168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976" y="21600"/>
                  </a:lnTo>
                  <a:lnTo>
                    <a:pt x="1562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lin ang="5400000" scaled="1"/>
            </a:gra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Rectangle 85"/>
            <p:cNvSpPr>
              <a:spLocks noChangeArrowheads="1"/>
            </p:cNvSpPr>
            <p:nvPr/>
          </p:nvSpPr>
          <p:spPr bwMode="auto">
            <a:xfrm>
              <a:off x="2693166" y="3352150"/>
              <a:ext cx="3589024" cy="391885"/>
            </a:xfrm>
            <a:prstGeom prst="rect">
              <a:avLst/>
            </a:prstGeom>
            <a:solidFill>
              <a:srgbClr val="37527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square" lIns="36000" tIns="36000" rIns="36000" bIns="360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kern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kumimoji="0" lang="ko-KR" altLang="en-US" sz="1200" b="1" kern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대 전략</a:t>
              </a:r>
              <a:r>
                <a:rPr kumimoji="0" lang="en-US" altLang="ko-KR" sz="1200" b="1" kern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, 10</a:t>
              </a:r>
              <a:r>
                <a:rPr kumimoji="0" lang="ko-KR" altLang="en-US" sz="1200" b="1" kern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대 정책 방향</a:t>
              </a:r>
              <a:endPara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" name="그룹 129"/>
            <p:cNvGrpSpPr/>
            <p:nvPr/>
          </p:nvGrpSpPr>
          <p:grpSpPr>
            <a:xfrm>
              <a:off x="1055590" y="4168435"/>
              <a:ext cx="2208740" cy="525424"/>
              <a:chOff x="1055590" y="-1714500"/>
              <a:chExt cx="2208740" cy="525424"/>
            </a:xfrm>
          </p:grpSpPr>
          <p:sp>
            <p:nvSpPr>
              <p:cNvPr id="116" name="AutoShape 22"/>
              <p:cNvSpPr>
                <a:spLocks noChangeArrowheads="1"/>
              </p:cNvSpPr>
              <p:nvPr/>
            </p:nvSpPr>
            <p:spPr bwMode="auto">
              <a:xfrm flipV="1">
                <a:off x="1055590" y="-1249401"/>
                <a:ext cx="2208740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10" name="그룹 124"/>
              <p:cNvGrpSpPr/>
              <p:nvPr/>
            </p:nvGrpSpPr>
            <p:grpSpPr>
              <a:xfrm>
                <a:off x="1082149" y="-1714500"/>
                <a:ext cx="2148565" cy="487325"/>
                <a:chOff x="1082149" y="-1928850"/>
                <a:chExt cx="2148565" cy="701675"/>
              </a:xfrm>
            </p:grpSpPr>
            <p:sp>
              <p:nvSpPr>
                <p:cNvPr id="118" name="AutoShape 24"/>
                <p:cNvSpPr>
                  <a:spLocks noChangeArrowheads="1"/>
                </p:cNvSpPr>
                <p:nvPr/>
              </p:nvSpPr>
              <p:spPr bwMode="auto">
                <a:xfrm flipV="1">
                  <a:off x="1082149" y="-1928850"/>
                  <a:ext cx="2148565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9" name="AutoShape 25"/>
                <p:cNvSpPr>
                  <a:spLocks noChangeArrowheads="1"/>
                </p:cNvSpPr>
                <p:nvPr/>
              </p:nvSpPr>
              <p:spPr bwMode="auto">
                <a:xfrm flipV="1">
                  <a:off x="1121987" y="-1892973"/>
                  <a:ext cx="2068888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20" name="Rectangle 47"/>
                <p:cNvSpPr>
                  <a:spLocks noChangeArrowheads="1"/>
                </p:cNvSpPr>
                <p:nvPr/>
              </p:nvSpPr>
              <p:spPr bwMode="auto">
                <a:xfrm>
                  <a:off x="1436623" y="-1842543"/>
                  <a:ext cx="1460787" cy="524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85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기후변화 적응 및 </a:t>
                  </a:r>
                  <a:endParaRPr kumimoji="0" lang="en-US" altLang="ko-KR" sz="850" b="1" kern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85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에너지 자립</a:t>
                  </a:r>
                  <a:endParaRPr kumimoji="0" lang="ko-KR" altLang="en-US" sz="85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grpSp>
          <p:nvGrpSpPr>
            <p:cNvPr id="11" name="그룹 168"/>
            <p:cNvGrpSpPr/>
            <p:nvPr/>
          </p:nvGrpSpPr>
          <p:grpSpPr>
            <a:xfrm>
              <a:off x="3493294" y="4168435"/>
              <a:ext cx="2212176" cy="525424"/>
              <a:chOff x="3493294" y="-1714500"/>
              <a:chExt cx="2212176" cy="525424"/>
            </a:xfrm>
          </p:grpSpPr>
          <p:sp>
            <p:nvSpPr>
              <p:cNvPr id="111" name="AutoShape 37"/>
              <p:cNvSpPr>
                <a:spLocks noChangeArrowheads="1"/>
              </p:cNvSpPr>
              <p:nvPr/>
            </p:nvSpPr>
            <p:spPr bwMode="auto">
              <a:xfrm flipV="1">
                <a:off x="3493294" y="-1249401"/>
                <a:ext cx="2212176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12" name="그룹 125"/>
              <p:cNvGrpSpPr/>
              <p:nvPr/>
            </p:nvGrpSpPr>
            <p:grpSpPr>
              <a:xfrm>
                <a:off x="3519807" y="-1714500"/>
                <a:ext cx="2152093" cy="487325"/>
                <a:chOff x="3519807" y="-1928850"/>
                <a:chExt cx="2152093" cy="701675"/>
              </a:xfrm>
            </p:grpSpPr>
            <p:sp>
              <p:nvSpPr>
                <p:cNvPr id="113" name="AutoShape 39"/>
                <p:cNvSpPr>
                  <a:spLocks noChangeArrowheads="1"/>
                </p:cNvSpPr>
                <p:nvPr/>
              </p:nvSpPr>
              <p:spPr bwMode="auto">
                <a:xfrm flipV="1">
                  <a:off x="3519807" y="-1928850"/>
                  <a:ext cx="2152093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4" name="AutoShape 40"/>
                <p:cNvSpPr>
                  <a:spLocks noChangeArrowheads="1"/>
                </p:cNvSpPr>
                <p:nvPr/>
              </p:nvSpPr>
              <p:spPr bwMode="auto">
                <a:xfrm flipV="1">
                  <a:off x="3559610" y="-1892973"/>
                  <a:ext cx="2072486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5" name="Rectangle 50"/>
                <p:cNvSpPr>
                  <a:spLocks noChangeArrowheads="1"/>
                </p:cNvSpPr>
                <p:nvPr/>
              </p:nvSpPr>
              <p:spPr bwMode="auto">
                <a:xfrm>
                  <a:off x="3846294" y="-1711470"/>
                  <a:ext cx="1396812" cy="2621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85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신성장 동력 창출</a:t>
                  </a:r>
                  <a:endParaRPr kumimoji="0" lang="ko-KR" altLang="en-US" sz="85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grpSp>
          <p:nvGrpSpPr>
            <p:cNvPr id="13" name="그룹 176"/>
            <p:cNvGrpSpPr/>
            <p:nvPr/>
          </p:nvGrpSpPr>
          <p:grpSpPr>
            <a:xfrm>
              <a:off x="5927392" y="4168432"/>
              <a:ext cx="2212174" cy="525427"/>
              <a:chOff x="5927392" y="-1714503"/>
              <a:chExt cx="2212174" cy="525427"/>
            </a:xfrm>
          </p:grpSpPr>
          <p:sp>
            <p:nvSpPr>
              <p:cNvPr id="106" name="AutoShape 42"/>
              <p:cNvSpPr>
                <a:spLocks noChangeArrowheads="1"/>
              </p:cNvSpPr>
              <p:nvPr/>
            </p:nvSpPr>
            <p:spPr bwMode="auto">
              <a:xfrm flipV="1">
                <a:off x="5927392" y="-1249401"/>
                <a:ext cx="2212174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14" name="그룹 126"/>
              <p:cNvGrpSpPr/>
              <p:nvPr/>
            </p:nvGrpSpPr>
            <p:grpSpPr>
              <a:xfrm>
                <a:off x="5953905" y="-1714503"/>
                <a:ext cx="2152091" cy="487326"/>
                <a:chOff x="5953905" y="-1928850"/>
                <a:chExt cx="2152091" cy="701675"/>
              </a:xfrm>
            </p:grpSpPr>
            <p:sp>
              <p:nvSpPr>
                <p:cNvPr id="108" name="AutoShape 44"/>
                <p:cNvSpPr>
                  <a:spLocks noChangeArrowheads="1"/>
                </p:cNvSpPr>
                <p:nvPr/>
              </p:nvSpPr>
              <p:spPr bwMode="auto">
                <a:xfrm flipV="1">
                  <a:off x="5953905" y="-1928850"/>
                  <a:ext cx="2152091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09" name="AutoShape 45"/>
                <p:cNvSpPr>
                  <a:spLocks noChangeArrowheads="1"/>
                </p:cNvSpPr>
                <p:nvPr/>
              </p:nvSpPr>
              <p:spPr bwMode="auto">
                <a:xfrm flipV="1">
                  <a:off x="5993708" y="-1892973"/>
                  <a:ext cx="2072484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10" name="Rectangle 51"/>
                <p:cNvSpPr>
                  <a:spLocks noChangeArrowheads="1"/>
                </p:cNvSpPr>
                <p:nvPr/>
              </p:nvSpPr>
              <p:spPr bwMode="auto">
                <a:xfrm>
                  <a:off x="6370788" y="-1850475"/>
                  <a:ext cx="1279521" cy="524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85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삶의 질 개선과 </a:t>
                  </a:r>
                  <a:endParaRPr kumimoji="0" lang="en-US" altLang="ko-KR" sz="850" b="1" kern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85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국가위상 강화</a:t>
                  </a:r>
                  <a:endParaRPr kumimoji="0" lang="ko-KR" altLang="en-US" sz="85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sp>
          <p:nvSpPr>
            <p:cNvPr id="100" name="Rectangle 53"/>
            <p:cNvSpPr>
              <a:spLocks noChangeArrowheads="1"/>
            </p:cNvSpPr>
            <p:nvPr/>
          </p:nvSpPr>
          <p:spPr bwMode="auto">
            <a:xfrm>
              <a:off x="756810" y="4824154"/>
              <a:ext cx="2510045" cy="1485166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72000" tIns="90000" rIns="72000"/>
            <a:lstStyle/>
            <a:p>
              <a:pPr marL="228600" marR="0" lvl="1" indent="-228600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1.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효율적 온실가스감축</a:t>
              </a:r>
              <a:endParaRPr lang="en-US" altLang="ko-KR" sz="9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0488" marR="0" lvl="1" indent="-90488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2. </a:t>
              </a:r>
              <a:r>
                <a:rPr lang="ko-KR" altLang="en-US" sz="900" b="1" dirty="0" err="1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탈석유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/>
                  <a:ea typeface="맑은 고딕"/>
                </a:rPr>
                <a:t>∙에너지자립 강화</a:t>
              </a:r>
              <a:endParaRPr lang="en-US" altLang="ko-KR" sz="9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0488" marR="0" lvl="1" indent="-90488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3.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기후변화 적응역량 강화</a:t>
              </a:r>
            </a:p>
          </p:txBody>
        </p:sp>
        <p:sp>
          <p:nvSpPr>
            <p:cNvPr id="101" name="Rectangle 53"/>
            <p:cNvSpPr>
              <a:spLocks noChangeArrowheads="1"/>
            </p:cNvSpPr>
            <p:nvPr/>
          </p:nvSpPr>
          <p:spPr bwMode="auto">
            <a:xfrm>
              <a:off x="3356865" y="4825406"/>
              <a:ext cx="2510045" cy="1483913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90000" tIns="90000" rIns="90000"/>
            <a:lstStyle/>
            <a:p>
              <a:pPr marL="90488" marR="0" lvl="1" indent="-90488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4.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녹색기술개발 및 성장동력화</a:t>
              </a:r>
              <a:endParaRPr lang="en-US" altLang="ko-KR" sz="9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0488" marR="0" lvl="1" indent="-90488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5 .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산업의 녹색화 및 녹색산업 육성</a:t>
              </a:r>
              <a:endParaRPr lang="en-US" altLang="ko-KR" sz="9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0488" marR="0" lvl="1" indent="-90488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6.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산업구조의 고도화</a:t>
              </a:r>
              <a:endParaRPr lang="en-US" altLang="ko-KR" sz="9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90488" marR="0" lvl="1" indent="-90488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7.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녹색경제 기반 조성</a:t>
              </a:r>
            </a:p>
          </p:txBody>
        </p:sp>
        <p:sp>
          <p:nvSpPr>
            <p:cNvPr id="102" name="Rectangle 53"/>
            <p:cNvSpPr>
              <a:spLocks noChangeArrowheads="1"/>
            </p:cNvSpPr>
            <p:nvPr/>
          </p:nvSpPr>
          <p:spPr bwMode="auto">
            <a:xfrm>
              <a:off x="5922150" y="4824155"/>
              <a:ext cx="2510045" cy="1485165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 lIns="90000" tIns="90000" rIns="90000"/>
            <a:lstStyle/>
            <a:p>
              <a:pPr marL="228600" marR="0" lvl="1" indent="-228600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8.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녹색국토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/>
                  <a:ea typeface="맑은 고딕"/>
                </a:rPr>
                <a:t>∙교통 조성</a:t>
              </a:r>
              <a:endParaRPr lang="en-US" altLang="ko-KR" sz="900" b="1" dirty="0" smtClean="0">
                <a:solidFill>
                  <a:srgbClr val="000000"/>
                </a:solidFill>
                <a:latin typeface="맑은 고딕"/>
                <a:ea typeface="맑은 고딕"/>
              </a:endParaRPr>
            </a:p>
            <a:p>
              <a:pPr marL="228600" marR="0" lvl="1" indent="-228600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/>
                  <a:ea typeface="맑은 고딕"/>
                </a:rPr>
                <a:t>9.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/>
                  <a:ea typeface="맑은 고딕"/>
                </a:rPr>
                <a:t>생활의 녹색혁명</a:t>
              </a:r>
              <a:endParaRPr lang="en-US" altLang="ko-KR" sz="900" b="1" dirty="0" smtClean="0">
                <a:solidFill>
                  <a:srgbClr val="000000"/>
                </a:solidFill>
                <a:latin typeface="맑은 고딕"/>
                <a:ea typeface="맑은 고딕"/>
              </a:endParaRPr>
            </a:p>
            <a:p>
              <a:pPr marL="228600" marR="0" lvl="1" indent="-228600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r>
                <a:rPr lang="en-US" altLang="ko-KR" sz="900" b="1" dirty="0" smtClean="0">
                  <a:solidFill>
                    <a:srgbClr val="000000"/>
                  </a:solidFill>
                  <a:latin typeface="맑은 고딕"/>
                  <a:ea typeface="맑은 고딕"/>
                </a:rPr>
                <a:t>10. </a:t>
              </a:r>
              <a:r>
                <a:rPr lang="ko-KR" altLang="en-US" sz="900" b="1" dirty="0" smtClean="0">
                  <a:solidFill>
                    <a:srgbClr val="000000"/>
                  </a:solidFill>
                  <a:latin typeface="맑은 고딕"/>
                  <a:ea typeface="맑은 고딕"/>
                </a:rPr>
                <a:t>세계적인 녹색성장 모범국가 구현</a:t>
              </a:r>
              <a:endParaRPr lang="en-US" altLang="ko-KR" sz="9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marR="0" lvl="1" indent="-228600" defTabSz="955675" eaLnBrk="1" latinLnBrk="0" hangingPunct="1">
                <a:lnSpc>
                  <a:spcPct val="120000"/>
                </a:lnSpc>
                <a:buClr>
                  <a:srgbClr val="597DB7"/>
                </a:buClr>
                <a:buSzPct val="95000"/>
                <a:tabLst/>
                <a:defRPr/>
              </a:pPr>
              <a:endPara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3" name="모서리가 둥근 직사각형 102"/>
            <p:cNvSpPr/>
            <p:nvPr/>
          </p:nvSpPr>
          <p:spPr>
            <a:xfrm>
              <a:off x="3552513" y="1718810"/>
              <a:ext cx="2344958" cy="1074827"/>
            </a:xfrm>
            <a:prstGeom prst="roundRect">
              <a:avLst>
                <a:gd name="adj" fmla="val 5387"/>
              </a:avLst>
            </a:prstGeom>
            <a:solidFill>
              <a:schemeClr val="accent1">
                <a:lumMod val="50000"/>
              </a:schemeClr>
            </a:solidFill>
            <a:ln w="1905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4" name="Rectangle 85"/>
            <p:cNvSpPr>
              <a:spLocks noChangeArrowheads="1"/>
            </p:cNvSpPr>
            <p:nvPr/>
          </p:nvSpPr>
          <p:spPr bwMode="auto">
            <a:xfrm>
              <a:off x="3536883" y="1673805"/>
              <a:ext cx="2364052" cy="381800"/>
            </a:xfrm>
            <a:prstGeom prst="rect">
              <a:avLst/>
            </a:prstGeom>
            <a:solidFill>
              <a:srgbClr val="37527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kern="0" smtClean="0">
                  <a:solidFill>
                    <a:sysClr val="window" lastClr="FFFFFF"/>
                  </a:solidFill>
                  <a:latin typeface="HY견고딕" pitchFamily="18" charset="-127"/>
                  <a:ea typeface="HY견고딕" pitchFamily="18" charset="-127"/>
                </a:rPr>
                <a:t>비전</a:t>
              </a:r>
              <a:endParaRPr kumimoji="0" lang="ko-KR" altLang="en-US" sz="1200" kern="0" dirty="0" smtClean="0">
                <a:solidFill>
                  <a:sysClr val="window" lastClr="FFFFFF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05" name="TextBox 104"/>
            <p:cNvSpPr txBox="1"/>
            <p:nvPr/>
          </p:nvSpPr>
          <p:spPr bwMode="auto">
            <a:xfrm>
              <a:off x="3587805" y="2027902"/>
              <a:ext cx="2430271" cy="771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39700" lvl="1" indent="-139700" algn="ctr" defTabSz="955675" fontAlgn="auto" latinLnBrk="0">
                <a:spcBef>
                  <a:spcPts val="0"/>
                </a:spcBef>
                <a:spcAft>
                  <a:spcPts val="0"/>
                </a:spcAft>
                <a:buClr>
                  <a:srgbClr val="597DB7"/>
                </a:buClr>
                <a:defRPr/>
              </a:pPr>
              <a:r>
                <a:rPr kumimoji="0" lang="en-US" altLang="ko-KR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2020</a:t>
              </a:r>
              <a:r>
                <a:rPr kumimoji="0" lang="ko-KR" altLang="en-US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년까지 세계 </a:t>
              </a:r>
              <a:r>
                <a:rPr kumimoji="0" lang="en-US" altLang="ko-KR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7</a:t>
              </a:r>
              <a:r>
                <a:rPr kumimoji="0" lang="ko-KR" altLang="en-US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대</a:t>
              </a:r>
              <a:endParaRPr kumimoji="0" lang="en-US" altLang="ko-KR" sz="10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39700" lvl="1" indent="-139700" algn="ctr" defTabSz="955675" fontAlgn="auto" latinLnBrk="0">
                <a:spcBef>
                  <a:spcPts val="0"/>
                </a:spcBef>
                <a:spcAft>
                  <a:spcPts val="0"/>
                </a:spcAft>
                <a:buClr>
                  <a:srgbClr val="597DB7"/>
                </a:buClr>
                <a:defRPr/>
              </a:pPr>
              <a:r>
                <a:rPr kumimoji="0" lang="en-US" altLang="ko-KR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2050</a:t>
              </a:r>
              <a:r>
                <a:rPr kumimoji="0" lang="ko-KR" altLang="en-US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년까지 세계 </a:t>
              </a:r>
              <a:r>
                <a:rPr kumimoji="0" lang="en-US" altLang="ko-KR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5</a:t>
              </a:r>
              <a:r>
                <a:rPr kumimoji="0" lang="ko-KR" altLang="en-US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대 </a:t>
              </a:r>
              <a:endParaRPr kumimoji="0" lang="en-US" altLang="ko-KR" sz="1000" b="1" kern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39700" lvl="1" indent="-139700" algn="ctr" defTabSz="955675" fontAlgn="auto" latinLnBrk="0">
                <a:spcBef>
                  <a:spcPts val="0"/>
                </a:spcBef>
                <a:spcAft>
                  <a:spcPts val="0"/>
                </a:spcAft>
                <a:buClr>
                  <a:srgbClr val="597DB7"/>
                </a:buClr>
                <a:defRPr/>
              </a:pPr>
              <a:r>
                <a:rPr kumimoji="0" lang="ko-KR" altLang="en-US" sz="1000" b="1" kern="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녹색강국 진입</a:t>
              </a:r>
              <a:endParaRPr kumimoji="0" lang="ko-KR" altLang="en-US" sz="10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23" name="Rectangle 72"/>
          <p:cNvSpPr>
            <a:spLocks noChangeArrowheads="1"/>
          </p:cNvSpPr>
          <p:nvPr/>
        </p:nvSpPr>
        <p:spPr bwMode="gray">
          <a:xfrm>
            <a:off x="447234" y="2246002"/>
            <a:ext cx="1764000" cy="64800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저탄소 녹색성장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패러다임 제시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4" name="Rectangle 72"/>
          <p:cNvSpPr>
            <a:spLocks noChangeArrowheads="1"/>
          </p:cNvSpPr>
          <p:nvPr/>
        </p:nvSpPr>
        <p:spPr bwMode="gray">
          <a:xfrm>
            <a:off x="4038600" y="2940050"/>
            <a:ext cx="1764000" cy="64800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녹색성장위원회 비전 및 목표 설정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5" name="직선 화살표 연결선 124"/>
          <p:cNvCxnSpPr/>
          <p:nvPr/>
        </p:nvCxnSpPr>
        <p:spPr bwMode="auto">
          <a:xfrm rot="5400000" flipH="1" flipV="1">
            <a:off x="8014882" y="1650508"/>
            <a:ext cx="224231" cy="795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sp>
        <p:nvSpPr>
          <p:cNvPr id="126" name="슬라이드 번호 개체 틀 12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49</a:t>
            </a:fld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6883400" y="631535"/>
            <a:ext cx="2000250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0" rIns="0">
            <a:spAutoFit/>
          </a:bodyPr>
          <a:lstStyle/>
          <a:p>
            <a:r>
              <a:rPr lang="ko-KR" altLang="en-US" sz="1000" b="1" dirty="0" smtClean="0">
                <a:solidFill>
                  <a:srgbClr val="37527D"/>
                </a:solidFill>
                <a:latin typeface="+mn-ea"/>
                <a:ea typeface="+mn-ea"/>
              </a:rPr>
              <a:t>온실가스 </a:t>
            </a:r>
            <a:r>
              <a:rPr lang="ko-KR" altLang="en-US" sz="1000" b="1" dirty="0" err="1" smtClean="0">
                <a:solidFill>
                  <a:srgbClr val="37527D"/>
                </a:solidFill>
                <a:latin typeface="+mn-ea"/>
                <a:ea typeface="+mn-ea"/>
              </a:rPr>
              <a:t>배출권</a:t>
            </a:r>
            <a:r>
              <a:rPr lang="ko-KR" altLang="en-US" sz="1000" b="1" dirty="0" smtClean="0">
                <a:solidFill>
                  <a:srgbClr val="37527D"/>
                </a:solidFill>
                <a:latin typeface="+mn-ea"/>
                <a:ea typeface="+mn-ea"/>
              </a:rPr>
              <a:t> 거래제도에 관한 법률 </a:t>
            </a:r>
            <a:r>
              <a:rPr lang="ko-KR" altLang="en-US" sz="1000" b="1" dirty="0" err="1" smtClean="0">
                <a:solidFill>
                  <a:srgbClr val="37527D"/>
                </a:solidFill>
                <a:latin typeface="+mn-ea"/>
                <a:ea typeface="+mn-ea"/>
              </a:rPr>
              <a:t>제정안</a:t>
            </a:r>
            <a:r>
              <a:rPr lang="ko-KR" altLang="en-US" sz="1000" b="1" dirty="0" smtClean="0">
                <a:solidFill>
                  <a:srgbClr val="37527D"/>
                </a:solidFill>
                <a:latin typeface="+mn-ea"/>
                <a:ea typeface="+mn-ea"/>
              </a:rPr>
              <a:t> 입법예고</a:t>
            </a:r>
            <a:endParaRPr lang="ko-KR" altLang="en-US" sz="1000" b="1" dirty="0">
              <a:solidFill>
                <a:srgbClr val="37527D"/>
              </a:solidFill>
              <a:latin typeface="+mn-ea"/>
              <a:ea typeface="+mn-ea"/>
            </a:endParaRPr>
          </a:p>
        </p:txBody>
      </p:sp>
      <p:sp>
        <p:nvSpPr>
          <p:cNvPr id="127" name="Text Box 14"/>
          <p:cNvSpPr txBox="1">
            <a:spLocks noChangeArrowheads="1"/>
          </p:cNvSpPr>
          <p:nvPr/>
        </p:nvSpPr>
        <p:spPr bwMode="auto">
          <a:xfrm>
            <a:off x="7350410" y="1483600"/>
            <a:ext cx="578685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2010.11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8" name="직선 화살표 연결선 127"/>
          <p:cNvCxnSpPr/>
          <p:nvPr/>
        </p:nvCxnSpPr>
        <p:spPr bwMode="auto">
          <a:xfrm rot="16200000" flipH="1">
            <a:off x="7248793" y="1188523"/>
            <a:ext cx="170891" cy="7084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grpSp>
        <p:nvGrpSpPr>
          <p:cNvPr id="15" name="그룹 128"/>
          <p:cNvGrpSpPr/>
          <p:nvPr/>
        </p:nvGrpSpPr>
        <p:grpSpPr>
          <a:xfrm>
            <a:off x="6243112" y="1192805"/>
            <a:ext cx="422275" cy="449263"/>
            <a:chOff x="6935814" y="1785926"/>
            <a:chExt cx="422275" cy="449263"/>
          </a:xfrm>
        </p:grpSpPr>
        <p:pic>
          <p:nvPicPr>
            <p:cNvPr id="130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131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그룹 131"/>
          <p:cNvGrpSpPr/>
          <p:nvPr/>
        </p:nvGrpSpPr>
        <p:grpSpPr>
          <a:xfrm>
            <a:off x="7143682" y="1165090"/>
            <a:ext cx="422275" cy="449263"/>
            <a:chOff x="6935814" y="1785926"/>
            <a:chExt cx="422275" cy="449263"/>
          </a:xfrm>
        </p:grpSpPr>
        <p:pic>
          <p:nvPicPr>
            <p:cNvPr id="133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134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5" name="직사각형 134"/>
          <p:cNvSpPr/>
          <p:nvPr/>
        </p:nvSpPr>
        <p:spPr>
          <a:xfrm>
            <a:off x="5838472" y="2273300"/>
            <a:ext cx="2156178" cy="400110"/>
          </a:xfrm>
          <a:prstGeom prst="rect">
            <a:avLst/>
          </a:prstGeom>
          <a:ln>
            <a:solidFill>
              <a:srgbClr val="37527D"/>
            </a:solidFill>
          </a:ln>
        </p:spPr>
        <p:txBody>
          <a:bodyPr wrap="square" lIns="0" rIns="0">
            <a:spAutoFit/>
          </a:bodyPr>
          <a:lstStyle/>
          <a:p>
            <a:r>
              <a:rPr lang="ko-KR" altLang="en-US" sz="1000" b="1" dirty="0" smtClean="0">
                <a:solidFill>
                  <a:srgbClr val="37527D"/>
                </a:solidFill>
                <a:latin typeface="+mn-ea"/>
                <a:ea typeface="+mn-ea"/>
              </a:rPr>
              <a:t>온실가스</a:t>
            </a:r>
            <a:r>
              <a:rPr lang="en-US" altLang="ko-KR" sz="1000" b="1" dirty="0" smtClean="0">
                <a:solidFill>
                  <a:srgbClr val="37527D"/>
                </a:solidFill>
                <a:latin typeface="+mn-ea"/>
                <a:ea typeface="+mn-ea"/>
              </a:rPr>
              <a:t>․</a:t>
            </a:r>
            <a:r>
              <a:rPr lang="ko-KR" altLang="en-US" sz="1000" b="1" dirty="0" smtClean="0">
                <a:solidFill>
                  <a:srgbClr val="37527D"/>
                </a:solidFill>
                <a:latin typeface="+mn-ea"/>
                <a:ea typeface="+mn-ea"/>
              </a:rPr>
              <a:t>에너지 목표관리 운영 등에  관한 지침 </a:t>
            </a:r>
            <a:r>
              <a:rPr lang="ko-KR" altLang="en-US" sz="1000" b="1" dirty="0" err="1" smtClean="0">
                <a:solidFill>
                  <a:srgbClr val="37527D"/>
                </a:solidFill>
                <a:latin typeface="+mn-ea"/>
                <a:ea typeface="+mn-ea"/>
              </a:rPr>
              <a:t>제정안</a:t>
            </a:r>
            <a:r>
              <a:rPr lang="ko-KR" altLang="en-US" sz="1000" b="1" dirty="0" smtClean="0">
                <a:solidFill>
                  <a:srgbClr val="37527D"/>
                </a:solidFill>
                <a:latin typeface="+mn-ea"/>
                <a:ea typeface="+mn-ea"/>
              </a:rPr>
              <a:t> 입안예고</a:t>
            </a:r>
            <a:endParaRPr lang="ko-KR" altLang="en-US" sz="1000" b="1" dirty="0">
              <a:solidFill>
                <a:srgbClr val="37527D"/>
              </a:solidFill>
              <a:latin typeface="+mn-ea"/>
              <a:ea typeface="+mn-ea"/>
            </a:endParaRPr>
          </a:p>
        </p:txBody>
      </p:sp>
      <p:cxnSp>
        <p:nvCxnSpPr>
          <p:cNvPr id="137" name="직선 화살표 연결선 136"/>
          <p:cNvCxnSpPr>
            <a:stCxn id="135" idx="0"/>
            <a:endCxn id="134" idx="2"/>
          </p:cNvCxnSpPr>
          <p:nvPr/>
        </p:nvCxnSpPr>
        <p:spPr>
          <a:xfrm rot="5400000" flipH="1" flipV="1">
            <a:off x="6728424" y="1650089"/>
            <a:ext cx="811348" cy="43507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35"/>
          <p:cNvGrpSpPr/>
          <p:nvPr/>
        </p:nvGrpSpPr>
        <p:grpSpPr>
          <a:xfrm>
            <a:off x="4536429" y="1192800"/>
            <a:ext cx="422275" cy="449263"/>
            <a:chOff x="6935814" y="1785926"/>
            <a:chExt cx="422275" cy="449263"/>
          </a:xfrm>
        </p:grpSpPr>
        <p:pic>
          <p:nvPicPr>
            <p:cNvPr id="138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139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Text Box 14"/>
          <p:cNvSpPr txBox="1">
            <a:spLocks noChangeArrowheads="1"/>
          </p:cNvSpPr>
          <p:nvPr/>
        </p:nvSpPr>
        <p:spPr bwMode="auto">
          <a:xfrm>
            <a:off x="3969804" y="628650"/>
            <a:ext cx="1169157" cy="498016"/>
          </a:xfrm>
          <a:prstGeom prst="rect">
            <a:avLst/>
          </a:prstGeom>
          <a:noFill/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 wrap="none" lIns="36000" tIns="18000" rIns="36000" bIns="1800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rgbClr val="37527D"/>
                </a:solidFill>
                <a:latin typeface="+mj-ea"/>
                <a:ea typeface="+mj-ea"/>
              </a:rPr>
              <a:t>신</a:t>
            </a:r>
            <a:r>
              <a:rPr lang="en-US" altLang="ko-KR" sz="1000" b="1" dirty="0" smtClean="0">
                <a:solidFill>
                  <a:srgbClr val="37527D"/>
                </a:solidFill>
                <a:latin typeface="+mj-ea"/>
                <a:ea typeface="+mj-ea"/>
              </a:rPr>
              <a:t>·</a:t>
            </a:r>
            <a:r>
              <a:rPr lang="ko-KR" altLang="en-US" sz="1000" b="1" dirty="0" smtClean="0">
                <a:solidFill>
                  <a:srgbClr val="37527D"/>
                </a:solidFill>
                <a:latin typeface="+mj-ea"/>
                <a:ea typeface="+mj-ea"/>
              </a:rPr>
              <a:t>재생에너지 </a:t>
            </a:r>
            <a:endParaRPr lang="en-US" altLang="ko-KR" sz="1000" b="1" dirty="0" smtClean="0">
              <a:solidFill>
                <a:srgbClr val="37527D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000" b="1" dirty="0" smtClean="0">
                <a:solidFill>
                  <a:srgbClr val="37527D"/>
                </a:solidFill>
                <a:latin typeface="+mj-ea"/>
                <a:ea typeface="+mj-ea"/>
              </a:rPr>
              <a:t>의무할당제도</a:t>
            </a:r>
            <a:r>
              <a:rPr lang="en-US" altLang="ko-KR" sz="1000" b="1" dirty="0" smtClean="0">
                <a:solidFill>
                  <a:srgbClr val="37527D"/>
                </a:solidFill>
                <a:latin typeface="+mj-ea"/>
                <a:ea typeface="+mj-ea"/>
              </a:rPr>
              <a:t>(RPS)</a:t>
            </a:r>
          </a:p>
          <a:p>
            <a:pPr algn="ctr"/>
            <a:r>
              <a:rPr lang="ko-KR" altLang="en-US" sz="1000" b="1" dirty="0" smtClean="0">
                <a:solidFill>
                  <a:srgbClr val="37527D"/>
                </a:solidFill>
                <a:latin typeface="+mj-ea"/>
                <a:ea typeface="+mj-ea"/>
              </a:rPr>
              <a:t>국회 통과</a:t>
            </a:r>
          </a:p>
        </p:txBody>
      </p:sp>
      <p:cxnSp>
        <p:nvCxnSpPr>
          <p:cNvPr id="141" name="직선 화살표 연결선 140"/>
          <p:cNvCxnSpPr/>
          <p:nvPr/>
        </p:nvCxnSpPr>
        <p:spPr bwMode="auto">
          <a:xfrm rot="16200000" flipH="1">
            <a:off x="4649837" y="1274504"/>
            <a:ext cx="170891" cy="7084"/>
          </a:xfrm>
          <a:prstGeom prst="straightConnector1">
            <a:avLst/>
          </a:prstGeom>
          <a:noFill/>
          <a:ln w="12700">
            <a:solidFill>
              <a:srgbClr val="47659B"/>
            </a:solidFill>
            <a:miter lim="800000"/>
            <a:headEnd/>
            <a:tailEnd type="triangle" w="med" len="med"/>
          </a:ln>
        </p:spPr>
      </p:cxnSp>
      <p:sp>
        <p:nvSpPr>
          <p:cNvPr id="142" name="Text Box 14"/>
          <p:cNvSpPr txBox="1">
            <a:spLocks noChangeArrowheads="1"/>
          </p:cNvSpPr>
          <p:nvPr/>
        </p:nvSpPr>
        <p:spPr bwMode="auto">
          <a:xfrm>
            <a:off x="4413610" y="1464697"/>
            <a:ext cx="578685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200" b="1" dirty="0" smtClean="0">
                <a:solidFill>
                  <a:srgbClr val="376092"/>
                </a:solidFill>
                <a:latin typeface="맑은 고딕" pitchFamily="50" charset="-127"/>
                <a:ea typeface="맑은 고딕" pitchFamily="50" charset="-127"/>
              </a:rPr>
              <a:t>2010.03</a:t>
            </a:r>
            <a:endParaRPr lang="ko-KR" altLang="en-US" sz="1200" b="1" dirty="0" smtClean="0">
              <a:solidFill>
                <a:srgbClr val="376092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7920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r>
              <a:rPr dirty="0" smtClean="0"/>
              <a:t>국내 </a:t>
            </a:r>
            <a:r>
              <a:rPr lang="ko-KR" altLang="en-US" dirty="0" err="1" smtClean="0"/>
              <a:t>저탄소</a:t>
            </a:r>
            <a:r>
              <a:rPr lang="ko-KR" altLang="en-US" dirty="0" smtClean="0"/>
              <a:t> 녹색성장 정책</a:t>
            </a:r>
            <a:r>
              <a:rPr lang="en-US" altLang="ko-KR" sz="2000" dirty="0" smtClean="0"/>
              <a:t>-</a:t>
            </a:r>
            <a:r>
              <a:rPr lang="ko-KR" altLang="en-US" sz="2000" dirty="0" err="1" smtClean="0"/>
              <a:t>저탄소</a:t>
            </a:r>
            <a:r>
              <a:rPr lang="ko-KR" altLang="en-US" sz="2000" dirty="0" smtClean="0"/>
              <a:t> 녹색성장 기본법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endParaRPr lang="ko-KR" altLang="en-US" sz="2000" dirty="0" smtClean="0"/>
          </a:p>
        </p:txBody>
      </p:sp>
      <p:graphicFrame>
        <p:nvGraphicFramePr>
          <p:cNvPr id="81" name="표 80"/>
          <p:cNvGraphicFramePr>
            <a:graphicFrameLocks noGrp="1"/>
          </p:cNvGraphicFramePr>
          <p:nvPr/>
        </p:nvGraphicFramePr>
        <p:xfrm>
          <a:off x="386535" y="2528901"/>
          <a:ext cx="8370930" cy="395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41"/>
                <a:gridCol w="3617249"/>
                <a:gridCol w="3715440"/>
              </a:tblGrid>
              <a:tr h="30295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내용</a:t>
                      </a:r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/>
                        <a:t>1</a:t>
                      </a:r>
                      <a:r>
                        <a:rPr lang="ko-KR" altLang="en-US" sz="1200" smtClean="0"/>
                        <a:t>장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총칙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err="1" smtClean="0"/>
                        <a:t>저탄소</a:t>
                      </a:r>
                      <a:r>
                        <a:rPr lang="ko-KR" altLang="en-US" sz="1200" dirty="0" smtClean="0"/>
                        <a:t> 녹색성장 추진의 기본원칙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국가</a:t>
                      </a:r>
                      <a:r>
                        <a:rPr lang="ko-KR" altLang="en-US" sz="1200" baseline="0" dirty="0" smtClean="0"/>
                        <a:t> 및 지방자치단체의 책무</a:t>
                      </a:r>
                      <a:r>
                        <a:rPr lang="en-US" altLang="ko-KR" sz="1200" baseline="0" dirty="0" smtClean="0"/>
                        <a:t>, </a:t>
                      </a:r>
                      <a:r>
                        <a:rPr lang="ko-KR" altLang="en-US" sz="1200" baseline="0" dirty="0" smtClean="0"/>
                        <a:t>다른 법률과의 관계 등</a:t>
                      </a:r>
                      <a:endParaRPr lang="ko-KR" altLang="en-US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/>
                        <a:t>2</a:t>
                      </a:r>
                      <a:r>
                        <a:rPr lang="ko-KR" altLang="en-US" sz="1200" smtClean="0"/>
                        <a:t>장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저탄소 녹색성장 </a:t>
                      </a:r>
                      <a:endParaRPr lang="en-US" altLang="ko-KR" sz="1200" smtClean="0"/>
                    </a:p>
                    <a:p>
                      <a:pPr latinLnBrk="1"/>
                      <a:r>
                        <a:rPr lang="ko-KR" altLang="en-US" sz="1200" smtClean="0"/>
                        <a:t>국가전략</a:t>
                      </a:r>
                      <a:endParaRPr lang="en-US" altLang="ko-KR" sz="120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err="1" smtClean="0"/>
                        <a:t>저탄소</a:t>
                      </a:r>
                      <a:r>
                        <a:rPr lang="ko-KR" altLang="en-US" sz="1200" dirty="0" smtClean="0"/>
                        <a:t> 녹색성장 </a:t>
                      </a:r>
                      <a:r>
                        <a:rPr lang="en-US" altLang="ko-KR" sz="1200" dirty="0" smtClean="0"/>
                        <a:t>5</a:t>
                      </a:r>
                      <a:r>
                        <a:rPr lang="ko-KR" altLang="en-US" sz="1200" dirty="0" smtClean="0"/>
                        <a:t>개년 계획수립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중앙행정기관 및 지방자치단체의 추진계획 수립</a:t>
                      </a:r>
                      <a:r>
                        <a:rPr lang="ko-KR" altLang="en-US" sz="1200" dirty="0" smtClean="0">
                          <a:latin typeface="맑은 고딕"/>
                          <a:ea typeface="맑은 고딕"/>
                        </a:rPr>
                        <a:t>∙시행 등</a:t>
                      </a:r>
                      <a:endParaRPr lang="ko-KR" altLang="en-US" sz="1200" dirty="0"/>
                    </a:p>
                  </a:txBody>
                  <a:tcPr/>
                </a:tc>
              </a:tr>
              <a:tr h="12070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/>
                        <a:t>3</a:t>
                      </a:r>
                      <a:r>
                        <a:rPr lang="ko-KR" altLang="en-US" sz="1200" smtClean="0"/>
                        <a:t>장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녹색성장위원회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/>
                        <a:t>녹색성장위원회의 구성 및 운영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위원회 기능 등</a:t>
                      </a:r>
                      <a:endParaRPr lang="ko-KR" altLang="en-US" sz="1200" dirty="0"/>
                    </a:p>
                  </a:txBody>
                  <a:tcPr/>
                </a:tc>
              </a:tr>
              <a:tr h="11962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/>
                        <a:t>4</a:t>
                      </a:r>
                      <a:r>
                        <a:rPr lang="ko-KR" altLang="en-US" sz="1200" smtClean="0"/>
                        <a:t>장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저탄소 녹색성장의 추진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/>
                        <a:t>녹색경제</a:t>
                      </a:r>
                      <a:r>
                        <a:rPr lang="ko-KR" altLang="en-US" sz="1200" dirty="0" smtClean="0">
                          <a:latin typeface="맑은 고딕"/>
                          <a:ea typeface="맑은 고딕"/>
                        </a:rPr>
                        <a:t>∙녹색산업의 육성∙지원</a:t>
                      </a:r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200" dirty="0" smtClean="0">
                          <a:latin typeface="맑은 고딕"/>
                          <a:ea typeface="맑은 고딕"/>
                        </a:rPr>
                        <a:t>자원순환 촉진</a:t>
                      </a:r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,   </a:t>
                      </a:r>
                      <a:r>
                        <a:rPr lang="ko-KR" altLang="en-US" sz="1200" dirty="0" smtClean="0">
                          <a:latin typeface="맑은 고딕"/>
                          <a:ea typeface="맑은 고딕"/>
                        </a:rPr>
                        <a:t>기업의 녹색 경영 촉진</a:t>
                      </a:r>
                      <a:r>
                        <a:rPr lang="en-US" altLang="ko-KR" sz="1200" dirty="0" smtClean="0"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200" dirty="0" smtClean="0">
                          <a:latin typeface="맑은 고딕"/>
                          <a:ea typeface="맑은 고딕"/>
                        </a:rPr>
                        <a:t>녹색기술 연구개발 등</a:t>
                      </a:r>
                      <a:endParaRPr lang="ko-KR" altLang="en-US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/>
                        <a:t>5</a:t>
                      </a:r>
                      <a:r>
                        <a:rPr lang="ko-KR" altLang="en-US" sz="1200" smtClean="0"/>
                        <a:t>장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rgbClr val="FF0000"/>
                          </a:solidFill>
                        </a:rPr>
                        <a:t>저탄소</a:t>
                      </a:r>
                      <a:r>
                        <a:rPr lang="ko-KR" altLang="en-US" sz="1200" dirty="0" smtClean="0">
                          <a:solidFill>
                            <a:srgbClr val="FF0000"/>
                          </a:solidFill>
                        </a:rPr>
                        <a:t> 사회의 구현</a:t>
                      </a:r>
                      <a:endParaRPr lang="ko-KR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기후변화 기본원칙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기후변화대응 기본계획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기후변화대응 및 </a:t>
                      </a:r>
                      <a:r>
                        <a:rPr lang="ko-KR" altLang="ko-KR" sz="12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에너지의 목표관리</a:t>
                      </a:r>
                      <a:r>
                        <a:rPr lang="en-US" altLang="ko-KR" sz="12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온실가스 감축의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조기행동 촉진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온실가스 배출량 및 에너지 사용량 등의 보고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온실가스 종합정보관리체계 구축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총량제한 </a:t>
                      </a:r>
                      <a:r>
                        <a:rPr lang="ko-KR" altLang="ko-KR" sz="12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배출권</a:t>
                      </a:r>
                      <a:r>
                        <a:rPr lang="ko-KR" altLang="ko-KR" sz="12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2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거래제</a:t>
                      </a:r>
                      <a:r>
                        <a:rPr lang="ko-KR" altLang="ko-KR" sz="12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등의 도입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 등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343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/>
                        <a:t>6</a:t>
                      </a:r>
                      <a:r>
                        <a:rPr lang="ko-KR" altLang="en-US" sz="1200" smtClean="0"/>
                        <a:t>장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녹색생활 및 지속가능발전의 실현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/>
                        <a:t>녹색생활 및 지속가능발전의 기본원칙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녹색국토의 관리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기후변화 대응을 위한 물 관리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녹색건축물</a:t>
                      </a:r>
                      <a:endParaRPr lang="en-US" altLang="ko-KR" sz="1200" baseline="0" dirty="0" smtClean="0"/>
                    </a:p>
                    <a:p>
                      <a:pPr algn="just" latinLnBrk="1"/>
                      <a:r>
                        <a:rPr lang="ko-KR" altLang="en-US" sz="1200" baseline="0" dirty="0" smtClean="0"/>
                        <a:t>확대 등</a:t>
                      </a:r>
                      <a:endParaRPr lang="ko-KR" altLang="en-US" sz="1200" dirty="0"/>
                    </a:p>
                  </a:txBody>
                  <a:tcPr/>
                </a:tc>
              </a:tr>
              <a:tr h="36447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/>
                        <a:t>7</a:t>
                      </a:r>
                      <a:r>
                        <a:rPr lang="ko-KR" altLang="en-US" sz="1200" smtClean="0"/>
                        <a:t>장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벌칙</a:t>
                      </a:r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 smtClean="0"/>
                        <a:t>자료제출 요구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국가보고서 작성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과태료 부과 등</a:t>
                      </a:r>
                      <a:endParaRPr lang="ko-KR" altLang="en-US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8645" y="1898830"/>
            <a:ext cx="21431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17205" y="2033845"/>
            <a:ext cx="230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Rectangle 72"/>
          <p:cNvSpPr>
            <a:spLocks noChangeArrowheads="1"/>
          </p:cNvSpPr>
          <p:nvPr/>
        </p:nvSpPr>
        <p:spPr bwMode="gray">
          <a:xfrm>
            <a:off x="357223" y="1070810"/>
            <a:ext cx="2549591" cy="64800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저탄소 녹색성장기본법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국회 통과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2898634" y="1075873"/>
            <a:ext cx="5903836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99" name="Rectangle 72"/>
          <p:cNvSpPr>
            <a:spLocks noChangeArrowheads="1"/>
          </p:cNvSpPr>
          <p:nvPr/>
        </p:nvSpPr>
        <p:spPr bwMode="gray">
          <a:xfrm>
            <a:off x="2906816" y="998730"/>
            <a:ext cx="5808700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 대응 노력의 제도적 기반이 되는 저탄소 녹색성장 기본법안이 통과됨에 따라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 차원의 온실가스 감축 추진 노력이 강화될 것으로 보임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50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7920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r>
              <a:rPr dirty="0" smtClean="0"/>
              <a:t>국내 </a:t>
            </a:r>
            <a:r>
              <a:rPr lang="ko-KR" altLang="en-US" dirty="0" err="1" smtClean="0"/>
              <a:t>저탄소</a:t>
            </a:r>
            <a:r>
              <a:rPr lang="ko-KR" altLang="en-US" dirty="0" smtClean="0"/>
              <a:t> 녹색성장 정책</a:t>
            </a:r>
            <a:r>
              <a:rPr lang="en-US" altLang="ko-KR" sz="2000" dirty="0" smtClean="0"/>
              <a:t>-</a:t>
            </a:r>
            <a:r>
              <a:rPr lang="ko-KR" altLang="en-US" sz="2000" dirty="0" err="1" smtClean="0"/>
              <a:t>저탄소</a:t>
            </a:r>
            <a:r>
              <a:rPr lang="ko-KR" altLang="en-US" sz="2000" dirty="0" smtClean="0"/>
              <a:t> 녹색성장 기본법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endParaRPr lang="ko-KR" altLang="en-US" sz="2000" dirty="0" smtClean="0"/>
          </a:p>
        </p:txBody>
      </p:sp>
      <p:sp>
        <p:nvSpPr>
          <p:cNvPr id="94" name="Rectangle 72"/>
          <p:cNvSpPr>
            <a:spLocks noChangeArrowheads="1"/>
          </p:cNvSpPr>
          <p:nvPr/>
        </p:nvSpPr>
        <p:spPr bwMode="gray">
          <a:xfrm>
            <a:off x="357223" y="1088740"/>
            <a:ext cx="2549591" cy="64800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저탄소 녹색성장 기본법시행령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28"/>
          <p:cNvGrpSpPr/>
          <p:nvPr/>
        </p:nvGrpSpPr>
        <p:grpSpPr>
          <a:xfrm>
            <a:off x="251520" y="2416848"/>
            <a:ext cx="4455496" cy="4027487"/>
            <a:chOff x="251520" y="2416848"/>
            <a:chExt cx="6739377" cy="4027487"/>
          </a:xfrm>
        </p:grpSpPr>
        <p:sp>
          <p:nvSpPr>
            <p:cNvPr id="9" name="직사각형 8"/>
            <p:cNvSpPr/>
            <p:nvPr/>
          </p:nvSpPr>
          <p:spPr bwMode="auto">
            <a:xfrm>
              <a:off x="251520" y="2416848"/>
              <a:ext cx="6739377" cy="4027487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3175" cap="flat" cmpd="sng" algn="ctr">
              <a:noFill/>
              <a:prstDash val="solid"/>
            </a:ln>
            <a:effectLst/>
          </p:spPr>
          <p:txBody>
            <a:bodyPr anchor="b"/>
            <a:lstStyle/>
            <a:p>
              <a:pPr marL="90488" indent="-90488" fontAlgn="auto" latinLnBrk="0">
                <a:spcBef>
                  <a:spcPts val="2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kumimoji="0" lang="en-US" altLang="ko-KR" sz="1050" kern="0" dirty="0">
                <a:solidFill>
                  <a:sysClr val="windowText" lastClr="000000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grpSp>
          <p:nvGrpSpPr>
            <p:cNvPr id="3" name="그룹 45"/>
            <p:cNvGrpSpPr>
              <a:grpSpLocks/>
            </p:cNvGrpSpPr>
            <p:nvPr/>
          </p:nvGrpSpPr>
          <p:grpSpPr bwMode="auto">
            <a:xfrm>
              <a:off x="1599394" y="2608933"/>
              <a:ext cx="5158130" cy="3800472"/>
              <a:chOff x="1285216" y="2084842"/>
              <a:chExt cx="3132364" cy="4202072"/>
            </a:xfrm>
          </p:grpSpPr>
          <p:sp>
            <p:nvSpPr>
              <p:cNvPr id="17" name="오각형 16"/>
              <p:cNvSpPr/>
              <p:nvPr/>
            </p:nvSpPr>
            <p:spPr>
              <a:xfrm rot="10800000">
                <a:off x="1285216" y="5284666"/>
                <a:ext cx="3132364" cy="1002248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50" kern="0">
                  <a:solidFill>
                    <a:sysClr val="window" lastClr="FFFFFF"/>
                  </a:solidFill>
                  <a:latin typeface="돋움" pitchFamily="50" charset="-127"/>
                  <a:ea typeface="돋움" pitchFamily="50" charset="-127"/>
                </a:endParaRPr>
              </a:p>
            </p:txBody>
          </p:sp>
          <p:sp>
            <p:nvSpPr>
              <p:cNvPr id="18" name="오각형 17"/>
              <p:cNvSpPr/>
              <p:nvPr/>
            </p:nvSpPr>
            <p:spPr>
              <a:xfrm rot="10800000">
                <a:off x="1285216" y="4213962"/>
                <a:ext cx="3132363" cy="1002248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50" kern="0">
                  <a:solidFill>
                    <a:sysClr val="window" lastClr="FFFFFF"/>
                  </a:solidFill>
                  <a:latin typeface="돋움" pitchFamily="50" charset="-127"/>
                  <a:ea typeface="돋움" pitchFamily="50" charset="-127"/>
                </a:endParaRPr>
              </a:p>
            </p:txBody>
          </p:sp>
          <p:sp>
            <p:nvSpPr>
              <p:cNvPr id="19" name="오각형 18"/>
              <p:cNvSpPr/>
              <p:nvPr/>
            </p:nvSpPr>
            <p:spPr>
              <a:xfrm rot="10800000">
                <a:off x="1285216" y="3155546"/>
                <a:ext cx="3132363" cy="1002249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50" kern="0">
                  <a:solidFill>
                    <a:sysClr val="window" lastClr="FFFFFF"/>
                  </a:solidFill>
                  <a:latin typeface="돋움" pitchFamily="50" charset="-127"/>
                  <a:ea typeface="돋움" pitchFamily="50" charset="-127"/>
                </a:endParaRPr>
              </a:p>
            </p:txBody>
          </p:sp>
          <p:sp>
            <p:nvSpPr>
              <p:cNvPr id="20" name="오각형 19"/>
              <p:cNvSpPr/>
              <p:nvPr/>
            </p:nvSpPr>
            <p:spPr>
              <a:xfrm rot="10800000">
                <a:off x="1285216" y="2084842"/>
                <a:ext cx="3132363" cy="1002249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050" kern="0">
                  <a:solidFill>
                    <a:sysClr val="window" lastClr="FFFFFF"/>
                  </a:solidFill>
                  <a:latin typeface="돋움" pitchFamily="50" charset="-127"/>
                  <a:ea typeface="돋움" pitchFamily="50" charset="-127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99109" y="2234040"/>
                <a:ext cx="2680048" cy="935825"/>
              </a:xfrm>
              <a:prstGeom prst="rect">
                <a:avLst/>
              </a:prstGeom>
              <a:noFill/>
            </p:spPr>
            <p:txBody>
              <a:bodyPr wrap="square" lIns="36000" tIns="0" rIns="0" bIns="0">
                <a:spAutoFit/>
              </a:bodyPr>
              <a:lstStyle/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온실가스 감축목표</a:t>
                </a:r>
                <a:endParaRPr kumimoji="0" lang="en-US" altLang="ko-KR" sz="11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에너지절약 목표 및 에너지 이용 효율 목표</a:t>
                </a:r>
                <a:endParaRPr kumimoji="0" lang="en-US" altLang="ko-KR" sz="11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에너지 자립 목표</a:t>
                </a:r>
                <a:endParaRPr kumimoji="0" lang="en-US" altLang="ko-KR" sz="11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 err="1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신재생에너지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 보급 목표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499109" y="3373254"/>
                <a:ext cx="2680048" cy="748659"/>
              </a:xfrm>
              <a:prstGeom prst="rect">
                <a:avLst/>
              </a:prstGeom>
              <a:noFill/>
            </p:spPr>
            <p:txBody>
              <a:bodyPr wrap="square" lIns="36000" tIns="0" rIns="0" bIns="0">
                <a:spAutoFit/>
              </a:bodyPr>
              <a:lstStyle/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온실가스 배출량 및 에너지 소비량 측정</a:t>
                </a:r>
                <a:r>
                  <a:rPr kumimoji="0" lang="en-US" altLang="ko-KR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보고</a:t>
                </a:r>
                <a:r>
                  <a:rPr kumimoji="0" lang="en-US" altLang="ko-KR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검증 가능한 방식으로 명세서 작성</a:t>
                </a:r>
                <a:endParaRPr kumimoji="0" lang="en-US" altLang="ko-KR" sz="11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 err="1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보고시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 전문기관 검증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499109" y="4447412"/>
                <a:ext cx="2680048" cy="748659"/>
              </a:xfrm>
              <a:prstGeom prst="rect">
                <a:avLst/>
              </a:prstGeom>
              <a:noFill/>
            </p:spPr>
            <p:txBody>
              <a:bodyPr wrap="square" lIns="36000" tIns="0" rIns="0" bIns="0">
                <a:spAutoFit/>
              </a:bodyPr>
              <a:lstStyle/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온실가스 종합정보</a:t>
                </a:r>
                <a:r>
                  <a:rPr kumimoji="0" lang="en-US" altLang="ko-KR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/>
                </a:r>
                <a:br>
                  <a:rPr kumimoji="0" lang="en-US" altLang="ko-KR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</a:b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관리 체계 구축</a:t>
                </a:r>
                <a:endParaRPr kumimoji="0" lang="en-US" altLang="ko-KR" sz="11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에너지</a:t>
                </a:r>
                <a:r>
                  <a:rPr kumimoji="0" lang="en-US" altLang="ko-KR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산업공정 분야의 정보 및 통계 작성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499109" y="5499785"/>
                <a:ext cx="2680048" cy="561494"/>
              </a:xfrm>
              <a:prstGeom prst="rect">
                <a:avLst/>
              </a:prstGeom>
              <a:noFill/>
            </p:spPr>
            <p:txBody>
              <a:bodyPr wrap="square" lIns="36000" tIns="0" rIns="0" bIns="0">
                <a:spAutoFit/>
              </a:bodyPr>
              <a:lstStyle/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온실가스 </a:t>
                </a:r>
                <a:r>
                  <a:rPr kumimoji="0" lang="ko-KR" altLang="en-US" sz="1100" kern="0" dirty="0" err="1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배출권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kumimoji="0" lang="ko-KR" altLang="en-US" sz="1100" kern="0" dirty="0" err="1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거래제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 실시</a:t>
                </a:r>
                <a:endParaRPr kumimoji="0" lang="en-US" altLang="ko-KR" sz="11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marL="139700" lvl="1" indent="-139700" defTabSz="955675" fontAlgn="auto" latinLnBrk="0">
                  <a:spcBef>
                    <a:spcPts val="0"/>
                  </a:spcBef>
                  <a:spcAft>
                    <a:spcPts val="0"/>
                  </a:spcAft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배출허용량 할당방법</a:t>
                </a:r>
                <a:r>
                  <a:rPr kumimoji="0" lang="en-US" altLang="ko-KR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등록 및 </a:t>
                </a:r>
                <a:r>
                  <a:rPr kumimoji="0" lang="ko-KR" altLang="en-US" sz="1100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관리 방법</a:t>
                </a:r>
                <a:r>
                  <a:rPr kumimoji="0" lang="en-US" altLang="ko-KR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kumimoji="0" lang="ko-KR" altLang="en-US" sz="11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거래소 설치 및 운영 등은 개별 법률 제정</a:t>
                </a:r>
              </a:p>
            </p:txBody>
          </p:sp>
        </p:grpSp>
        <p:grpSp>
          <p:nvGrpSpPr>
            <p:cNvPr id="4" name="그룹 50"/>
            <p:cNvGrpSpPr>
              <a:grpSpLocks/>
            </p:cNvGrpSpPr>
            <p:nvPr/>
          </p:nvGrpSpPr>
          <p:grpSpPr bwMode="auto">
            <a:xfrm>
              <a:off x="423472" y="2608935"/>
              <a:ext cx="1530919" cy="3800475"/>
              <a:chOff x="461579" y="2084849"/>
              <a:chExt cx="929677" cy="4257774"/>
            </a:xfrm>
          </p:grpSpPr>
          <p:sp>
            <p:nvSpPr>
              <p:cNvPr id="13" name="오각형 12"/>
              <p:cNvSpPr/>
              <p:nvPr/>
            </p:nvSpPr>
            <p:spPr>
              <a:xfrm>
                <a:off x="461579" y="2084849"/>
                <a:ext cx="929677" cy="1015535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제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42</a:t>
                </a: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조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기후변화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대응 및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목표관리</a:t>
                </a:r>
              </a:p>
            </p:txBody>
          </p:sp>
          <p:sp>
            <p:nvSpPr>
              <p:cNvPr id="14" name="오각형 13"/>
              <p:cNvSpPr/>
              <p:nvPr/>
            </p:nvSpPr>
            <p:spPr>
              <a:xfrm>
                <a:off x="461579" y="3164410"/>
                <a:ext cx="929677" cy="1015534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제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44</a:t>
                </a: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조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온실가스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 배출량 및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에너지사용량 보고</a:t>
                </a:r>
              </a:p>
            </p:txBody>
          </p:sp>
          <p:sp>
            <p:nvSpPr>
              <p:cNvPr id="15" name="오각형 14"/>
              <p:cNvSpPr/>
              <p:nvPr/>
            </p:nvSpPr>
            <p:spPr>
              <a:xfrm>
                <a:off x="461579" y="4242192"/>
                <a:ext cx="929677" cy="1015534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제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45</a:t>
                </a: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조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온실가스 종합정보관리 체계 구축</a:t>
                </a:r>
              </a:p>
            </p:txBody>
          </p:sp>
          <p:sp>
            <p:nvSpPr>
              <p:cNvPr id="16" name="오각형 15"/>
              <p:cNvSpPr/>
              <p:nvPr/>
            </p:nvSpPr>
            <p:spPr>
              <a:xfrm>
                <a:off x="461579" y="5327089"/>
                <a:ext cx="929677" cy="1015534"/>
              </a:xfrm>
              <a:prstGeom prst="homePlate">
                <a:avLst>
                  <a:gd name="adj" fmla="val 19293"/>
                </a:avLst>
              </a:prstGeom>
              <a:solidFill>
                <a:sysClr val="window" lastClr="FFFFFF">
                  <a:lumMod val="85000"/>
                </a:sysClr>
              </a:solidFill>
              <a:ln w="254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lIns="0" tIns="0" rIns="0" bIns="0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제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46</a:t>
                </a: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조</a:t>
                </a:r>
                <a: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/>
                </a:r>
                <a:br>
                  <a:rPr kumimoji="0" lang="en-US" altLang="ko-KR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</a:b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총량제한 </a:t>
                </a:r>
                <a:r>
                  <a:rPr kumimoji="0" lang="ko-KR" altLang="en-US" sz="1050" b="1" kern="0" dirty="0" err="1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배출권</a:t>
                </a: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 </a:t>
                </a:r>
                <a:r>
                  <a:rPr kumimoji="0" lang="ko-KR" altLang="en-US" sz="1050" b="1" kern="0" dirty="0" err="1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거래제</a:t>
                </a:r>
                <a:r>
                  <a:rPr kumimoji="0" lang="ko-KR" altLang="en-US" sz="1050" b="1" kern="0" dirty="0">
                    <a:solidFill>
                      <a:sysClr val="windowText" lastClr="000000"/>
                    </a:solidFill>
                    <a:latin typeface="맑은 고딕"/>
                    <a:ea typeface="맑은 고딕"/>
                  </a:rPr>
                  <a:t> 도입</a:t>
                </a:r>
              </a:p>
            </p:txBody>
          </p:sp>
        </p:grp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9250" y="1828800"/>
            <a:ext cx="27527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2906815" y="1088740"/>
            <a:ext cx="589565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 dirty="0">
              <a:solidFill>
                <a:srgbClr val="003399"/>
              </a:solidFill>
            </a:endParaRPr>
          </a:p>
        </p:txBody>
      </p:sp>
      <p:sp>
        <p:nvSpPr>
          <p:cNvPr id="28" name="Rectangle 72"/>
          <p:cNvSpPr>
            <a:spLocks noChangeArrowheads="1"/>
          </p:cNvSpPr>
          <p:nvPr/>
        </p:nvSpPr>
        <p:spPr bwMode="gray">
          <a:xfrm>
            <a:off x="2906815" y="1043735"/>
            <a:ext cx="5952950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err="1" smtClean="0">
                <a:solidFill>
                  <a:srgbClr val="003399"/>
                </a:solidFill>
                <a:latin typeface="맑은 고딕" pitchFamily="50" charset="-127"/>
                <a:ea typeface="맑은 고딕" pitchFamily="50" charset="-127"/>
              </a:rPr>
              <a:t>저탄소</a:t>
            </a:r>
            <a:r>
              <a:rPr kumimoji="0" lang="ko-KR" altLang="en-US" sz="1200" b="1" kern="0" dirty="0" smtClean="0">
                <a:solidFill>
                  <a:srgbClr val="003399"/>
                </a:solidFill>
                <a:latin typeface="맑은 고딕" pitchFamily="50" charset="-127"/>
                <a:ea typeface="맑은 고딕" pitchFamily="50" charset="-127"/>
              </a:rPr>
              <a:t> 녹색성장 기본법에서 위임된 사항과 그 시행에 필요한 사항을 규정하고</a:t>
            </a:r>
            <a:r>
              <a:rPr kumimoji="0" lang="en-US" altLang="ko-KR" sz="1200" b="1" kern="0" dirty="0" smtClean="0">
                <a:solidFill>
                  <a:srgbClr val="003399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200" b="1" kern="0" dirty="0" smtClean="0">
                <a:solidFill>
                  <a:srgbClr val="003399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000" b="1" kern="0" dirty="0" smtClean="0">
                <a:solidFill>
                  <a:srgbClr val="003399"/>
                </a:solidFill>
                <a:latin typeface="+mn-ea"/>
                <a:ea typeface="+mn-ea"/>
              </a:rPr>
              <a:t>2020</a:t>
            </a:r>
            <a:r>
              <a:rPr kumimoji="0" lang="ko-KR" altLang="en-US" sz="1000" b="1" kern="0" dirty="0" smtClean="0">
                <a:solidFill>
                  <a:srgbClr val="003399"/>
                </a:solidFill>
                <a:latin typeface="+mn-ea"/>
                <a:ea typeface="+mn-ea"/>
              </a:rPr>
              <a:t>년 배출 전망치</a:t>
            </a:r>
            <a:r>
              <a:rPr kumimoji="0" lang="en-US" altLang="ko-KR" sz="1000" b="1" kern="0" dirty="0" smtClean="0">
                <a:solidFill>
                  <a:srgbClr val="003399"/>
                </a:solidFill>
                <a:latin typeface="+mn-ea"/>
                <a:ea typeface="+mn-ea"/>
              </a:rPr>
              <a:t>(BAU: Business As Usual)</a:t>
            </a:r>
            <a:r>
              <a:rPr kumimoji="0" lang="ko-KR" altLang="en-US" sz="1000" b="1" kern="0" dirty="0" smtClean="0">
                <a:solidFill>
                  <a:srgbClr val="003399"/>
                </a:solidFill>
                <a:latin typeface="+mn-ea"/>
                <a:ea typeface="+mn-ea"/>
              </a:rPr>
              <a:t> 대비 </a:t>
            </a:r>
            <a:r>
              <a:rPr kumimoji="0" lang="en-US" altLang="ko-KR" sz="1000" b="1" kern="0" dirty="0" smtClean="0">
                <a:solidFill>
                  <a:srgbClr val="003399"/>
                </a:solidFill>
                <a:latin typeface="+mn-ea"/>
                <a:ea typeface="+mn-ea"/>
              </a:rPr>
              <a:t>30%</a:t>
            </a:r>
            <a:r>
              <a:rPr kumimoji="0" lang="ko-KR" altLang="en-US" sz="1000" b="1" kern="0" dirty="0" smtClean="0">
                <a:solidFill>
                  <a:srgbClr val="003399"/>
                </a:solidFill>
                <a:latin typeface="+mn-ea"/>
                <a:ea typeface="+mn-ea"/>
              </a:rPr>
              <a:t>감축 목표 설정 </a:t>
            </a:r>
            <a:endParaRPr kumimoji="0" lang="en-US" altLang="ko-KR" sz="1000" b="1" kern="0" dirty="0" smtClean="0">
              <a:solidFill>
                <a:srgbClr val="003399"/>
              </a:solidFill>
              <a:latin typeface="+mn-ea"/>
              <a:ea typeface="+mn-ea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000" b="1" kern="0" dirty="0" smtClean="0">
                <a:solidFill>
                  <a:srgbClr val="003399"/>
                </a:solidFill>
                <a:latin typeface="+mn-ea"/>
                <a:ea typeface="+mn-ea"/>
              </a:rPr>
              <a:t>   * </a:t>
            </a:r>
            <a:r>
              <a:rPr lang="en-US" altLang="ko-KR" sz="1000" dirty="0" smtClean="0">
                <a:solidFill>
                  <a:srgbClr val="003399"/>
                </a:solidFill>
                <a:latin typeface="+mn-ea"/>
                <a:ea typeface="+mn-ea"/>
              </a:rPr>
              <a:t>IPCC</a:t>
            </a:r>
            <a:r>
              <a:rPr lang="ko-KR" altLang="en-US" sz="1000" dirty="0" err="1" smtClean="0">
                <a:solidFill>
                  <a:srgbClr val="003399"/>
                </a:solidFill>
                <a:latin typeface="+mn-ea"/>
                <a:ea typeface="+mn-ea"/>
              </a:rPr>
              <a:t>가개발도상국에권고</a:t>
            </a:r>
            <a:r>
              <a:rPr lang="en-US" altLang="ko-KR" sz="1000" dirty="0" smtClean="0">
                <a:solidFill>
                  <a:srgbClr val="003399"/>
                </a:solidFill>
                <a:latin typeface="+mn-ea"/>
                <a:ea typeface="+mn-ea"/>
              </a:rPr>
              <a:t>(BAU </a:t>
            </a:r>
            <a:r>
              <a:rPr lang="ko-KR" altLang="en-US" sz="1000" dirty="0" smtClean="0">
                <a:solidFill>
                  <a:srgbClr val="003399"/>
                </a:solidFill>
                <a:latin typeface="+mn-ea"/>
                <a:ea typeface="+mn-ea"/>
              </a:rPr>
              <a:t>대비</a:t>
            </a:r>
            <a:r>
              <a:rPr lang="en-US" altLang="ko-KR" sz="1000" dirty="0" smtClean="0">
                <a:solidFill>
                  <a:srgbClr val="003399"/>
                </a:solidFill>
                <a:latin typeface="+mn-ea"/>
                <a:ea typeface="+mn-ea"/>
              </a:rPr>
              <a:t>15~30% </a:t>
            </a:r>
            <a:r>
              <a:rPr lang="ko-KR" altLang="en-US" sz="1000" dirty="0" smtClean="0">
                <a:solidFill>
                  <a:srgbClr val="003399"/>
                </a:solidFill>
                <a:latin typeface="+mn-ea"/>
                <a:ea typeface="+mn-ea"/>
              </a:rPr>
              <a:t>감축</a:t>
            </a:r>
            <a:r>
              <a:rPr lang="en-US" altLang="ko-KR" sz="1000" dirty="0" smtClean="0">
                <a:solidFill>
                  <a:srgbClr val="003399"/>
                </a:solidFill>
                <a:latin typeface="+mn-ea"/>
                <a:ea typeface="+mn-ea"/>
              </a:rPr>
              <a:t>)</a:t>
            </a:r>
            <a:r>
              <a:rPr lang="ko-KR" altLang="en-US" sz="1000" dirty="0" smtClean="0">
                <a:solidFill>
                  <a:srgbClr val="003399"/>
                </a:solidFill>
                <a:latin typeface="+mn-ea"/>
                <a:ea typeface="+mn-ea"/>
              </a:rPr>
              <a:t>한 감축범위의 최고수준임</a:t>
            </a:r>
            <a:endParaRPr kumimoji="0" lang="en-US" altLang="ko-KR" sz="1000" b="1" kern="0" dirty="0" smtClean="0">
              <a:solidFill>
                <a:srgbClr val="003399"/>
              </a:solidFill>
              <a:latin typeface="+mn-ea"/>
              <a:ea typeface="+mn-ea"/>
            </a:endParaRPr>
          </a:p>
        </p:txBody>
      </p:sp>
      <p:sp>
        <p:nvSpPr>
          <p:cNvPr id="34" name="Freeform 84"/>
          <p:cNvSpPr>
            <a:spLocks/>
          </p:cNvSpPr>
          <p:nvPr/>
        </p:nvSpPr>
        <p:spPr bwMode="auto">
          <a:xfrm rot="16200000" flipV="1">
            <a:off x="4283055" y="1377683"/>
            <a:ext cx="611783" cy="1384048"/>
          </a:xfrm>
          <a:custGeom>
            <a:avLst/>
            <a:gdLst/>
            <a:ahLst/>
            <a:cxnLst>
              <a:cxn ang="0">
                <a:pos x="158" y="1926"/>
              </a:cxn>
              <a:cxn ang="0">
                <a:pos x="146" y="239"/>
              </a:cxn>
              <a:cxn ang="0">
                <a:pos x="95" y="347"/>
              </a:cxn>
              <a:cxn ang="0">
                <a:pos x="0" y="0"/>
              </a:cxn>
              <a:cxn ang="0">
                <a:pos x="380" y="122"/>
              </a:cxn>
              <a:cxn ang="0">
                <a:pos x="250" y="122"/>
              </a:cxn>
              <a:cxn ang="0">
                <a:pos x="158" y="1926"/>
              </a:cxn>
            </a:cxnLst>
            <a:rect l="0" t="0" r="r" b="b"/>
            <a:pathLst>
              <a:path w="854" h="1926">
                <a:moveTo>
                  <a:pt x="158" y="1926"/>
                </a:moveTo>
                <a:cubicBezTo>
                  <a:pt x="854" y="1039"/>
                  <a:pt x="343" y="374"/>
                  <a:pt x="146" y="239"/>
                </a:cubicBezTo>
                <a:cubicBezTo>
                  <a:pt x="114" y="312"/>
                  <a:pt x="95" y="347"/>
                  <a:pt x="95" y="347"/>
                </a:cubicBezTo>
                <a:lnTo>
                  <a:pt x="0" y="0"/>
                </a:lnTo>
                <a:lnTo>
                  <a:pt x="380" y="122"/>
                </a:lnTo>
                <a:cubicBezTo>
                  <a:pt x="422" y="142"/>
                  <a:pt x="327" y="125"/>
                  <a:pt x="250" y="122"/>
                </a:cubicBezTo>
                <a:cubicBezTo>
                  <a:pt x="768" y="670"/>
                  <a:pt x="706" y="1236"/>
                  <a:pt x="158" y="1926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5D5D5"/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5400000" algn="ctr" rotWithShape="0">
              <a:srgbClr val="DBDBDB"/>
            </a:outerShdw>
          </a:effectLst>
        </p:spPr>
        <p:txBody>
          <a:bodyPr wrap="none" lIns="90000" tIns="46800" rIns="90000" bIns="46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5202070" y="2348880"/>
            <a:ext cx="3105345" cy="6300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정부 온실가스 감축 목표 설정</a:t>
            </a:r>
            <a:endParaRPr lang="ko-KR" altLang="en-US" sz="16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22050" y="3068960"/>
            <a:ext cx="3510389" cy="328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슬라이드 번호 개체 틀 3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51</a:t>
            </a:fld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6912260" y="6309320"/>
            <a:ext cx="16651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*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자료 출처</a:t>
            </a:r>
            <a:r>
              <a:rPr lang="en-US" altLang="ko-KR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: </a:t>
            </a:r>
            <a:r>
              <a:rPr lang="ko-KR" altLang="en-US" sz="900" b="1" smtClean="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</a:rPr>
              <a:t>녹색성장위원회</a:t>
            </a:r>
            <a:endParaRPr lang="ko-KR" altLang="en-US" sz="900" b="1">
              <a:solidFill>
                <a:schemeClr val="bg1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r>
              <a:rPr dirty="0" smtClean="0"/>
              <a:t>국내 </a:t>
            </a:r>
            <a:r>
              <a:rPr dirty="0" err="1" smtClean="0"/>
              <a:t>온실가스</a:t>
            </a:r>
            <a:r>
              <a:rPr dirty="0" smtClean="0"/>
              <a:t> </a:t>
            </a:r>
            <a:r>
              <a:rPr dirty="0" err="1" smtClean="0"/>
              <a:t>규제</a:t>
            </a:r>
            <a:r>
              <a:rPr dirty="0" smtClean="0"/>
              <a:t> </a:t>
            </a:r>
            <a:r>
              <a:rPr lang="ko-KR" altLang="en-US" dirty="0" smtClean="0"/>
              <a:t>정책</a:t>
            </a:r>
            <a:r>
              <a:rPr lang="en-US" altLang="ko-KR" dirty="0" smtClean="0"/>
              <a:t>-</a:t>
            </a:r>
            <a:r>
              <a:rPr lang="ko-KR" altLang="en-US" sz="2000" dirty="0" smtClean="0"/>
              <a:t>온실가스</a:t>
            </a:r>
            <a:r>
              <a:rPr lang="ko-KR" altLang="en-US" sz="2000" dirty="0" smtClean="0">
                <a:latin typeface="맑은 고딕"/>
                <a:ea typeface="맑은 고딕"/>
              </a:rPr>
              <a:t>∙</a:t>
            </a:r>
            <a:r>
              <a:rPr lang="ko-KR" altLang="en-US" sz="2000" dirty="0" smtClean="0"/>
              <a:t>에너지 목표관리제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1901010" y="953725"/>
            <a:ext cx="6856455" cy="6429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0" name="Rectangle 72"/>
          <p:cNvSpPr>
            <a:spLocks noChangeArrowheads="1"/>
          </p:cNvSpPr>
          <p:nvPr/>
        </p:nvSpPr>
        <p:spPr bwMode="gray">
          <a:xfrm>
            <a:off x="386535" y="980159"/>
            <a:ext cx="1620180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온실가스</a:t>
            </a:r>
            <a:r>
              <a:rPr kumimoji="0" lang="ko-KR" altLang="en-US" sz="1400" b="1" kern="0" smtClean="0">
                <a:solidFill>
                  <a:srgbClr val="FFFFFF"/>
                </a:solidFill>
                <a:latin typeface="맑은 고딕"/>
                <a:ea typeface="맑은 고딕"/>
              </a:rPr>
              <a:t>∙에너지</a:t>
            </a:r>
            <a:endParaRPr kumimoji="0" lang="en-US" altLang="ko-KR" sz="1400" b="1" kern="0" smtClean="0">
              <a:solidFill>
                <a:srgbClr val="FFFFFF"/>
              </a:solidFill>
              <a:latin typeface="맑은 고딕"/>
              <a:ea typeface="맑은 고딕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/>
                <a:ea typeface="맑은 고딕"/>
              </a:rPr>
              <a:t>목표관리제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gray">
          <a:xfrm>
            <a:off x="2059403" y="953725"/>
            <a:ext cx="6923087" cy="7858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 배출량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사용량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효율을 위해 기업과 정부가 협의설정하여 목표를 효율적으로 달성하는 제도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000250" y="1771753"/>
            <a:ext cx="6786563" cy="100012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Lucida Sans"/>
              <a:ea typeface="맑은 고딕"/>
            </a:endParaRPr>
          </a:p>
        </p:txBody>
      </p:sp>
      <p:sp>
        <p:nvSpPr>
          <p:cNvPr id="42" name="Rectangle 72"/>
          <p:cNvSpPr>
            <a:spLocks noChangeArrowheads="1"/>
          </p:cNvSpPr>
          <p:nvPr/>
        </p:nvSpPr>
        <p:spPr bwMode="gray">
          <a:xfrm>
            <a:off x="357188" y="1763814"/>
            <a:ext cx="1643062" cy="998435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목표관리제</a:t>
            </a: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특징</a:t>
            </a:r>
          </a:p>
        </p:txBody>
      </p:sp>
      <p:sp>
        <p:nvSpPr>
          <p:cNvPr id="43" name="Rectangle 72"/>
          <p:cNvSpPr>
            <a:spLocks noChangeArrowheads="1"/>
          </p:cNvSpPr>
          <p:nvPr/>
        </p:nvSpPr>
        <p:spPr bwMode="gray">
          <a:xfrm>
            <a:off x="2071688" y="1796031"/>
            <a:ext cx="6143625" cy="1143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>
                <a:latin typeface="맑은고딕"/>
                <a:ea typeface="맑은 고딕" pitchFamily="50" charset="-127"/>
              </a:rPr>
              <a:t>기업의 투자계획 등 </a:t>
            </a:r>
            <a:r>
              <a:rPr kumimoji="0" lang="en-US" altLang="ko-KR" sz="1200" b="1" kern="0" dirty="0">
                <a:latin typeface="맑은고딕"/>
                <a:ea typeface="맑은 고딕" pitchFamily="50" charset="-127"/>
              </a:rPr>
              <a:t>BAU</a:t>
            </a:r>
            <a:r>
              <a:rPr kumimoji="0" lang="ko-KR" altLang="en-US" sz="1200" b="1" kern="0" dirty="0">
                <a:latin typeface="맑은고딕"/>
                <a:ea typeface="맑은 고딕" pitchFamily="50" charset="-127"/>
              </a:rPr>
              <a:t>를 고려한 목표 설정</a:t>
            </a:r>
            <a:endParaRPr kumimoji="0" lang="en-US" altLang="ko-KR" sz="1200" b="1" kern="0" dirty="0">
              <a:latin typeface="맑은고딕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>
                <a:latin typeface="맑은고딕"/>
                <a:ea typeface="맑은 고딕" pitchFamily="50" charset="-127"/>
              </a:rPr>
              <a:t>온실가스 목표와 에너지 목표</a:t>
            </a:r>
            <a:r>
              <a:rPr lang="en-US" altLang="ko-KR" sz="1200" b="1" kern="0" dirty="0">
                <a:latin typeface="맑은고딕"/>
                <a:ea typeface="맑은 고딕" pitchFamily="50" charset="-127"/>
              </a:rPr>
              <a:t>, </a:t>
            </a:r>
            <a:r>
              <a:rPr lang="ko-KR" altLang="en-US" sz="1200" b="1" kern="0" dirty="0">
                <a:latin typeface="맑은고딕"/>
                <a:ea typeface="맑은 고딕" pitchFamily="50" charset="-127"/>
              </a:rPr>
              <a:t>통합관리를 통한 이중규제 우려해소</a:t>
            </a:r>
            <a:endParaRPr lang="en-US" altLang="ko-KR" sz="1200" b="1" kern="0" dirty="0">
              <a:latin typeface="맑은고딕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>
                <a:latin typeface="맑은고딕"/>
                <a:ea typeface="맑은 고딕" pitchFamily="50" charset="-127"/>
              </a:rPr>
              <a:t>배출량 산정보고 원칙 준수여부 확인을 위해 모니터링 방법과 계획 수립 필요</a:t>
            </a:r>
            <a:endParaRPr kumimoji="0" lang="en-US" altLang="ko-KR" sz="1200" b="1" kern="0" dirty="0">
              <a:latin typeface="맑은고딕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>
                <a:latin typeface="맑은고딕"/>
                <a:ea typeface="맑은 고딕" pitchFamily="50" charset="-127"/>
              </a:rPr>
              <a:t>배출시설 규모에 따라 </a:t>
            </a:r>
            <a:r>
              <a:rPr lang="ko-KR" altLang="en-US" sz="1200" b="1" kern="0" dirty="0" err="1">
                <a:latin typeface="맑은고딕"/>
                <a:ea typeface="맑은 고딕" pitchFamily="50" charset="-127"/>
              </a:rPr>
              <a:t>불확도</a:t>
            </a:r>
            <a:r>
              <a:rPr lang="ko-KR" altLang="en-US" sz="1200" b="1" kern="0" dirty="0">
                <a:latin typeface="맑은고딕"/>
                <a:ea typeface="맑은 고딕" pitchFamily="50" charset="-127"/>
              </a:rPr>
              <a:t> 관리수준 차등 적용</a:t>
            </a:r>
            <a:endParaRPr lang="ko-KR" altLang="en-US" sz="1200" b="1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000250" y="2851872"/>
            <a:ext cx="6786563" cy="62547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Lucida Sans"/>
              <a:ea typeface="맑은 고딕"/>
            </a:endParaRPr>
          </a:p>
        </p:txBody>
      </p:sp>
      <p:sp>
        <p:nvSpPr>
          <p:cNvPr id="47" name="Rectangle 72"/>
          <p:cNvSpPr>
            <a:spLocks noChangeArrowheads="1"/>
          </p:cNvSpPr>
          <p:nvPr/>
        </p:nvSpPr>
        <p:spPr bwMode="gray">
          <a:xfrm>
            <a:off x="357188" y="2843935"/>
            <a:ext cx="1643062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목표관리제</a:t>
            </a: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대상 에너지</a:t>
            </a:r>
          </a:p>
        </p:txBody>
      </p:sp>
      <p:sp>
        <p:nvSpPr>
          <p:cNvPr id="49" name="Rectangle 72"/>
          <p:cNvSpPr>
            <a:spLocks noChangeArrowheads="1"/>
          </p:cNvSpPr>
          <p:nvPr/>
        </p:nvSpPr>
        <p:spPr bwMode="gray">
          <a:xfrm>
            <a:off x="2071688" y="2910610"/>
            <a:ext cx="6143625" cy="5000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주요 대상 </a:t>
            </a:r>
            <a:r>
              <a:rPr kumimoji="0" lang="en-US" altLang="ko-KR" sz="1200" b="1" kern="0" dirty="0">
                <a:latin typeface="맑은 고딕" pitchFamily="50" charset="-127"/>
                <a:ea typeface="맑은 고딕" pitchFamily="50" charset="-127"/>
              </a:rPr>
              <a:t>: 6</a:t>
            </a: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대 온실가스 및 에너지</a:t>
            </a:r>
            <a:endParaRPr kumimoji="0" lang="en-US" altLang="ko-KR" sz="1200" b="1" kern="0" dirty="0"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제외 대상 </a:t>
            </a:r>
            <a:r>
              <a:rPr kumimoji="0" lang="en-US" altLang="ko-KR" sz="1200" b="1" kern="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kern="0" dirty="0" err="1">
                <a:latin typeface="맑은 고딕" pitchFamily="50" charset="-127"/>
                <a:ea typeface="맑은 고딕" pitchFamily="50" charset="-127"/>
              </a:rPr>
              <a:t>신재생에너지</a:t>
            </a:r>
            <a:endParaRPr kumimoji="0" lang="ko-KR" altLang="en-US" sz="1200" b="1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2000250" y="3571953"/>
            <a:ext cx="6786563" cy="62547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Lucida Sans"/>
              <a:ea typeface="맑은 고딕"/>
            </a:endParaRPr>
          </a:p>
        </p:txBody>
      </p:sp>
      <p:sp>
        <p:nvSpPr>
          <p:cNvPr id="55" name="Rectangle 72"/>
          <p:cNvSpPr>
            <a:spLocks noChangeArrowheads="1"/>
          </p:cNvSpPr>
          <p:nvPr/>
        </p:nvSpPr>
        <p:spPr bwMode="gray">
          <a:xfrm>
            <a:off x="357188" y="3564015"/>
            <a:ext cx="1643062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에너지목표관리제</a:t>
            </a: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 설정</a:t>
            </a:r>
          </a:p>
        </p:txBody>
      </p:sp>
      <p:sp>
        <p:nvSpPr>
          <p:cNvPr id="56" name="Rectangle 72"/>
          <p:cNvSpPr>
            <a:spLocks noChangeArrowheads="1"/>
          </p:cNvSpPr>
          <p:nvPr/>
        </p:nvSpPr>
        <p:spPr bwMode="gray">
          <a:xfrm>
            <a:off x="2071688" y="3630690"/>
            <a:ext cx="6143625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정부에서 </a:t>
            </a:r>
            <a:r>
              <a:rPr kumimoji="0" lang="ko-KR" altLang="en-US" sz="1200" b="1" kern="0" dirty="0" err="1">
                <a:latin typeface="맑은 고딕" pitchFamily="50" charset="-127"/>
                <a:ea typeface="맑은 고딕" pitchFamily="50" charset="-127"/>
              </a:rPr>
              <a:t>목표안</a:t>
            </a: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 수립</a:t>
            </a:r>
            <a:r>
              <a:rPr kumimoji="0" lang="en-US" altLang="ko-KR" sz="1200" b="1" kern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통보</a:t>
            </a:r>
          </a:p>
          <a:p>
            <a:pPr marL="139700" lvl="1" indent="-139700" defTabSz="955675" fontAlgn="auto" latinLnBrk="0">
              <a:spcBef>
                <a:spcPts val="30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err="1">
                <a:latin typeface="맑은 고딕" pitchFamily="50" charset="-127"/>
                <a:ea typeface="맑은 고딕" pitchFamily="50" charset="-127"/>
              </a:rPr>
              <a:t>정부목표안</a:t>
            </a: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err="1">
                <a:latin typeface="맑은 고딕" pitchFamily="50" charset="-127"/>
                <a:ea typeface="맑은 고딕" pitchFamily="50" charset="-127"/>
              </a:rPr>
              <a:t>수립전</a:t>
            </a:r>
            <a:r>
              <a:rPr kumimoji="0" lang="ko-KR" altLang="en-US" sz="1200" b="1" kern="0" dirty="0">
                <a:latin typeface="맑은 고딕" pitchFamily="50" charset="-127"/>
                <a:ea typeface="맑은 고딕" pitchFamily="50" charset="-127"/>
              </a:rPr>
              <a:t> 사전협상 가능</a:t>
            </a:r>
          </a:p>
        </p:txBody>
      </p:sp>
      <p:sp>
        <p:nvSpPr>
          <p:cNvPr id="58" name="Rectangle 72"/>
          <p:cNvSpPr>
            <a:spLocks noChangeArrowheads="1"/>
          </p:cNvSpPr>
          <p:nvPr/>
        </p:nvSpPr>
        <p:spPr bwMode="gray">
          <a:xfrm>
            <a:off x="349250" y="4451350"/>
            <a:ext cx="3067050" cy="724682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37527D"/>
                </a:solidFill>
                <a:latin typeface="맑은 고딕" pitchFamily="50" charset="-127"/>
                <a:ea typeface="맑은 고딕" pitchFamily="50" charset="-127"/>
              </a:rPr>
              <a:t>에너지목표관리제 추진일정</a:t>
            </a:r>
            <a:endParaRPr kumimoji="0" lang="ko-KR" altLang="en-US" sz="1400" b="1" kern="0" dirty="0">
              <a:solidFill>
                <a:srgbClr val="37527D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672000" y="5562130"/>
            <a:ext cx="7770430" cy="158760"/>
          </a:xfrm>
          <a:prstGeom prst="rect">
            <a:avLst/>
          </a:prstGeom>
          <a:solidFill>
            <a:srgbClr val="37527D"/>
          </a:solidFill>
          <a:ln w="38100" cap="flat" cmpd="sng" algn="ctr">
            <a:solidFill>
              <a:srgbClr val="FFFFFF"/>
            </a:solidFill>
            <a:prstDash val="solid"/>
            <a:tailEnd type="arrow"/>
          </a:ln>
          <a:effectLst>
            <a:glow rad="63500">
              <a:srgbClr val="1B78B7">
                <a:alpha val="40000"/>
              </a:srgbClr>
            </a:glo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00" b="0" i="0" u="none" strike="noStrike" kern="0" cap="none" spc="0" normalizeH="0" baseline="0" noProof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1074843" y="5213061"/>
            <a:ext cx="15573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2010/9/30</a:t>
            </a: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5022050" y="5213061"/>
            <a:ext cx="10214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2011/9/30</a:t>
            </a: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Rectangle 6"/>
          <p:cNvSpPr>
            <a:spLocks noChangeArrowheads="1"/>
          </p:cNvSpPr>
          <p:nvPr/>
        </p:nvSpPr>
        <p:spPr bwMode="auto">
          <a:xfrm>
            <a:off x="7002270" y="5217823"/>
            <a:ext cx="11208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2011/12/31</a:t>
            </a: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3002068" y="5213061"/>
            <a:ext cx="1012825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2011/3/31</a:t>
            </a:r>
          </a:p>
        </p:txBody>
      </p:sp>
      <p:grpSp>
        <p:nvGrpSpPr>
          <p:cNvPr id="2" name="그룹 60"/>
          <p:cNvGrpSpPr>
            <a:grpSpLocks/>
          </p:cNvGrpSpPr>
          <p:nvPr/>
        </p:nvGrpSpPr>
        <p:grpSpPr bwMode="auto">
          <a:xfrm>
            <a:off x="1376468" y="5414673"/>
            <a:ext cx="422275" cy="449263"/>
            <a:chOff x="6935814" y="1785926"/>
            <a:chExt cx="422275" cy="449263"/>
          </a:xfrm>
        </p:grpSpPr>
        <p:pic>
          <p:nvPicPr>
            <p:cNvPr id="52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3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그룹 68"/>
          <p:cNvGrpSpPr>
            <a:grpSpLocks/>
          </p:cNvGrpSpPr>
          <p:nvPr/>
        </p:nvGrpSpPr>
        <p:grpSpPr bwMode="auto">
          <a:xfrm>
            <a:off x="3376718" y="5414673"/>
            <a:ext cx="422275" cy="449263"/>
            <a:chOff x="6935814" y="1785926"/>
            <a:chExt cx="422275" cy="449263"/>
          </a:xfrm>
        </p:grpSpPr>
        <p:pic>
          <p:nvPicPr>
            <p:cNvPr id="61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2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그룹 76"/>
          <p:cNvGrpSpPr>
            <a:grpSpLocks/>
          </p:cNvGrpSpPr>
          <p:nvPr/>
        </p:nvGrpSpPr>
        <p:grpSpPr bwMode="auto">
          <a:xfrm>
            <a:off x="5305530" y="5414673"/>
            <a:ext cx="422275" cy="449263"/>
            <a:chOff x="6935814" y="1785926"/>
            <a:chExt cx="422275" cy="449263"/>
          </a:xfrm>
        </p:grpSpPr>
        <p:pic>
          <p:nvPicPr>
            <p:cNvPr id="64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5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그룹 80"/>
          <p:cNvGrpSpPr>
            <a:grpSpLocks/>
          </p:cNvGrpSpPr>
          <p:nvPr/>
        </p:nvGrpSpPr>
        <p:grpSpPr bwMode="auto">
          <a:xfrm>
            <a:off x="7305780" y="5414673"/>
            <a:ext cx="422275" cy="449263"/>
            <a:chOff x="6935814" y="1785926"/>
            <a:chExt cx="422275" cy="449263"/>
          </a:xfrm>
        </p:grpSpPr>
        <p:pic>
          <p:nvPicPr>
            <p:cNvPr id="67" name="Picture 19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935814" y="1785926"/>
              <a:ext cx="422275" cy="4492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8" name="Picture 167" descr="글머리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072329" y="1939912"/>
              <a:ext cx="142876" cy="142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9" name="Rectangle 14"/>
          <p:cNvSpPr>
            <a:spLocks noChangeArrowheads="1"/>
          </p:cNvSpPr>
          <p:nvPr/>
        </p:nvSpPr>
        <p:spPr bwMode="auto">
          <a:xfrm>
            <a:off x="4748317" y="5801301"/>
            <a:ext cx="1643063" cy="646331"/>
          </a:xfrm>
          <a:prstGeom prst="rect">
            <a:avLst/>
          </a:prstGeom>
          <a:solidFill>
            <a:srgbClr val="37527D"/>
          </a:solidFill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관리업체 온실가스</a:t>
            </a:r>
            <a:r>
              <a:rPr kumimoji="0" lang="en-US" altLang="ko-KR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에너지 감축목표 통보</a:t>
            </a:r>
          </a:p>
        </p:txBody>
      </p:sp>
      <p:sp>
        <p:nvSpPr>
          <p:cNvPr id="70" name="Rectangle 15"/>
          <p:cNvSpPr>
            <a:spLocks noChangeArrowheads="1"/>
          </p:cNvSpPr>
          <p:nvPr/>
        </p:nvSpPr>
        <p:spPr bwMode="auto">
          <a:xfrm>
            <a:off x="824017" y="5801301"/>
            <a:ext cx="1641475" cy="630237"/>
          </a:xfrm>
          <a:prstGeom prst="rect">
            <a:avLst/>
          </a:prstGeom>
          <a:solidFill>
            <a:srgbClr val="37527D"/>
          </a:solidFill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관리업체</a:t>
            </a:r>
            <a:endParaRPr kumimoji="0" lang="en-US" altLang="ko-KR" sz="1200" b="1" kern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지정 고시</a:t>
            </a:r>
          </a:p>
        </p:txBody>
      </p:sp>
      <p:sp>
        <p:nvSpPr>
          <p:cNvPr id="71" name="Rectangle 16"/>
          <p:cNvSpPr>
            <a:spLocks noChangeArrowheads="1"/>
          </p:cNvSpPr>
          <p:nvPr/>
        </p:nvSpPr>
        <p:spPr bwMode="auto">
          <a:xfrm>
            <a:off x="2778230" y="5801301"/>
            <a:ext cx="1641475" cy="642937"/>
          </a:xfrm>
          <a:prstGeom prst="rect">
            <a:avLst/>
          </a:prstGeom>
          <a:solidFill>
            <a:srgbClr val="37527D"/>
          </a:solidFill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온실가스 배출 및</a:t>
            </a:r>
            <a:r>
              <a:rPr kumimoji="0" lang="en-US" altLang="ko-KR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에너지 소비량 보고</a:t>
            </a:r>
            <a:endParaRPr kumimoji="0" lang="en-US" altLang="ko-KR" sz="1200" b="1" kern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검증 완료</a:t>
            </a:r>
            <a:r>
              <a:rPr kumimoji="0" lang="en-US" altLang="ko-KR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200" b="1" kern="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Rectangle 17"/>
          <p:cNvSpPr>
            <a:spLocks noChangeArrowheads="1"/>
          </p:cNvSpPr>
          <p:nvPr/>
        </p:nvSpPr>
        <p:spPr bwMode="auto">
          <a:xfrm>
            <a:off x="6800955" y="5806063"/>
            <a:ext cx="1641475" cy="461665"/>
          </a:xfrm>
          <a:prstGeom prst="rect">
            <a:avLst/>
          </a:prstGeom>
          <a:solidFill>
            <a:srgbClr val="37527D"/>
          </a:solidFill>
          <a:ln w="9525">
            <a:solidFill>
              <a:srgbClr val="47659B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차년도 이행계획서 제출</a:t>
            </a:r>
          </a:p>
        </p:txBody>
      </p:sp>
      <p:sp>
        <p:nvSpPr>
          <p:cNvPr id="59" name="슬라이드 번호 개체 틀 5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52</a:t>
            </a:fld>
            <a:endParaRPr lang="ko-KR" alt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3149699" y="2649285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기후변화 개요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149699" y="3149351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국제적 기후변화 대응동향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3131840" y="3660817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국내 저탄소 녹색성장 정책</a:t>
            </a:r>
            <a:endParaRPr lang="ko-KR" altLang="en-US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3131840" y="4179455"/>
            <a:ext cx="3772155" cy="428628"/>
          </a:xfrm>
          <a:prstGeom prst="roundRect">
            <a:avLst>
              <a:gd name="adj" fmla="val 5873"/>
            </a:avLst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분야</a:t>
            </a:r>
          </a:p>
        </p:txBody>
      </p:sp>
      <p:grpSp>
        <p:nvGrpSpPr>
          <p:cNvPr id="2" name="그룹 38"/>
          <p:cNvGrpSpPr/>
          <p:nvPr/>
        </p:nvGrpSpPr>
        <p:grpSpPr>
          <a:xfrm>
            <a:off x="2206300" y="1556792"/>
            <a:ext cx="4736070" cy="665891"/>
            <a:chOff x="2222146" y="1556792"/>
            <a:chExt cx="4756008" cy="665891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578195" y="1715058"/>
              <a:ext cx="4343659" cy="441328"/>
            </a:xfrm>
            <a:prstGeom prst="roundRect">
              <a:avLst>
                <a:gd name="adj" fmla="val 5873"/>
              </a:avLst>
            </a:prstGeom>
            <a:solidFill>
              <a:srgbClr val="37527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5600" y="1727758"/>
              <a:ext cx="41325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기후변화 대응에 대한 국내외 동향</a:t>
              </a:r>
            </a:p>
          </p:txBody>
        </p:sp>
        <p:pic>
          <p:nvPicPr>
            <p:cNvPr id="15" name="Picture 2" descr="C:\Documents and Settings\허혜정\바탕 화면\0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222146" y="1556792"/>
              <a:ext cx="603449" cy="63025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직사각형 15"/>
            <p:cNvSpPr/>
            <p:nvPr/>
          </p:nvSpPr>
          <p:spPr>
            <a:xfrm>
              <a:off x="2283443" y="1637908"/>
              <a:ext cx="595035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32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Ⅰ</a:t>
              </a:r>
              <a:endParaRPr lang="en-US" altLang="ko-KR" sz="32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3157693" y="2187043"/>
            <a:ext cx="3772155" cy="428628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0. </a:t>
            </a:r>
            <a:r>
              <a:rPr lang="ko-KR" altLang="en-US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녹색경영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친환경 건축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21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2100" y="4071942"/>
            <a:ext cx="8576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직사각형 38"/>
          <p:cNvSpPr/>
          <p:nvPr/>
        </p:nvSpPr>
        <p:spPr>
          <a:xfrm>
            <a:off x="1826695" y="99873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0" name="Rectangle 72"/>
          <p:cNvSpPr>
            <a:spLocks noChangeArrowheads="1"/>
          </p:cNvSpPr>
          <p:nvPr/>
        </p:nvSpPr>
        <p:spPr bwMode="gray">
          <a:xfrm>
            <a:off x="1907704" y="833986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수동적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(Passive)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 집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이라는 뜻으로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첨단 단열공법을 이용하여 일반 주택에 비해 에너지 소비를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85%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까지 감축가능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단열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밀폐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그리고 열회수 환기 원리를 적용하여 외부 열을 차단하고 내부의 열을 간직함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패시브 하우스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(Passive House)</a:t>
            </a:r>
          </a:p>
        </p:txBody>
      </p:sp>
      <p:sp>
        <p:nvSpPr>
          <p:cNvPr id="58" name="Rectangle 72"/>
          <p:cNvSpPr>
            <a:spLocks noChangeArrowheads="1"/>
          </p:cNvSpPr>
          <p:nvPr/>
        </p:nvSpPr>
        <p:spPr bwMode="gray">
          <a:xfrm>
            <a:off x="323528" y="1849958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패시브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하우스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주요 원리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Rectangle 72"/>
          <p:cNvSpPr>
            <a:spLocks noChangeArrowheads="1"/>
          </p:cNvSpPr>
          <p:nvPr/>
        </p:nvSpPr>
        <p:spPr bwMode="gray">
          <a:xfrm>
            <a:off x="5073749" y="1844824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독일 최초의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패시브 하우스</a:t>
            </a:r>
            <a:endParaRPr kumimoji="0" lang="en-US" altLang="ko-KR" sz="1400" b="1" kern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Rectangle 72"/>
          <p:cNvSpPr>
            <a:spLocks noChangeArrowheads="1"/>
          </p:cNvSpPr>
          <p:nvPr/>
        </p:nvSpPr>
        <p:spPr bwMode="gray">
          <a:xfrm>
            <a:off x="251520" y="5379492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255135" y="5373216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3528" y="2564904"/>
            <a:ext cx="331236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251520" y="5589240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패시브 하우스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유래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- 1991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독일에서 처음 등장한 패시브 하우스는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2004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년까지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6,000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세대가 건립되었으며 이후 동유럽 등으로 확산되어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2009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기준으로 약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만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5,000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채가 건립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/>
          <a:srcRect r="843"/>
          <a:stretch>
            <a:fillRect/>
          </a:stretch>
        </p:blipFill>
        <p:spPr bwMode="auto">
          <a:xfrm>
            <a:off x="5076056" y="2564904"/>
            <a:ext cx="3240360" cy="25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슬라이드 번호 개체 틀 21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54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23528" y="2564904"/>
            <a:ext cx="187220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0605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녹색도시의 건설</a:t>
            </a:r>
            <a:r>
              <a:rPr lang="en-US" altLang="ko-KR" dirty="0" smtClean="0">
                <a:solidFill>
                  <a:srgbClr val="002060"/>
                </a:solidFill>
              </a:rPr>
              <a:t>: </a:t>
            </a:r>
            <a:r>
              <a:rPr lang="ko-KR" altLang="en-US" dirty="0" smtClean="0">
                <a:solidFill>
                  <a:srgbClr val="002060"/>
                </a:solidFill>
              </a:rPr>
              <a:t>하마비 </a:t>
            </a:r>
            <a:r>
              <a:rPr lang="ko-KR" altLang="en-US" dirty="0" err="1" smtClean="0">
                <a:solidFill>
                  <a:srgbClr val="002060"/>
                </a:solidFill>
              </a:rPr>
              <a:t>허스타드</a:t>
            </a:r>
            <a:endParaRPr lang="ko-KR" altLang="en-US" dirty="0"/>
          </a:p>
        </p:txBody>
      </p:sp>
      <p:grpSp>
        <p:nvGrpSpPr>
          <p:cNvPr id="4" name="그룹 133"/>
          <p:cNvGrpSpPr>
            <a:grpSpLocks/>
          </p:cNvGrpSpPr>
          <p:nvPr/>
        </p:nvGrpSpPr>
        <p:grpSpPr bwMode="auto">
          <a:xfrm>
            <a:off x="326206" y="692696"/>
            <a:ext cx="8343900" cy="433388"/>
            <a:chOff x="409575" y="1382668"/>
            <a:chExt cx="8343900" cy="434192"/>
          </a:xfrm>
        </p:grpSpPr>
        <p:sp>
          <p:nvSpPr>
            <p:cNvPr id="17" name="직사각형 16"/>
            <p:cNvSpPr/>
            <p:nvPr/>
          </p:nvSpPr>
          <p:spPr>
            <a:xfrm>
              <a:off x="615950" y="1382669"/>
              <a:ext cx="8137525" cy="43419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lIns="252000" anchor="ctr"/>
            <a:lstStyle/>
            <a:p>
              <a:pPr eaLnBrk="0" latinLnBrk="0" hangingPunct="0">
                <a:spcBef>
                  <a:spcPct val="50000"/>
                </a:spcBef>
                <a:defRPr/>
              </a:pPr>
              <a:r>
                <a:rPr kumimoji="0" lang="ko-KR" altLang="en-US" sz="14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스웨덴 하마비 허스타드</a:t>
              </a:r>
              <a:r>
                <a:rPr kumimoji="0" lang="en-US" altLang="ko-KR" sz="14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(Hammarby Sjostad)-</a:t>
              </a:r>
              <a:r>
                <a:rPr kumimoji="0" lang="ko-KR" altLang="en-US" sz="14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  <a:sym typeface="Wingdings" pitchFamily="2" charset="2"/>
                </a:rPr>
                <a:t>국제적 브랜드로 부상</a:t>
              </a:r>
              <a:endParaRPr kumimoji="0"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직사각형 42"/>
            <p:cNvSpPr>
              <a:spLocks noChangeArrowheads="1"/>
            </p:cNvSpPr>
            <p:nvPr/>
          </p:nvSpPr>
          <p:spPr bwMode="auto">
            <a:xfrm>
              <a:off x="514350" y="1382668"/>
              <a:ext cx="104775" cy="434191"/>
            </a:xfrm>
            <a:prstGeom prst="rect">
              <a:avLst/>
            </a:prstGeom>
            <a:solidFill>
              <a:srgbClr val="9191DB"/>
            </a:solidFill>
            <a:ln w="12700">
              <a:noFill/>
              <a:miter lim="800000"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pPr algn="ctr" eaLnBrk="0" latinLnBrk="0" hangingPunct="0"/>
              <a:endParaRPr kumimoji="0" lang="ko-KR" altLang="en-US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9" name="직사각형 132"/>
            <p:cNvSpPr>
              <a:spLocks noChangeArrowheads="1"/>
            </p:cNvSpPr>
            <p:nvPr/>
          </p:nvSpPr>
          <p:spPr bwMode="auto">
            <a:xfrm>
              <a:off x="409575" y="1382668"/>
              <a:ext cx="104775" cy="434191"/>
            </a:xfrm>
            <a:prstGeom prst="rect">
              <a:avLst/>
            </a:prstGeom>
            <a:solidFill>
              <a:srgbClr val="0000B4"/>
            </a:solidFill>
            <a:ln w="12700">
              <a:noFill/>
              <a:miter lim="800000"/>
              <a:headEnd/>
              <a:tailEnd/>
            </a:ln>
          </p:spPr>
          <p:txBody>
            <a:bodyPr wrap="none" lIns="36000" tIns="36000" rIns="36000" bIns="36000" anchor="ctr"/>
            <a:lstStyle/>
            <a:p>
              <a:pPr algn="ctr" eaLnBrk="0" latinLnBrk="0" hangingPunct="0"/>
              <a:endParaRPr kumimoji="0" lang="ko-KR" alt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38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7871" y="4005064"/>
            <a:ext cx="8576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4211960" y="1268760"/>
            <a:ext cx="4680520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13" name="Rectangle 72"/>
          <p:cNvSpPr>
            <a:spLocks noChangeArrowheads="1"/>
          </p:cNvSpPr>
          <p:nvPr/>
        </p:nvSpPr>
        <p:spPr bwMode="gray">
          <a:xfrm>
            <a:off x="4244797" y="1410050"/>
            <a:ext cx="4585994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스웨덴의 수도 스톡홀롬 도심에서 남쪽으로 약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5km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떨어짐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인구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17,500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人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지역규모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200ha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러시아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미국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중국 등에 수출 개발 모델로 부상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2009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12,000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人 관광객 방문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77763" y="1268760"/>
            <a:ext cx="2234197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528" y="1268760"/>
            <a:ext cx="172819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" name="그룹 31"/>
          <p:cNvGrpSpPr/>
          <p:nvPr/>
        </p:nvGrpSpPr>
        <p:grpSpPr>
          <a:xfrm>
            <a:off x="179512" y="2564904"/>
            <a:ext cx="2929663" cy="624993"/>
            <a:chOff x="179512" y="2564904"/>
            <a:chExt cx="2929663" cy="624993"/>
          </a:xfrm>
        </p:grpSpPr>
        <p:grpSp>
          <p:nvGrpSpPr>
            <p:cNvPr id="20" name="Group 9"/>
            <p:cNvGrpSpPr>
              <a:grpSpLocks/>
            </p:cNvGrpSpPr>
            <p:nvPr/>
          </p:nvGrpSpPr>
          <p:grpSpPr bwMode="auto">
            <a:xfrm>
              <a:off x="179512" y="2564904"/>
              <a:ext cx="2929663" cy="569797"/>
              <a:chOff x="317" y="1136"/>
              <a:chExt cx="1743" cy="339"/>
            </a:xfrm>
          </p:grpSpPr>
          <p:pic>
            <p:nvPicPr>
              <p:cNvPr id="21" name="Picture 10"/>
              <p:cNvPicPr>
                <a:picLocks noChangeAspect="1" noChangeArrowheads="1"/>
              </p:cNvPicPr>
              <p:nvPr/>
            </p:nvPicPr>
            <p:blipFill>
              <a:blip r:embed="rId6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66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2" name="Picture 12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9" name="Rectangle 76"/>
            <p:cNvSpPr>
              <a:spLocks noChangeArrowheads="1"/>
            </p:cNvSpPr>
            <p:nvPr/>
          </p:nvSpPr>
          <p:spPr bwMode="auto">
            <a:xfrm>
              <a:off x="53955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Ⅰ</a:t>
              </a:r>
              <a:r>
                <a:rPr lang="en-US" altLang="ko-KR" sz="12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.  </a:t>
              </a:r>
              <a:r>
                <a:rPr lang="ko-KR" altLang="en-US" sz="12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자원 순환 시스템</a:t>
              </a:r>
              <a:endParaRPr lang="ko-KR" altLang="en-US" sz="12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3106432" y="2564904"/>
            <a:ext cx="2930400" cy="624993"/>
            <a:chOff x="3059832" y="2564904"/>
            <a:chExt cx="2930400" cy="624993"/>
          </a:xfrm>
        </p:grpSpPr>
        <p:grpSp>
          <p:nvGrpSpPr>
            <p:cNvPr id="23" name="Group 9"/>
            <p:cNvGrpSpPr>
              <a:grpSpLocks/>
            </p:cNvGrpSpPr>
            <p:nvPr/>
          </p:nvGrpSpPr>
          <p:grpSpPr bwMode="auto">
            <a:xfrm>
              <a:off x="3059832" y="2564904"/>
              <a:ext cx="2930400" cy="569797"/>
              <a:chOff x="317" y="1136"/>
              <a:chExt cx="1573" cy="339"/>
            </a:xfrm>
          </p:grpSpPr>
          <p:pic>
            <p:nvPicPr>
              <p:cNvPr id="24" name="Picture 10"/>
              <p:cNvPicPr>
                <a:picLocks noChangeAspect="1" noChangeArrowheads="1"/>
              </p:cNvPicPr>
              <p:nvPr/>
            </p:nvPicPr>
            <p:blipFill>
              <a:blip r:embed="rId8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49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5" name="Picture 12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0" name="Rectangle 76"/>
            <p:cNvSpPr>
              <a:spLocks noChangeArrowheads="1"/>
            </p:cNvSpPr>
            <p:nvPr/>
          </p:nvSpPr>
          <p:spPr bwMode="auto">
            <a:xfrm>
              <a:off x="341987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Ⅱ</a:t>
              </a:r>
              <a:r>
                <a:rPr lang="en-US" altLang="ko-KR" sz="12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.  </a:t>
              </a:r>
              <a:r>
                <a:rPr lang="ko-KR" altLang="en-US" sz="12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물 활용한 오픈 스페이스</a:t>
              </a:r>
              <a:endParaRPr lang="ko-KR" altLang="en-US" sz="12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034088" y="2564904"/>
            <a:ext cx="2930400" cy="624993"/>
            <a:chOff x="6034088" y="2564904"/>
            <a:chExt cx="2930400" cy="624993"/>
          </a:xfrm>
        </p:grpSpPr>
        <p:grpSp>
          <p:nvGrpSpPr>
            <p:cNvPr id="26" name="Group 9"/>
            <p:cNvGrpSpPr>
              <a:grpSpLocks/>
            </p:cNvGrpSpPr>
            <p:nvPr/>
          </p:nvGrpSpPr>
          <p:grpSpPr bwMode="auto">
            <a:xfrm>
              <a:off x="6034088" y="2564904"/>
              <a:ext cx="2930400" cy="569797"/>
              <a:chOff x="317" y="1136"/>
              <a:chExt cx="1828" cy="339"/>
            </a:xfrm>
          </p:grpSpPr>
          <p:pic>
            <p:nvPicPr>
              <p:cNvPr id="27" name="Picture 10"/>
              <p:cNvPicPr>
                <a:picLocks noChangeAspect="1" noChangeArrowheads="1"/>
              </p:cNvPicPr>
              <p:nvPr/>
            </p:nvPicPr>
            <p:blipFill>
              <a:blip r:embed="rId9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74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8" name="Picture 12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1" name="Rectangle 76"/>
            <p:cNvSpPr>
              <a:spLocks noChangeArrowheads="1"/>
            </p:cNvSpPr>
            <p:nvPr/>
          </p:nvSpPr>
          <p:spPr bwMode="auto">
            <a:xfrm>
              <a:off x="653102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Ⅲ</a:t>
              </a:r>
              <a:r>
                <a:rPr lang="en-US" altLang="ko-KR" sz="12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.  </a:t>
              </a:r>
              <a:r>
                <a:rPr lang="ko-KR" altLang="en-US" sz="1200" b="1" kern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녹색 운송수단 </a:t>
              </a:r>
              <a:endParaRPr lang="ko-KR" altLang="en-US" sz="12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23529" y="3212976"/>
            <a:ext cx="27363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179513" y="4869160"/>
            <a:ext cx="3240360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에너지와 상하수도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폐기물 처리 통합운영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30~40%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저감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72"/>
          <p:cNvSpPr>
            <a:spLocks noChangeArrowheads="1"/>
          </p:cNvSpPr>
          <p:nvPr/>
        </p:nvSpPr>
        <p:spPr bwMode="gray">
          <a:xfrm>
            <a:off x="179512" y="5667524"/>
            <a:ext cx="3312368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쓰레기 중계처리를 위한 지하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Transfer terminal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건설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매설된 진공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흡입관에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연결되어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쓰레기를 반송한 후 선별 압축하여 반출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251520" y="5955556"/>
            <a:ext cx="3312368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275857" y="3212976"/>
            <a:ext cx="144016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3275856" y="4365104"/>
            <a:ext cx="144016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3275856" y="5445224"/>
            <a:ext cx="144016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72"/>
          <p:cNvSpPr>
            <a:spLocks noChangeArrowheads="1"/>
          </p:cNvSpPr>
          <p:nvPr/>
        </p:nvSpPr>
        <p:spPr bwMode="gray">
          <a:xfrm>
            <a:off x="4716016" y="3363268"/>
            <a:ext cx="1368152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단지 내부 우수저류녹지 형성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gray">
          <a:xfrm>
            <a:off x="4716016" y="5739532"/>
            <a:ext cx="1368152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호수 인접 지역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지피식물 녹지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수생식물대  조성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2" name="Rectangle 72"/>
          <p:cNvSpPr>
            <a:spLocks noChangeArrowheads="1"/>
          </p:cNvSpPr>
          <p:nvPr/>
        </p:nvSpPr>
        <p:spPr bwMode="gray">
          <a:xfrm>
            <a:off x="4716016" y="4509120"/>
            <a:ext cx="1368152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수변녹지 연결망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친수 실개천과 생태수로를 보행로와 연결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156176" y="3212976"/>
            <a:ext cx="144016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6156176" y="4581128"/>
            <a:ext cx="144016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Rectangle 72"/>
          <p:cNvSpPr>
            <a:spLocks noChangeArrowheads="1"/>
          </p:cNvSpPr>
          <p:nvPr/>
        </p:nvSpPr>
        <p:spPr bwMode="gray">
          <a:xfrm>
            <a:off x="7596336" y="3212976"/>
            <a:ext cx="1368152" cy="115212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수상택시 운영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차량 보유 한 세대당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1.5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대로 제한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Rectangle 72"/>
          <p:cNvSpPr>
            <a:spLocks noChangeArrowheads="1"/>
          </p:cNvSpPr>
          <p:nvPr/>
        </p:nvSpPr>
        <p:spPr bwMode="gray">
          <a:xfrm>
            <a:off x="7596336" y="4725144"/>
            <a:ext cx="1368152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경전철 운영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화석연료 및 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사용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저감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슬라이드 번호 개체 틀 51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00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직선 연결선 123"/>
          <p:cNvCxnSpPr/>
          <p:nvPr/>
        </p:nvCxnSpPr>
        <p:spPr bwMode="auto">
          <a:xfrm rot="5400000" flipH="1" flipV="1">
            <a:off x="2732220" y="3395863"/>
            <a:ext cx="1378013" cy="872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 smtClean="0">
                <a:solidFill>
                  <a:srgbClr val="FF0000"/>
                </a:solidFill>
              </a:rPr>
              <a:t>신재생에너지</a:t>
            </a:r>
            <a:r>
              <a:rPr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사업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826695" y="996004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1907704" y="76197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햇빛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물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지열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생물유기체 등으로부터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재생가능한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에너지로 변환하거나 기존 화석연료를 변환시켜 이용하는 에너지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72"/>
          <p:cNvSpPr>
            <a:spLocks noChangeArrowheads="1"/>
          </p:cNvSpPr>
          <p:nvPr/>
        </p:nvSpPr>
        <p:spPr bwMode="gray">
          <a:xfrm>
            <a:off x="312220" y="983136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신재생에너지란</a:t>
            </a: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Rectangle 72"/>
          <p:cNvSpPr>
            <a:spLocks noChangeArrowheads="1"/>
          </p:cNvSpPr>
          <p:nvPr/>
        </p:nvSpPr>
        <p:spPr bwMode="gray">
          <a:xfrm>
            <a:off x="5286380" y="1857364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신재생에너지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특성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Rectangle 72"/>
          <p:cNvSpPr>
            <a:spLocks noChangeArrowheads="1"/>
          </p:cNvSpPr>
          <p:nvPr/>
        </p:nvSpPr>
        <p:spPr bwMode="gray">
          <a:xfrm>
            <a:off x="323528" y="1844824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신재생에너지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종류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3" name="직선 연결선 52"/>
          <p:cNvCxnSpPr/>
          <p:nvPr/>
        </p:nvCxnSpPr>
        <p:spPr bwMode="auto">
          <a:xfrm rot="5400000">
            <a:off x="999683" y="4308507"/>
            <a:ext cx="25764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rot="10800000">
            <a:off x="785786" y="4286256"/>
            <a:ext cx="3429024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87"/>
          <p:cNvGrpSpPr>
            <a:grpSpLocks/>
          </p:cNvGrpSpPr>
          <p:nvPr/>
        </p:nvGrpSpPr>
        <p:grpSpPr bwMode="auto">
          <a:xfrm>
            <a:off x="1119000" y="3078836"/>
            <a:ext cx="1381438" cy="1405338"/>
            <a:chOff x="2500298" y="3500438"/>
            <a:chExt cx="1857388" cy="1214446"/>
          </a:xfrm>
        </p:grpSpPr>
        <p:cxnSp>
          <p:nvCxnSpPr>
            <p:cNvPr id="57" name="직선 연결선 56"/>
            <p:cNvCxnSpPr/>
            <p:nvPr/>
          </p:nvCxnSpPr>
          <p:spPr>
            <a:xfrm>
              <a:off x="2500298" y="3928868"/>
              <a:ext cx="1857388" cy="786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 rot="16200000" flipH="1">
              <a:off x="3072067" y="3500173"/>
              <a:ext cx="1142479" cy="1143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88"/>
          <p:cNvGrpSpPr>
            <a:grpSpLocks/>
          </p:cNvGrpSpPr>
          <p:nvPr/>
        </p:nvGrpSpPr>
        <p:grpSpPr bwMode="auto">
          <a:xfrm flipV="1">
            <a:off x="1119000" y="4015728"/>
            <a:ext cx="1381438" cy="1463894"/>
            <a:chOff x="2500298" y="3500438"/>
            <a:chExt cx="1857388" cy="1214446"/>
          </a:xfrm>
        </p:grpSpPr>
        <p:cxnSp>
          <p:nvCxnSpPr>
            <p:cNvPr id="64" name="직선 연결선 63"/>
            <p:cNvCxnSpPr/>
            <p:nvPr/>
          </p:nvCxnSpPr>
          <p:spPr>
            <a:xfrm>
              <a:off x="2500298" y="3929003"/>
              <a:ext cx="1857388" cy="7858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 rot="16200000" flipH="1">
              <a:off x="3071706" y="3500533"/>
              <a:ext cx="1143199" cy="1143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직선 연결선 70"/>
          <p:cNvCxnSpPr/>
          <p:nvPr/>
        </p:nvCxnSpPr>
        <p:spPr bwMode="auto">
          <a:xfrm rot="16200000" flipV="1">
            <a:off x="2722142" y="4203736"/>
            <a:ext cx="1102150" cy="981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68"/>
          <p:cNvGrpSpPr>
            <a:grpSpLocks/>
          </p:cNvGrpSpPr>
          <p:nvPr/>
        </p:nvGrpSpPr>
        <p:grpSpPr bwMode="auto">
          <a:xfrm>
            <a:off x="1807357" y="3722950"/>
            <a:ext cx="1704954" cy="1038388"/>
            <a:chOff x="3128958" y="3500438"/>
            <a:chExt cx="2743208" cy="1514480"/>
          </a:xfrm>
        </p:grpSpPr>
        <p:sp>
          <p:nvSpPr>
            <p:cNvPr id="76" name="타원 75"/>
            <p:cNvSpPr/>
            <p:nvPr/>
          </p:nvSpPr>
          <p:spPr>
            <a:xfrm>
              <a:off x="3128958" y="3500438"/>
              <a:ext cx="1514084" cy="1514480"/>
            </a:xfrm>
            <a:prstGeom prst="ellipse">
              <a:avLst/>
            </a:prstGeom>
            <a:solidFill>
              <a:srgbClr val="47659B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wrap="none" lIns="0" tIns="46038" rIns="144000" bIns="46038" anchor="ctr"/>
            <a:lstStyle/>
            <a:p>
              <a:pPr algn="ctr" defTabSz="762000" latinLnBrk="0">
                <a:lnSpc>
                  <a:spcPct val="120000"/>
                </a:lnSpc>
                <a:buClr>
                  <a:srgbClr val="CCFF33"/>
                </a:buClr>
                <a:buSzPct val="50000"/>
                <a:tabLst>
                  <a:tab pos="1733550" algn="l"/>
                  <a:tab pos="2498725" algn="l"/>
                </a:tabLst>
                <a:defRPr/>
              </a:pPr>
              <a:r>
                <a:rPr lang="ko-KR" altLang="en-US" sz="1600" b="1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재생</a:t>
              </a:r>
              <a:endPara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endParaRPr>
            </a:p>
            <a:p>
              <a:pPr algn="ctr" defTabSz="762000" latinLnBrk="0">
                <a:lnSpc>
                  <a:spcPct val="120000"/>
                </a:lnSpc>
                <a:buClr>
                  <a:srgbClr val="CCFF33"/>
                </a:buClr>
                <a:buSzPct val="50000"/>
                <a:tabLst>
                  <a:tab pos="1733550" algn="l"/>
                  <a:tab pos="2498725" algn="l"/>
                </a:tabLst>
                <a:defRPr/>
              </a:pPr>
              <a:r>
                <a:rPr lang="ko-KR" altLang="en-US" sz="1600" b="1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에너지</a:t>
              </a:r>
              <a:endPara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endParaRPr>
            </a:p>
          </p:txBody>
        </p:sp>
        <p:sp>
          <p:nvSpPr>
            <p:cNvPr id="78" name="자유형 77"/>
            <p:cNvSpPr/>
            <p:nvPr/>
          </p:nvSpPr>
          <p:spPr>
            <a:xfrm>
              <a:off x="4356183" y="3821173"/>
              <a:ext cx="288759" cy="897681"/>
            </a:xfrm>
            <a:custGeom>
              <a:avLst/>
              <a:gdLst>
                <a:gd name="connsiteX0" fmla="*/ 142875 w 240506"/>
                <a:gd name="connsiteY0" fmla="*/ 0 h 895350"/>
                <a:gd name="connsiteX1" fmla="*/ 0 w 240506"/>
                <a:gd name="connsiteY1" fmla="*/ 428625 h 895350"/>
                <a:gd name="connsiteX2" fmla="*/ 152400 w 240506"/>
                <a:gd name="connsiteY2" fmla="*/ 895350 h 895350"/>
                <a:gd name="connsiteX3" fmla="*/ 240506 w 240506"/>
                <a:gd name="connsiteY3" fmla="*/ 423863 h 895350"/>
                <a:gd name="connsiteX4" fmla="*/ 142875 w 240506"/>
                <a:gd name="connsiteY4" fmla="*/ 0 h 895350"/>
                <a:gd name="connsiteX0" fmla="*/ 142875 w 285750"/>
                <a:gd name="connsiteY0" fmla="*/ 0 h 895350"/>
                <a:gd name="connsiteX1" fmla="*/ 0 w 285750"/>
                <a:gd name="connsiteY1" fmla="*/ 428625 h 895350"/>
                <a:gd name="connsiteX2" fmla="*/ 152400 w 285750"/>
                <a:gd name="connsiteY2" fmla="*/ 895350 h 895350"/>
                <a:gd name="connsiteX3" fmla="*/ 285750 w 285750"/>
                <a:gd name="connsiteY3" fmla="*/ 421476 h 895350"/>
                <a:gd name="connsiteX4" fmla="*/ 142875 w 285750"/>
                <a:gd name="connsiteY4" fmla="*/ 0 h 895350"/>
                <a:gd name="connsiteX0" fmla="*/ 142875 w 285750"/>
                <a:gd name="connsiteY0" fmla="*/ 0 h 895350"/>
                <a:gd name="connsiteX1" fmla="*/ 0 w 285750"/>
                <a:gd name="connsiteY1" fmla="*/ 428625 h 895350"/>
                <a:gd name="connsiteX2" fmla="*/ 152400 w 285750"/>
                <a:gd name="connsiteY2" fmla="*/ 895350 h 895350"/>
                <a:gd name="connsiteX3" fmla="*/ 285750 w 285750"/>
                <a:gd name="connsiteY3" fmla="*/ 421476 h 895350"/>
                <a:gd name="connsiteX4" fmla="*/ 142875 w 285750"/>
                <a:gd name="connsiteY4" fmla="*/ 0 h 895350"/>
                <a:gd name="connsiteX0" fmla="*/ 144463 w 287338"/>
                <a:gd name="connsiteY0" fmla="*/ 0 h 896541"/>
                <a:gd name="connsiteX1" fmla="*/ 1588 w 287338"/>
                <a:gd name="connsiteY1" fmla="*/ 428625 h 896541"/>
                <a:gd name="connsiteX2" fmla="*/ 153988 w 287338"/>
                <a:gd name="connsiteY2" fmla="*/ 895350 h 896541"/>
                <a:gd name="connsiteX3" fmla="*/ 287338 w 287338"/>
                <a:gd name="connsiteY3" fmla="*/ 421476 h 896541"/>
                <a:gd name="connsiteX4" fmla="*/ 144463 w 287338"/>
                <a:gd name="connsiteY4" fmla="*/ 0 h 896541"/>
                <a:gd name="connsiteX0" fmla="*/ 144463 w 288926"/>
                <a:gd name="connsiteY0" fmla="*/ 1191 h 897732"/>
                <a:gd name="connsiteX1" fmla="*/ 1588 w 288926"/>
                <a:gd name="connsiteY1" fmla="*/ 429816 h 897732"/>
                <a:gd name="connsiteX2" fmla="*/ 153988 w 288926"/>
                <a:gd name="connsiteY2" fmla="*/ 896541 h 897732"/>
                <a:gd name="connsiteX3" fmla="*/ 287338 w 288926"/>
                <a:gd name="connsiteY3" fmla="*/ 422667 h 897732"/>
                <a:gd name="connsiteX4" fmla="*/ 144463 w 288926"/>
                <a:gd name="connsiteY4" fmla="*/ 1191 h 89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926" h="897732">
                  <a:moveTo>
                    <a:pt x="144463" y="1191"/>
                  </a:moveTo>
                  <a:cubicBezTo>
                    <a:pt x="96838" y="2382"/>
                    <a:pt x="0" y="280591"/>
                    <a:pt x="1588" y="429816"/>
                  </a:cubicBezTo>
                  <a:cubicBezTo>
                    <a:pt x="3176" y="579041"/>
                    <a:pt x="106363" y="897732"/>
                    <a:pt x="153988" y="896541"/>
                  </a:cubicBezTo>
                  <a:cubicBezTo>
                    <a:pt x="201613" y="895350"/>
                    <a:pt x="288926" y="571892"/>
                    <a:pt x="287338" y="422667"/>
                  </a:cubicBezTo>
                  <a:cubicBezTo>
                    <a:pt x="285751" y="273442"/>
                    <a:pt x="192088" y="0"/>
                    <a:pt x="144463" y="1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/>
            </a:p>
          </p:txBody>
        </p:sp>
        <p:sp>
          <p:nvSpPr>
            <p:cNvPr id="77" name="타원 76"/>
            <p:cNvSpPr/>
            <p:nvPr/>
          </p:nvSpPr>
          <p:spPr>
            <a:xfrm>
              <a:off x="4358083" y="3500438"/>
              <a:ext cx="1514083" cy="1514480"/>
            </a:xfrm>
            <a:prstGeom prst="ellipse">
              <a:avLst/>
            </a:prstGeom>
            <a:solidFill>
              <a:srgbClr val="6586BB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wrap="none" lIns="144000" tIns="46038" rIns="0" bIns="46038" anchor="ctr"/>
            <a:lstStyle/>
            <a:p>
              <a:pPr algn="ctr" defTabSz="762000" latinLnBrk="0">
                <a:lnSpc>
                  <a:spcPct val="120000"/>
                </a:lnSpc>
                <a:buClr>
                  <a:srgbClr val="CCFF33"/>
                </a:buClr>
                <a:buSzPct val="50000"/>
                <a:tabLst>
                  <a:tab pos="1733550" algn="l"/>
                  <a:tab pos="2498725" algn="l"/>
                </a:tabLst>
                <a:defRPr/>
              </a:pPr>
              <a:r>
                <a:rPr lang="ko-KR" altLang="en-US" sz="1600" b="1" dirty="0" err="1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  <a:cs typeface="Times New Roman" pitchFamily="18" charset="0"/>
                </a:rPr>
                <a:t>신에너지</a:t>
              </a:r>
              <a:endPara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endParaRPr>
            </a:p>
          </p:txBody>
        </p:sp>
      </p:grpSp>
      <p:sp>
        <p:nvSpPr>
          <p:cNvPr id="79" name="타원 78"/>
          <p:cNvSpPr/>
          <p:nvPr/>
        </p:nvSpPr>
        <p:spPr>
          <a:xfrm>
            <a:off x="2011622" y="2786058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해양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" name="타원 82"/>
          <p:cNvSpPr/>
          <p:nvPr/>
        </p:nvSpPr>
        <p:spPr>
          <a:xfrm>
            <a:off x="3456818" y="5011176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석탄 가스화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5" name="타원 84"/>
          <p:cNvSpPr/>
          <p:nvPr/>
        </p:nvSpPr>
        <p:spPr>
          <a:xfrm>
            <a:off x="3926734" y="4000504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수소에너지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1278397" y="5011176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바이오</a:t>
            </a:r>
            <a:endParaRPr kumimoji="0" lang="en-US" altLang="ko-KR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타원 88"/>
          <p:cNvSpPr/>
          <p:nvPr/>
        </p:nvSpPr>
        <p:spPr>
          <a:xfrm>
            <a:off x="1342155" y="2903169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폐기물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타원 89"/>
          <p:cNvSpPr/>
          <p:nvPr/>
        </p:nvSpPr>
        <p:spPr>
          <a:xfrm>
            <a:off x="693942" y="4612997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태양열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1" name="타원 90"/>
          <p:cNvSpPr/>
          <p:nvPr/>
        </p:nvSpPr>
        <p:spPr>
          <a:xfrm>
            <a:off x="693942" y="3254504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수력</a:t>
            </a:r>
            <a:endParaRPr kumimoji="0" lang="en-US" altLang="ko-KR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" name="타원 91"/>
          <p:cNvSpPr/>
          <p:nvPr/>
        </p:nvSpPr>
        <p:spPr>
          <a:xfrm>
            <a:off x="385775" y="3968883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태양광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타원 85"/>
          <p:cNvSpPr/>
          <p:nvPr/>
        </p:nvSpPr>
        <p:spPr>
          <a:xfrm>
            <a:off x="3456818" y="2903169"/>
            <a:ext cx="573828" cy="63240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연료전지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59"/>
          <p:cNvGrpSpPr/>
          <p:nvPr/>
        </p:nvGrpSpPr>
        <p:grpSpPr>
          <a:xfrm>
            <a:off x="5441977" y="3068960"/>
            <a:ext cx="2916237" cy="2349500"/>
            <a:chOff x="5441977" y="3079764"/>
            <a:chExt cx="2916237" cy="2349500"/>
          </a:xfrm>
        </p:grpSpPr>
        <p:sp>
          <p:nvSpPr>
            <p:cNvPr id="58" name="TextBox 57"/>
            <p:cNvSpPr txBox="1"/>
            <p:nvPr/>
          </p:nvSpPr>
          <p:spPr>
            <a:xfrm>
              <a:off x="6228183" y="4149080"/>
              <a:ext cx="20746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+mn-ea"/>
                </a:rPr>
                <a:t>영덕풍력발전단지</a:t>
              </a:r>
            </a:p>
          </p:txBody>
        </p:sp>
        <p:sp>
          <p:nvSpPr>
            <p:cNvPr id="115" name="Freeform 28"/>
            <p:cNvSpPr>
              <a:spLocks/>
            </p:cNvSpPr>
            <p:nvPr/>
          </p:nvSpPr>
          <p:spPr bwMode="auto">
            <a:xfrm>
              <a:off x="6350027" y="3111514"/>
              <a:ext cx="1981200" cy="1020763"/>
            </a:xfrm>
            <a:custGeom>
              <a:avLst/>
              <a:gdLst>
                <a:gd name="T0" fmla="*/ 0 w 1296"/>
                <a:gd name="T1" fmla="*/ 0 h 768"/>
                <a:gd name="T2" fmla="*/ 2147483647 w 1296"/>
                <a:gd name="T3" fmla="*/ 2147483647 h 768"/>
                <a:gd name="T4" fmla="*/ 2147483647 w 1296"/>
                <a:gd name="T5" fmla="*/ 2147483647 h 768"/>
                <a:gd name="T6" fmla="*/ 2147483647 w 1296"/>
                <a:gd name="T7" fmla="*/ 0 h 768"/>
                <a:gd name="T8" fmla="*/ 0 w 1296"/>
                <a:gd name="T9" fmla="*/ 0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6"/>
                <a:gd name="T16" fmla="*/ 0 h 768"/>
                <a:gd name="T17" fmla="*/ 1296 w 1296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6" h="768">
                  <a:moveTo>
                    <a:pt x="0" y="0"/>
                  </a:moveTo>
                  <a:lnTo>
                    <a:pt x="432" y="768"/>
                  </a:lnTo>
                  <a:lnTo>
                    <a:pt x="1296" y="768"/>
                  </a:lnTo>
                  <a:lnTo>
                    <a:pt x="8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527D"/>
            </a:solidFill>
            <a:ln w="9525" algn="ctr">
              <a:solidFill>
                <a:srgbClr val="80808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6350027" y="4406914"/>
              <a:ext cx="1981200" cy="1022350"/>
            </a:xfrm>
            <a:custGeom>
              <a:avLst/>
              <a:gdLst>
                <a:gd name="T0" fmla="*/ 0 w 1296"/>
                <a:gd name="T1" fmla="*/ 2147483647 h 768"/>
                <a:gd name="T2" fmla="*/ 2147483647 w 1296"/>
                <a:gd name="T3" fmla="*/ 2147483647 h 768"/>
                <a:gd name="T4" fmla="*/ 2147483647 w 1296"/>
                <a:gd name="T5" fmla="*/ 0 h 768"/>
                <a:gd name="T6" fmla="*/ 2147483647 w 1296"/>
                <a:gd name="T7" fmla="*/ 0 h 768"/>
                <a:gd name="T8" fmla="*/ 0 w 1296"/>
                <a:gd name="T9" fmla="*/ 2147483647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6"/>
                <a:gd name="T16" fmla="*/ 0 h 768"/>
                <a:gd name="T17" fmla="*/ 1296 w 1296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6" h="768">
                  <a:moveTo>
                    <a:pt x="0" y="768"/>
                  </a:moveTo>
                  <a:lnTo>
                    <a:pt x="864" y="768"/>
                  </a:lnTo>
                  <a:lnTo>
                    <a:pt x="1296" y="0"/>
                  </a:lnTo>
                  <a:lnTo>
                    <a:pt x="432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sx="1000" sy="1000" algn="ctr" rotWithShape="0">
                <a:srgbClr val="000000"/>
              </a:outerShdw>
            </a:effectLst>
          </p:spPr>
          <p:txBody>
            <a:bodyPr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17" name="Freeform 30"/>
            <p:cNvSpPr>
              <a:spLocks/>
            </p:cNvSpPr>
            <p:nvPr/>
          </p:nvSpPr>
          <p:spPr bwMode="auto">
            <a:xfrm>
              <a:off x="5441977" y="3202002"/>
              <a:ext cx="1320800" cy="2043112"/>
            </a:xfrm>
            <a:custGeom>
              <a:avLst/>
              <a:gdLst>
                <a:gd name="T0" fmla="*/ 0 w 864"/>
                <a:gd name="T1" fmla="*/ 2147483647 h 1536"/>
                <a:gd name="T2" fmla="*/ 2147483647 w 864"/>
                <a:gd name="T3" fmla="*/ 2147483647 h 1536"/>
                <a:gd name="T4" fmla="*/ 2147483647 w 864"/>
                <a:gd name="T5" fmla="*/ 2147483647 h 1536"/>
                <a:gd name="T6" fmla="*/ 2147483647 w 864"/>
                <a:gd name="T7" fmla="*/ 0 h 1536"/>
                <a:gd name="T8" fmla="*/ 0 w 864"/>
                <a:gd name="T9" fmla="*/ 2147483647 h 1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4"/>
                <a:gd name="T16" fmla="*/ 0 h 1536"/>
                <a:gd name="T17" fmla="*/ 864 w 864"/>
                <a:gd name="T18" fmla="*/ 1536 h 1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4" h="1536">
                  <a:moveTo>
                    <a:pt x="0" y="768"/>
                  </a:moveTo>
                  <a:lnTo>
                    <a:pt x="432" y="1536"/>
                  </a:lnTo>
                  <a:lnTo>
                    <a:pt x="864" y="768"/>
                  </a:lnTo>
                  <a:lnTo>
                    <a:pt x="432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rgbClr val="7794C3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sx="1000" sy="1000" algn="ctr" rotWithShape="0">
                <a:srgbClr val="000000"/>
              </a:outerShdw>
            </a:effectLst>
          </p:spPr>
          <p:txBody>
            <a:bodyPr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18" name="AutoShape 31"/>
            <p:cNvSpPr>
              <a:spLocks noChangeArrowheads="1"/>
            </p:cNvSpPr>
            <p:nvPr/>
          </p:nvSpPr>
          <p:spPr bwMode="auto">
            <a:xfrm rot="18127266">
              <a:off x="5956327" y="4749814"/>
              <a:ext cx="1203325" cy="85725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kumimoji="0" lang="ko-KR" altLang="ko-KR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9" name="AutoShape 32"/>
            <p:cNvSpPr>
              <a:spLocks noChangeArrowheads="1"/>
            </p:cNvSpPr>
            <p:nvPr/>
          </p:nvSpPr>
          <p:spPr bwMode="auto">
            <a:xfrm>
              <a:off x="6926289" y="4232289"/>
              <a:ext cx="1431925" cy="74613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ko-KR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0" name="AutoShape 36"/>
            <p:cNvSpPr>
              <a:spLocks noChangeArrowheads="1"/>
            </p:cNvSpPr>
            <p:nvPr/>
          </p:nvSpPr>
          <p:spPr bwMode="auto">
            <a:xfrm rot="14314406">
              <a:off x="5946008" y="3659995"/>
              <a:ext cx="1246188" cy="85725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kumimoji="0" lang="ko-KR" altLang="ko-KR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1" name="Rectangle 80"/>
            <p:cNvSpPr>
              <a:spLocks noChangeArrowheads="1"/>
            </p:cNvSpPr>
            <p:nvPr/>
          </p:nvSpPr>
          <p:spPr bwMode="auto">
            <a:xfrm>
              <a:off x="5728040" y="3965589"/>
              <a:ext cx="72327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kern="0" dirty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대체</a:t>
              </a:r>
              <a:endParaRPr kumimoji="0" lang="en-US" altLang="ko-KR" sz="14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에너지</a:t>
              </a:r>
              <a:endPara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2" name="Rectangle 81"/>
            <p:cNvSpPr>
              <a:spLocks noChangeArrowheads="1"/>
            </p:cNvSpPr>
            <p:nvPr/>
          </p:nvSpPr>
          <p:spPr bwMode="auto">
            <a:xfrm>
              <a:off x="6737541" y="4659327"/>
              <a:ext cx="108234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친환경</a:t>
              </a:r>
              <a:endParaRPr kumimoji="0" lang="en-US" altLang="ko-KR" sz="14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kumimoji="0"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청정에너지</a:t>
              </a:r>
              <a:endParaRPr kumimoji="0" lang="en-US" altLang="ko-KR" sz="1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" name="Rectangle 82"/>
            <p:cNvSpPr>
              <a:spLocks noChangeArrowheads="1"/>
            </p:cNvSpPr>
            <p:nvPr/>
          </p:nvSpPr>
          <p:spPr bwMode="auto">
            <a:xfrm>
              <a:off x="6843978" y="3363927"/>
              <a:ext cx="90281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ko-KR" altLang="en-US" sz="1400" b="1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비고갈성</a:t>
              </a:r>
              <a:endParaRPr kumimoji="0" lang="en-US" altLang="ko-KR" sz="14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kumimoji="0" lang="ko-KR" altLang="en-US" sz="1400" b="1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에너지</a:t>
              </a:r>
              <a:endParaRPr kumimoji="0" lang="en-US" altLang="ko-KR" sz="14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81" name="타원 80"/>
          <p:cNvSpPr/>
          <p:nvPr/>
        </p:nvSpPr>
        <p:spPr>
          <a:xfrm>
            <a:off x="1928794" y="5143512"/>
            <a:ext cx="771525" cy="64294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10429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spc="-15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풍력</a:t>
            </a:r>
            <a:endParaRPr kumimoji="0" lang="ko-KR" altLang="en-US" sz="1400" b="1" spc="-15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슬라이드 번호 개체 틀 51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6063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rgbClr val="002060"/>
                </a:solidFill>
              </a:rPr>
              <a:t>신재생에너지</a:t>
            </a:r>
            <a:r>
              <a:rPr lang="ko-KR" altLang="en-US" dirty="0" smtClean="0">
                <a:solidFill>
                  <a:srgbClr val="002060"/>
                </a:solidFill>
              </a:rPr>
              <a:t> 의무발전 할당제도 </a:t>
            </a:r>
            <a:r>
              <a:rPr lang="en-US" altLang="ko-KR" dirty="0" smtClean="0">
                <a:solidFill>
                  <a:srgbClr val="002060"/>
                </a:solidFill>
              </a:rPr>
              <a:t>- RPS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1826695" y="996004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1907704" y="83142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ko-KR" sz="1200" b="1" dirty="0" err="1" smtClean="0">
                <a:latin typeface="+mn-ea"/>
                <a:ea typeface="+mn-ea"/>
              </a:rPr>
              <a:t>신재생에너지</a:t>
            </a:r>
            <a:r>
              <a:rPr lang="ko-KR" altLang="ko-KR" sz="1200" b="1" dirty="0" smtClean="0">
                <a:latin typeface="+mn-ea"/>
                <a:ea typeface="+mn-ea"/>
              </a:rPr>
              <a:t> 보급 확대를 위해 에너지공기업을 비롯한 대형 발전사업자에</a:t>
            </a:r>
            <a:r>
              <a:rPr lang="en-US" altLang="ko-KR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err="1" smtClean="0">
                <a:latin typeface="+mn-ea"/>
                <a:ea typeface="+mn-ea"/>
              </a:rPr>
              <a:t>신</a:t>
            </a:r>
            <a:r>
              <a:rPr lang="ko-KR" altLang="ko-KR" sz="1200" b="1" dirty="0" err="1" smtClean="0">
                <a:latin typeface="+mn-ea"/>
                <a:ea typeface="+mn-ea"/>
              </a:rPr>
              <a:t>재생에너지</a:t>
            </a:r>
            <a:r>
              <a:rPr lang="ko-KR" altLang="ko-KR" sz="1200" b="1" dirty="0" smtClean="0">
                <a:latin typeface="+mn-ea"/>
                <a:ea typeface="+mn-ea"/>
              </a:rPr>
              <a:t> 의무발전 할당량을 부과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200" b="1" dirty="0" smtClean="0">
                <a:latin typeface="+mn-ea"/>
                <a:ea typeface="+mn-ea"/>
              </a:rPr>
              <a:t>RPS(Renewable Portfolio Standard)</a:t>
            </a:r>
            <a:endParaRPr lang="ko-KR" altLang="en-US" sz="1200" b="1" dirty="0" smtClean="0">
              <a:latin typeface="+mn-ea"/>
              <a:ea typeface="+mn-ea"/>
            </a:endParaRPr>
          </a:p>
        </p:txBody>
      </p:sp>
      <p:sp>
        <p:nvSpPr>
          <p:cNvPr id="30" name="Rectangle 72"/>
          <p:cNvSpPr>
            <a:spLocks noChangeArrowheads="1"/>
          </p:cNvSpPr>
          <p:nvPr/>
        </p:nvSpPr>
        <p:spPr bwMode="gray">
          <a:xfrm>
            <a:off x="312220" y="983136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RPS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28183" y="4149080"/>
            <a:ext cx="2074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mtClean="0">
                <a:solidFill>
                  <a:schemeClr val="bg1"/>
                </a:solidFill>
                <a:latin typeface="+mn-ea"/>
              </a:rPr>
              <a:t>영덕풍력발전단지</a:t>
            </a:r>
            <a:endParaRPr lang="ko-KR" altLang="en-US" sz="14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826695" y="1788092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67" name="Rectangle 72"/>
          <p:cNvSpPr>
            <a:spLocks noChangeArrowheads="1"/>
          </p:cNvSpPr>
          <p:nvPr/>
        </p:nvSpPr>
        <p:spPr bwMode="gray">
          <a:xfrm>
            <a:off x="1907704" y="1554066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ko-KR" sz="1200" b="1" dirty="0" smtClean="0">
                <a:latin typeface="+mn-ea"/>
                <a:ea typeface="+mn-ea"/>
              </a:rPr>
              <a:t>발전설비용량이</a:t>
            </a:r>
            <a:r>
              <a:rPr lang="en-US" altLang="ko-KR" sz="1200" b="1" dirty="0" smtClean="0">
                <a:latin typeface="+mn-ea"/>
                <a:ea typeface="+mn-ea"/>
              </a:rPr>
              <a:t> 500</a:t>
            </a:r>
            <a:r>
              <a:rPr lang="ko-KR" altLang="ko-KR" sz="1200" b="1" dirty="0" err="1" smtClean="0">
                <a:latin typeface="+mn-ea"/>
                <a:ea typeface="+mn-ea"/>
              </a:rPr>
              <a:t>메가와트</a:t>
            </a:r>
            <a:r>
              <a:rPr lang="en-US" altLang="ko-KR" sz="1200" b="1" dirty="0" smtClean="0">
                <a:latin typeface="+mn-ea"/>
                <a:ea typeface="+mn-ea"/>
              </a:rPr>
              <a:t>(</a:t>
            </a:r>
            <a:r>
              <a:rPr lang="ko-KR" altLang="ko-KR" sz="1200" b="1" dirty="0" smtClean="0">
                <a:latin typeface="+mn-ea"/>
                <a:ea typeface="+mn-ea"/>
              </a:rPr>
              <a:t>㎿</a:t>
            </a:r>
            <a:r>
              <a:rPr lang="en-US" altLang="ko-KR" sz="1200" b="1" dirty="0" smtClean="0">
                <a:latin typeface="+mn-ea"/>
                <a:ea typeface="+mn-ea"/>
              </a:rPr>
              <a:t>) </a:t>
            </a:r>
            <a:r>
              <a:rPr lang="ko-KR" altLang="ko-KR" sz="1200" b="1" dirty="0" smtClean="0">
                <a:latin typeface="+mn-ea"/>
                <a:ea typeface="+mn-ea"/>
              </a:rPr>
              <a:t>이상인 발전사업자가 대상이며</a:t>
            </a:r>
            <a:r>
              <a:rPr lang="en-US" altLang="ko-KR" sz="1200" b="1" dirty="0" smtClean="0">
                <a:latin typeface="+mn-ea"/>
                <a:ea typeface="+mn-ea"/>
              </a:rPr>
              <a:t>, </a:t>
            </a:r>
            <a:r>
              <a:rPr lang="ko-KR" altLang="ko-KR" sz="1200" b="1" dirty="0" smtClean="0">
                <a:latin typeface="+mn-ea"/>
                <a:ea typeface="+mn-ea"/>
              </a:rPr>
              <a:t>한국수력원자력을 비롯한</a:t>
            </a:r>
            <a:r>
              <a:rPr lang="en-US" altLang="ko-KR" sz="1200" b="1" dirty="0" smtClean="0">
                <a:latin typeface="+mn-ea"/>
                <a:ea typeface="+mn-ea"/>
              </a:rPr>
              <a:t> 6</a:t>
            </a:r>
            <a:r>
              <a:rPr lang="ko-KR" altLang="ko-KR" sz="1200" b="1" dirty="0" smtClean="0">
                <a:latin typeface="+mn-ea"/>
                <a:ea typeface="+mn-ea"/>
              </a:rPr>
              <a:t>개 발전자회사는 물론 </a:t>
            </a:r>
            <a:r>
              <a:rPr lang="ko-KR" altLang="ko-KR" sz="1200" b="1" dirty="0" err="1" smtClean="0">
                <a:latin typeface="+mn-ea"/>
                <a:ea typeface="+mn-ea"/>
              </a:rPr>
              <a:t>지역난방공사ㆍ포스코파워ㆍ지에스이피에스</a:t>
            </a:r>
            <a:r>
              <a:rPr lang="en-US" altLang="ko-KR" sz="1200" b="1" dirty="0" smtClean="0">
                <a:latin typeface="+mn-ea"/>
                <a:ea typeface="+mn-ea"/>
              </a:rPr>
              <a:t>(GS EPS) </a:t>
            </a:r>
            <a:r>
              <a:rPr lang="ko-KR" altLang="ko-KR" sz="1200" b="1" dirty="0" smtClean="0">
                <a:latin typeface="+mn-ea"/>
                <a:ea typeface="+mn-ea"/>
              </a:rPr>
              <a:t>등 총</a:t>
            </a:r>
            <a:r>
              <a:rPr lang="en-US" altLang="ko-KR" sz="1200" b="1" dirty="0" smtClean="0">
                <a:latin typeface="+mn-ea"/>
                <a:ea typeface="+mn-ea"/>
              </a:rPr>
              <a:t> 13</a:t>
            </a:r>
            <a:r>
              <a:rPr lang="ko-KR" altLang="ko-KR" sz="1200" b="1" dirty="0" smtClean="0">
                <a:latin typeface="+mn-ea"/>
                <a:ea typeface="+mn-ea"/>
              </a:rPr>
              <a:t>개 발전회사</a:t>
            </a:r>
            <a:endParaRPr kumimoji="0" lang="en-US" altLang="ko-KR" sz="1200" b="1" kern="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68" name="Rectangle 72"/>
          <p:cNvSpPr>
            <a:spLocks noChangeArrowheads="1"/>
          </p:cNvSpPr>
          <p:nvPr/>
        </p:nvSpPr>
        <p:spPr bwMode="gray">
          <a:xfrm>
            <a:off x="312220" y="1775224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대상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41530" y="3356992"/>
            <a:ext cx="8550950" cy="3024336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직사각형 71"/>
          <p:cNvSpPr/>
          <p:nvPr/>
        </p:nvSpPr>
        <p:spPr>
          <a:xfrm>
            <a:off x="1826695" y="25801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gray">
          <a:xfrm>
            <a:off x="1907704" y="2346154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ko-KR" sz="1200" b="1" dirty="0" smtClean="0">
                <a:latin typeface="+mn-ea"/>
                <a:ea typeface="+mn-ea"/>
              </a:rPr>
              <a:t>공급의무자는 </a:t>
            </a:r>
            <a:r>
              <a:rPr lang="ko-KR" altLang="ko-KR" sz="1200" b="1" dirty="0" err="1" smtClean="0">
                <a:latin typeface="+mn-ea"/>
                <a:ea typeface="+mn-ea"/>
              </a:rPr>
              <a:t>의무량에</a:t>
            </a:r>
            <a:r>
              <a:rPr lang="ko-KR" altLang="ko-KR" sz="1200" b="1" dirty="0" smtClean="0">
                <a:latin typeface="+mn-ea"/>
                <a:ea typeface="+mn-ea"/>
              </a:rPr>
              <a:t> 해당하는</a:t>
            </a:r>
            <a:r>
              <a:rPr lang="en-US" altLang="ko-KR" sz="1200" b="1" dirty="0" smtClean="0">
                <a:latin typeface="+mn-ea"/>
                <a:ea typeface="+mn-ea"/>
              </a:rPr>
              <a:t> `</a:t>
            </a:r>
            <a:r>
              <a:rPr lang="ko-KR" altLang="ko-KR" sz="1200" b="1" dirty="0" err="1" smtClean="0">
                <a:latin typeface="+mn-ea"/>
                <a:ea typeface="+mn-ea"/>
              </a:rPr>
              <a:t>신재생에너지</a:t>
            </a:r>
            <a:r>
              <a:rPr lang="ko-KR" altLang="ko-KR" sz="1200" b="1" dirty="0" smtClean="0">
                <a:latin typeface="+mn-ea"/>
                <a:ea typeface="+mn-ea"/>
              </a:rPr>
              <a:t> 인증서</a:t>
            </a:r>
            <a:r>
              <a:rPr lang="en-US" altLang="ko-KR" sz="1200" b="1" dirty="0" smtClean="0">
                <a:latin typeface="+mn-ea"/>
                <a:ea typeface="+mn-ea"/>
              </a:rPr>
              <a:t>(REC</a:t>
            </a:r>
            <a:r>
              <a:rPr lang="ko-KR" altLang="ko-KR" sz="1200" b="1" dirty="0" err="1" smtClean="0">
                <a:latin typeface="+mn-ea"/>
                <a:ea typeface="+mn-ea"/>
              </a:rPr>
              <a:t>ㆍ</a:t>
            </a:r>
            <a:r>
              <a:rPr lang="en-US" altLang="ko-KR" sz="1200" b="1" dirty="0" smtClean="0">
                <a:latin typeface="+mn-ea"/>
                <a:ea typeface="+mn-ea"/>
              </a:rPr>
              <a:t>Renewable Energy Certificate)'</a:t>
            </a:r>
            <a:r>
              <a:rPr lang="ko-KR" altLang="ko-KR" sz="1200" b="1" dirty="0" smtClean="0">
                <a:latin typeface="+mn-ea"/>
                <a:ea typeface="+mn-ea"/>
              </a:rPr>
              <a:t>를 </a:t>
            </a:r>
            <a:r>
              <a:rPr lang="ko-KR" altLang="en-US" sz="1200" b="1" dirty="0" smtClean="0">
                <a:latin typeface="+mn-ea"/>
                <a:ea typeface="+mn-ea"/>
              </a:rPr>
              <a:t>정부로부터 발급 받아 </a:t>
            </a:r>
            <a:r>
              <a:rPr lang="ko-KR" altLang="ko-KR" sz="1200" b="1" dirty="0" smtClean="0">
                <a:latin typeface="+mn-ea"/>
                <a:ea typeface="+mn-ea"/>
              </a:rPr>
              <a:t>확보하고 이를 정부에 반드시 제출</a:t>
            </a:r>
            <a:r>
              <a:rPr lang="en-US" altLang="ko-KR" sz="1200" b="1" dirty="0" smtClean="0">
                <a:latin typeface="+mn-ea"/>
                <a:ea typeface="+mn-ea"/>
              </a:rPr>
              <a:t>, </a:t>
            </a:r>
            <a:r>
              <a:rPr lang="ko-KR" altLang="ko-KR" sz="1200" b="1" dirty="0" smtClean="0">
                <a:latin typeface="+mn-ea"/>
                <a:ea typeface="+mn-ea"/>
              </a:rPr>
              <a:t>의무를 이행</a:t>
            </a:r>
            <a:endParaRPr kumimoji="0" lang="en-US" altLang="ko-KR" sz="1200" b="1" kern="0" dirty="0" smtClean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gray">
          <a:xfrm>
            <a:off x="357158" y="2567312"/>
            <a:ext cx="1469537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이행사항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양쪽 모서리가 둥근 사각형 22"/>
          <p:cNvSpPr/>
          <p:nvPr/>
        </p:nvSpPr>
        <p:spPr bwMode="auto">
          <a:xfrm>
            <a:off x="428596" y="3462249"/>
            <a:ext cx="2071702" cy="323941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REC </a:t>
            </a:r>
            <a:r>
              <a:rPr kumimoji="0" lang="ko-KR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확보 방법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6" name="양쪽 모서리가 둥근 사각형 25"/>
          <p:cNvSpPr/>
          <p:nvPr/>
        </p:nvSpPr>
        <p:spPr bwMode="auto">
          <a:xfrm>
            <a:off x="4860032" y="3462249"/>
            <a:ext cx="2071702" cy="323941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전력사</a:t>
            </a:r>
            <a:r>
              <a:rPr kumimoji="0" lang="ko-KR" altLang="en-US" sz="11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1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NRE </a:t>
            </a:r>
            <a:r>
              <a:rPr kumimoji="0" lang="ko-KR" altLang="en-US" sz="11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발전비율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2" name="슬라이드 번호 개체 틀 31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57</a:t>
            </a:fld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411760" y="3933056"/>
            <a:ext cx="187220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500034" y="4000504"/>
            <a:ext cx="4286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ko-KR" sz="1200" dirty="0" smtClean="0">
                <a:latin typeface="+mn-ea"/>
                <a:ea typeface="+mn-ea"/>
              </a:rPr>
              <a:t>자체 설비를 </a:t>
            </a:r>
            <a:r>
              <a:rPr lang="ko-KR" altLang="en-US" sz="1200" dirty="0" smtClean="0">
                <a:latin typeface="+mn-ea"/>
                <a:ea typeface="+mn-ea"/>
              </a:rPr>
              <a:t>통해 확보</a:t>
            </a:r>
            <a:r>
              <a:rPr lang="ko-KR" altLang="ko-KR" sz="1200" dirty="0" smtClean="0">
                <a:latin typeface="+mn-ea"/>
                <a:ea typeface="+mn-ea"/>
              </a:rPr>
              <a:t> 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ko-KR" sz="1200" dirty="0" smtClean="0">
                <a:latin typeface="+mn-ea"/>
                <a:ea typeface="+mn-ea"/>
              </a:rPr>
              <a:t>외부 </a:t>
            </a:r>
            <a:r>
              <a:rPr lang="ko-KR" altLang="ko-KR" sz="1200" dirty="0" err="1" smtClean="0">
                <a:latin typeface="+mn-ea"/>
                <a:ea typeface="+mn-ea"/>
              </a:rPr>
              <a:t>신재생에너지</a:t>
            </a:r>
            <a:r>
              <a:rPr lang="ko-KR" altLang="ko-KR" sz="1200" dirty="0" smtClean="0">
                <a:latin typeface="+mn-ea"/>
                <a:ea typeface="+mn-ea"/>
              </a:rPr>
              <a:t> 발전사업자의 설비</a:t>
            </a:r>
            <a:r>
              <a:rPr lang="ko-KR" altLang="en-US" sz="1200" dirty="0" smtClean="0">
                <a:latin typeface="+mn-ea"/>
                <a:ea typeface="+mn-ea"/>
              </a:rPr>
              <a:t>로부터 확보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ko-KR" sz="1200" dirty="0" smtClean="0">
                <a:latin typeface="+mn-ea"/>
                <a:ea typeface="+mn-ea"/>
              </a:rPr>
              <a:t>인증서 거래시장에서 조달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en-US" altLang="ko-KR" sz="1200" dirty="0" smtClean="0">
              <a:latin typeface="+mn-ea"/>
              <a:ea typeface="+mn-ea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785786" y="4857760"/>
            <a:ext cx="2714644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ko-KR" sz="1200" dirty="0" smtClean="0">
                <a:latin typeface="+mn-ea"/>
              </a:rPr>
              <a:t>정부는 인증서를 바탕으로 의무 </a:t>
            </a:r>
            <a:r>
              <a:rPr lang="en-US" altLang="ko-KR" sz="1200" dirty="0" smtClean="0">
                <a:latin typeface="+mn-ea"/>
              </a:rPr>
              <a:t>  </a:t>
            </a:r>
            <a:r>
              <a:rPr lang="ko-KR" altLang="ko-KR" sz="1200" dirty="0" smtClean="0">
                <a:latin typeface="+mn-ea"/>
              </a:rPr>
              <a:t>이행여부를 판정하고 이행하지 못한 부분에 대해서는 과징금 부과</a:t>
            </a:r>
            <a:endParaRPr lang="ko-KR" altLang="en-US" sz="1200" dirty="0">
              <a:latin typeface="+mn-ea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643438" y="3786190"/>
            <a:ext cx="428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>
                <a:latin typeface="+mn-ea"/>
                <a:ea typeface="+mn-ea"/>
              </a:rPr>
              <a:t>내부조달만으로 </a:t>
            </a:r>
            <a:r>
              <a:rPr lang="ko-KR" altLang="en-US" sz="1200" dirty="0" err="1" smtClean="0">
                <a:latin typeface="+mn-ea"/>
                <a:ea typeface="+mn-ea"/>
              </a:rPr>
              <a:t>의무량</a:t>
            </a:r>
            <a:r>
              <a:rPr lang="ko-KR" altLang="en-US" sz="1200" dirty="0" smtClean="0">
                <a:latin typeface="+mn-ea"/>
                <a:ea typeface="+mn-ea"/>
              </a:rPr>
              <a:t> 달성 불가</a:t>
            </a:r>
            <a:endParaRPr lang="en-US" altLang="ko-KR" sz="1200" dirty="0" smtClean="0">
              <a:latin typeface="+mn-ea"/>
              <a:ea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>
                <a:latin typeface="+mn-ea"/>
                <a:ea typeface="+mn-ea"/>
              </a:rPr>
              <a:t>외부 </a:t>
            </a:r>
            <a:r>
              <a:rPr lang="en-US" altLang="ko-KR" sz="1200" dirty="0" smtClean="0">
                <a:latin typeface="+mn-ea"/>
                <a:ea typeface="+mn-ea"/>
              </a:rPr>
              <a:t>REC </a:t>
            </a:r>
            <a:r>
              <a:rPr lang="ko-KR" altLang="en-US" sz="1200" dirty="0" smtClean="0">
                <a:latin typeface="+mn-ea"/>
                <a:ea typeface="+mn-ea"/>
              </a:rPr>
              <a:t>구매 대안으론 </a:t>
            </a:r>
            <a:r>
              <a:rPr lang="en-US" altLang="ko-KR" sz="1200" dirty="0" smtClean="0">
                <a:latin typeface="+mn-ea"/>
                <a:ea typeface="+mn-ea"/>
              </a:rPr>
              <a:t>2017</a:t>
            </a:r>
            <a:r>
              <a:rPr lang="ko-KR" altLang="en-US" sz="1200" dirty="0" smtClean="0">
                <a:latin typeface="+mn-ea"/>
                <a:ea typeface="+mn-ea"/>
              </a:rPr>
              <a:t>년 이후 </a:t>
            </a:r>
            <a:r>
              <a:rPr lang="ko-KR" altLang="en-US" sz="1200" dirty="0" err="1" smtClean="0">
                <a:latin typeface="+mn-ea"/>
                <a:ea typeface="+mn-ea"/>
              </a:rPr>
              <a:t>의무량</a:t>
            </a:r>
            <a:r>
              <a:rPr lang="ko-KR" altLang="en-US" sz="1200" dirty="0" smtClean="0">
                <a:latin typeface="+mn-ea"/>
                <a:ea typeface="+mn-ea"/>
              </a:rPr>
              <a:t> 달성 어려움 </a:t>
            </a:r>
            <a:endParaRPr lang="en-US" altLang="ko-KR" sz="1200" dirty="0" smtClean="0">
              <a:latin typeface="+mn-ea"/>
              <a:ea typeface="+mn-ea"/>
            </a:endParaRPr>
          </a:p>
        </p:txBody>
      </p:sp>
      <p:graphicFrame>
        <p:nvGraphicFramePr>
          <p:cNvPr id="38" name="차트 37"/>
          <p:cNvGraphicFramePr/>
          <p:nvPr/>
        </p:nvGraphicFramePr>
        <p:xfrm>
          <a:off x="4500562" y="4214818"/>
          <a:ext cx="4071966" cy="2314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직사각형 21"/>
          <p:cNvSpPr/>
          <p:nvPr/>
        </p:nvSpPr>
        <p:spPr>
          <a:xfrm>
            <a:off x="571472" y="5857892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dirty="0" smtClean="0">
                <a:latin typeface="+mn-ea"/>
                <a:ea typeface="+mn-ea"/>
              </a:rPr>
              <a:t>* NRE: New Renewable Energy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01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그린 마케팅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38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7871" y="4005064"/>
            <a:ext cx="8576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826695" y="99873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1907704" y="764704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기업의 경영활동 가운데 고객의 필요와 욕구를 충족시키고 목표를 달성하며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무엇보다 생태계와 조화를 이루어 환경부하를 최소화하는 경영활동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그린 마케팅이란</a:t>
            </a:r>
            <a:r>
              <a:rPr kumimoji="0" lang="en-US" altLang="ko-KR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60232" y="4262899"/>
            <a:ext cx="2376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자료 출처</a:t>
            </a:r>
            <a:r>
              <a:rPr lang="en-US" altLang="ko-KR" sz="1000" b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Welford,R, ibid.,p.153.</a:t>
            </a:r>
            <a:endParaRPr lang="ko-KR" altLang="en-US" sz="1000" b="1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674260" y="2643465"/>
            <a:ext cx="3465692" cy="1649631"/>
            <a:chOff x="642910" y="5091737"/>
            <a:chExt cx="7858180" cy="1649631"/>
          </a:xfrm>
        </p:grpSpPr>
        <p:grpSp>
          <p:nvGrpSpPr>
            <p:cNvPr id="23" name="그룹 119"/>
            <p:cNvGrpSpPr/>
            <p:nvPr/>
          </p:nvGrpSpPr>
          <p:grpSpPr>
            <a:xfrm>
              <a:off x="642910" y="6233367"/>
              <a:ext cx="7858180" cy="508001"/>
              <a:chOff x="1000100" y="5316547"/>
              <a:chExt cx="7143800" cy="508001"/>
            </a:xfrm>
          </p:grpSpPr>
          <p:sp>
            <p:nvSpPr>
              <p:cNvPr id="24" name="AutoShape 4"/>
              <p:cNvSpPr>
                <a:spLocks noChangeArrowheads="1"/>
              </p:cNvSpPr>
              <p:nvPr/>
            </p:nvSpPr>
            <p:spPr bwMode="auto">
              <a:xfrm flipH="1">
                <a:off x="1009702" y="5607060"/>
                <a:ext cx="7114994" cy="217488"/>
              </a:xfrm>
              <a:custGeom>
                <a:avLst/>
                <a:gdLst>
                  <a:gd name="G0" fmla="+- 1236 0 0"/>
                  <a:gd name="G1" fmla="+- 21600 0 1236"/>
                  <a:gd name="G2" fmla="*/ 1236 1 2"/>
                  <a:gd name="G3" fmla="+- 21600 0 G2"/>
                  <a:gd name="G4" fmla="+/ 1236 21600 2"/>
                  <a:gd name="G5" fmla="+/ G1 0 2"/>
                  <a:gd name="G6" fmla="*/ 21600 21600 1236"/>
                  <a:gd name="G7" fmla="*/ G6 1 2"/>
                  <a:gd name="G8" fmla="+- 21600 0 G7"/>
                  <a:gd name="G9" fmla="*/ 21600 1 2"/>
                  <a:gd name="G10" fmla="+- 1236 0 G9"/>
                  <a:gd name="G11" fmla="?: G10 G8 0"/>
                  <a:gd name="G12" fmla="?: G10 G7 21600"/>
                  <a:gd name="T0" fmla="*/ 20982 w 21600"/>
                  <a:gd name="T1" fmla="*/ 10800 h 21600"/>
                  <a:gd name="T2" fmla="*/ 10800 w 21600"/>
                  <a:gd name="T3" fmla="*/ 21600 h 21600"/>
                  <a:gd name="T4" fmla="*/ 618 w 21600"/>
                  <a:gd name="T5" fmla="*/ 10800 h 21600"/>
                  <a:gd name="T6" fmla="*/ 10800 w 21600"/>
                  <a:gd name="T7" fmla="*/ 0 h 21600"/>
                  <a:gd name="T8" fmla="*/ 2418 w 21600"/>
                  <a:gd name="T9" fmla="*/ 2418 h 21600"/>
                  <a:gd name="T10" fmla="*/ 19182 w 21600"/>
                  <a:gd name="T11" fmla="*/ 1918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236" y="21600"/>
                    </a:lnTo>
                    <a:lnTo>
                      <a:pt x="2036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EAEAEA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ko-KR" sz="105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5" name="AutoShape 20"/>
              <p:cNvSpPr>
                <a:spLocks noChangeArrowheads="1"/>
              </p:cNvSpPr>
              <p:nvPr/>
            </p:nvSpPr>
            <p:spPr bwMode="auto">
              <a:xfrm flipV="1">
                <a:off x="1000100" y="5316547"/>
                <a:ext cx="7143800" cy="288925"/>
              </a:xfrm>
              <a:custGeom>
                <a:avLst/>
                <a:gdLst>
                  <a:gd name="G0" fmla="+- 1972 0 0"/>
                  <a:gd name="G1" fmla="+- 21600 0 1972"/>
                  <a:gd name="G2" fmla="*/ 1972 1 2"/>
                  <a:gd name="G3" fmla="+- 21600 0 G2"/>
                  <a:gd name="G4" fmla="+/ 1972 21600 2"/>
                  <a:gd name="G5" fmla="+/ G1 0 2"/>
                  <a:gd name="G6" fmla="*/ 21600 21600 1972"/>
                  <a:gd name="G7" fmla="*/ G6 1 2"/>
                  <a:gd name="G8" fmla="+- 21600 0 G7"/>
                  <a:gd name="G9" fmla="*/ 21600 1 2"/>
                  <a:gd name="G10" fmla="+- 1972 0 G9"/>
                  <a:gd name="G11" fmla="?: G10 G8 0"/>
                  <a:gd name="G12" fmla="?: G10 G7 21600"/>
                  <a:gd name="T0" fmla="*/ 20614 w 21600"/>
                  <a:gd name="T1" fmla="*/ 10800 h 21600"/>
                  <a:gd name="T2" fmla="*/ 10800 w 21600"/>
                  <a:gd name="T3" fmla="*/ 21600 h 21600"/>
                  <a:gd name="T4" fmla="*/ 986 w 21600"/>
                  <a:gd name="T5" fmla="*/ 10800 h 21600"/>
                  <a:gd name="T6" fmla="*/ 10800 w 21600"/>
                  <a:gd name="T7" fmla="*/ 0 h 21600"/>
                  <a:gd name="T8" fmla="*/ 2786 w 21600"/>
                  <a:gd name="T9" fmla="*/ 2786 h 21600"/>
                  <a:gd name="T10" fmla="*/ 18814 w 21600"/>
                  <a:gd name="T11" fmla="*/ 188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72" y="21600"/>
                    </a:lnTo>
                    <a:lnTo>
                      <a:pt x="1962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D3D3D3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5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26" name="AutoShape 93"/>
            <p:cNvSpPr>
              <a:spLocks noChangeArrowheads="1"/>
            </p:cNvSpPr>
            <p:nvPr/>
          </p:nvSpPr>
          <p:spPr bwMode="auto">
            <a:xfrm rot="10800000">
              <a:off x="1078707" y="5447550"/>
              <a:ext cx="6986588" cy="555625"/>
            </a:xfrm>
            <a:custGeom>
              <a:avLst/>
              <a:gdLst>
                <a:gd name="G0" fmla="+- 5976 0 0"/>
                <a:gd name="G1" fmla="+- 21600 0 5976"/>
                <a:gd name="G2" fmla="*/ 5976 1 2"/>
                <a:gd name="G3" fmla="+- 21600 0 G2"/>
                <a:gd name="G4" fmla="+/ 5976 21600 2"/>
                <a:gd name="G5" fmla="+/ G1 0 2"/>
                <a:gd name="G6" fmla="*/ 21600 21600 5976"/>
                <a:gd name="G7" fmla="*/ G6 1 2"/>
                <a:gd name="G8" fmla="+- 21600 0 G7"/>
                <a:gd name="G9" fmla="*/ 21600 1 2"/>
                <a:gd name="G10" fmla="+- 5976 0 G9"/>
                <a:gd name="G11" fmla="?: G10 G8 0"/>
                <a:gd name="G12" fmla="?: G10 G7 21600"/>
                <a:gd name="T0" fmla="*/ 18612 w 21600"/>
                <a:gd name="T1" fmla="*/ 10800 h 21600"/>
                <a:gd name="T2" fmla="*/ 10800 w 21600"/>
                <a:gd name="T3" fmla="*/ 21600 h 21600"/>
                <a:gd name="T4" fmla="*/ 2988 w 21600"/>
                <a:gd name="T5" fmla="*/ 10800 h 21600"/>
                <a:gd name="T6" fmla="*/ 10800 w 21600"/>
                <a:gd name="T7" fmla="*/ 0 h 21600"/>
                <a:gd name="T8" fmla="*/ 4788 w 21600"/>
                <a:gd name="T9" fmla="*/ 4788 h 21600"/>
                <a:gd name="T10" fmla="*/ 16812 w 21600"/>
                <a:gd name="T11" fmla="*/ 168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976" y="21600"/>
                  </a:lnTo>
                  <a:lnTo>
                    <a:pt x="1562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lin ang="5400000" scaled="1"/>
            </a:gra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85"/>
            <p:cNvSpPr>
              <a:spLocks noChangeArrowheads="1"/>
            </p:cNvSpPr>
            <p:nvPr/>
          </p:nvSpPr>
          <p:spPr bwMode="auto">
            <a:xfrm>
              <a:off x="2018091" y="5091737"/>
              <a:ext cx="5107818" cy="391885"/>
            </a:xfrm>
            <a:prstGeom prst="rect">
              <a:avLst/>
            </a:prstGeom>
            <a:solidFill>
              <a:srgbClr val="37527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square" lIns="36000" tIns="36000" rIns="36000" bIns="360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kern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환경적 관점</a:t>
              </a:r>
              <a:endPara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32" name="그룹 129"/>
            <p:cNvGrpSpPr/>
            <p:nvPr/>
          </p:nvGrpSpPr>
          <p:grpSpPr>
            <a:xfrm>
              <a:off x="1055590" y="5876177"/>
              <a:ext cx="2208740" cy="525424"/>
              <a:chOff x="1055590" y="-1714500"/>
              <a:chExt cx="2208740" cy="525424"/>
            </a:xfrm>
          </p:grpSpPr>
          <p:sp>
            <p:nvSpPr>
              <p:cNvPr id="33" name="AutoShape 22"/>
              <p:cNvSpPr>
                <a:spLocks noChangeArrowheads="1"/>
              </p:cNvSpPr>
              <p:nvPr/>
            </p:nvSpPr>
            <p:spPr bwMode="auto">
              <a:xfrm flipV="1">
                <a:off x="1055590" y="-1249401"/>
                <a:ext cx="2208740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34" name="그룹 124"/>
              <p:cNvGrpSpPr/>
              <p:nvPr/>
            </p:nvGrpSpPr>
            <p:grpSpPr>
              <a:xfrm>
                <a:off x="1082149" y="-1714500"/>
                <a:ext cx="2148565" cy="487325"/>
                <a:chOff x="1082149" y="-1928850"/>
                <a:chExt cx="2148565" cy="701675"/>
              </a:xfrm>
            </p:grpSpPr>
            <p:sp>
              <p:nvSpPr>
                <p:cNvPr id="35" name="AutoShape 24"/>
                <p:cNvSpPr>
                  <a:spLocks noChangeArrowheads="1"/>
                </p:cNvSpPr>
                <p:nvPr/>
              </p:nvSpPr>
              <p:spPr bwMode="auto">
                <a:xfrm flipV="1">
                  <a:off x="1082149" y="-1928850"/>
                  <a:ext cx="2148565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36" name="AutoShape 25"/>
                <p:cNvSpPr>
                  <a:spLocks noChangeArrowheads="1"/>
                </p:cNvSpPr>
                <p:nvPr/>
              </p:nvSpPr>
              <p:spPr bwMode="auto">
                <a:xfrm flipV="1">
                  <a:off x="1121987" y="-1892973"/>
                  <a:ext cx="2068888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37" name="Rectangle 47"/>
                <p:cNvSpPr>
                  <a:spLocks noChangeArrowheads="1"/>
                </p:cNvSpPr>
                <p:nvPr/>
              </p:nvSpPr>
              <p:spPr bwMode="auto">
                <a:xfrm>
                  <a:off x="1389199" y="-1691184"/>
                  <a:ext cx="1555643" cy="2215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0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세계적 이슈</a:t>
                  </a:r>
                  <a:endParaRPr kumimoji="0" lang="ko-KR" altLang="en-US" sz="100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grpSp>
          <p:nvGrpSpPr>
            <p:cNvPr id="39" name="그룹 168"/>
            <p:cNvGrpSpPr/>
            <p:nvPr/>
          </p:nvGrpSpPr>
          <p:grpSpPr>
            <a:xfrm>
              <a:off x="3493294" y="5876177"/>
              <a:ext cx="2212176" cy="525424"/>
              <a:chOff x="3493294" y="-1714500"/>
              <a:chExt cx="2212176" cy="525424"/>
            </a:xfrm>
          </p:grpSpPr>
          <p:sp>
            <p:nvSpPr>
              <p:cNvPr id="40" name="AutoShape 37"/>
              <p:cNvSpPr>
                <a:spLocks noChangeArrowheads="1"/>
              </p:cNvSpPr>
              <p:nvPr/>
            </p:nvSpPr>
            <p:spPr bwMode="auto">
              <a:xfrm flipV="1">
                <a:off x="3493294" y="-1249401"/>
                <a:ext cx="2212176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53" name="그룹 125"/>
              <p:cNvGrpSpPr/>
              <p:nvPr/>
            </p:nvGrpSpPr>
            <p:grpSpPr>
              <a:xfrm>
                <a:off x="3519807" y="-1714500"/>
                <a:ext cx="2152093" cy="487325"/>
                <a:chOff x="3519807" y="-1928850"/>
                <a:chExt cx="2152093" cy="701675"/>
              </a:xfrm>
            </p:grpSpPr>
            <p:sp>
              <p:nvSpPr>
                <p:cNvPr id="54" name="AutoShape 39"/>
                <p:cNvSpPr>
                  <a:spLocks noChangeArrowheads="1"/>
                </p:cNvSpPr>
                <p:nvPr/>
              </p:nvSpPr>
              <p:spPr bwMode="auto">
                <a:xfrm flipV="1">
                  <a:off x="3519807" y="-1928850"/>
                  <a:ext cx="2152093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55" name="AutoShape 40"/>
                <p:cNvSpPr>
                  <a:spLocks noChangeArrowheads="1"/>
                </p:cNvSpPr>
                <p:nvPr/>
              </p:nvSpPr>
              <p:spPr bwMode="auto">
                <a:xfrm flipV="1">
                  <a:off x="3559610" y="-1892973"/>
                  <a:ext cx="2072486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56" name="Rectangle 50"/>
                <p:cNvSpPr>
                  <a:spLocks noChangeArrowheads="1"/>
                </p:cNvSpPr>
                <p:nvPr/>
              </p:nvSpPr>
              <p:spPr bwMode="auto">
                <a:xfrm>
                  <a:off x="3766879" y="-1691184"/>
                  <a:ext cx="1555642" cy="2215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0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국가적 이슈</a:t>
                  </a:r>
                  <a:endParaRPr kumimoji="0" lang="ko-KR" altLang="en-US" sz="100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grpSp>
          <p:nvGrpSpPr>
            <p:cNvPr id="57" name="그룹 176"/>
            <p:cNvGrpSpPr/>
            <p:nvPr/>
          </p:nvGrpSpPr>
          <p:grpSpPr>
            <a:xfrm>
              <a:off x="5927392" y="5876174"/>
              <a:ext cx="2212174" cy="525427"/>
              <a:chOff x="5927392" y="-1714503"/>
              <a:chExt cx="2212174" cy="525427"/>
            </a:xfrm>
          </p:grpSpPr>
          <p:sp>
            <p:nvSpPr>
              <p:cNvPr id="58" name="AutoShape 42"/>
              <p:cNvSpPr>
                <a:spLocks noChangeArrowheads="1"/>
              </p:cNvSpPr>
              <p:nvPr/>
            </p:nvSpPr>
            <p:spPr bwMode="auto">
              <a:xfrm flipV="1">
                <a:off x="5927392" y="-1249401"/>
                <a:ext cx="2212174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59" name="그룹 126"/>
              <p:cNvGrpSpPr/>
              <p:nvPr/>
            </p:nvGrpSpPr>
            <p:grpSpPr>
              <a:xfrm>
                <a:off x="5953905" y="-1714503"/>
                <a:ext cx="2152091" cy="487326"/>
                <a:chOff x="5953905" y="-1928850"/>
                <a:chExt cx="2152091" cy="701675"/>
              </a:xfrm>
            </p:grpSpPr>
            <p:sp>
              <p:nvSpPr>
                <p:cNvPr id="61" name="AutoShape 44"/>
                <p:cNvSpPr>
                  <a:spLocks noChangeArrowheads="1"/>
                </p:cNvSpPr>
                <p:nvPr/>
              </p:nvSpPr>
              <p:spPr bwMode="auto">
                <a:xfrm flipV="1">
                  <a:off x="5953905" y="-1928850"/>
                  <a:ext cx="2152091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62" name="AutoShape 45"/>
                <p:cNvSpPr>
                  <a:spLocks noChangeArrowheads="1"/>
                </p:cNvSpPr>
                <p:nvPr/>
              </p:nvSpPr>
              <p:spPr bwMode="auto">
                <a:xfrm flipV="1">
                  <a:off x="5993708" y="-1892973"/>
                  <a:ext cx="2072484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63" name="Rectangle 51"/>
                <p:cNvSpPr>
                  <a:spLocks noChangeArrowheads="1"/>
                </p:cNvSpPr>
                <p:nvPr/>
              </p:nvSpPr>
              <p:spPr bwMode="auto">
                <a:xfrm>
                  <a:off x="6232725" y="-1699118"/>
                  <a:ext cx="1555642" cy="221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0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지역적 이슈</a:t>
                  </a:r>
                  <a:endParaRPr kumimoji="0" lang="ko-KR" altLang="en-US" sz="100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</p:grpSp>
      <p:grpSp>
        <p:nvGrpSpPr>
          <p:cNvPr id="66" name="그룹 65"/>
          <p:cNvGrpSpPr/>
          <p:nvPr/>
        </p:nvGrpSpPr>
        <p:grpSpPr>
          <a:xfrm>
            <a:off x="4490684" y="2636912"/>
            <a:ext cx="3465692" cy="1649631"/>
            <a:chOff x="642910" y="5091737"/>
            <a:chExt cx="7858180" cy="1649631"/>
          </a:xfrm>
        </p:grpSpPr>
        <p:grpSp>
          <p:nvGrpSpPr>
            <p:cNvPr id="67" name="그룹 119"/>
            <p:cNvGrpSpPr/>
            <p:nvPr/>
          </p:nvGrpSpPr>
          <p:grpSpPr>
            <a:xfrm>
              <a:off x="642910" y="6233367"/>
              <a:ext cx="7858180" cy="508001"/>
              <a:chOff x="1000100" y="5316547"/>
              <a:chExt cx="7143800" cy="508001"/>
            </a:xfrm>
          </p:grpSpPr>
          <p:sp>
            <p:nvSpPr>
              <p:cNvPr id="88" name="AutoShape 4"/>
              <p:cNvSpPr>
                <a:spLocks noChangeArrowheads="1"/>
              </p:cNvSpPr>
              <p:nvPr/>
            </p:nvSpPr>
            <p:spPr bwMode="auto">
              <a:xfrm flipH="1">
                <a:off x="1009702" y="5607060"/>
                <a:ext cx="7114994" cy="217488"/>
              </a:xfrm>
              <a:custGeom>
                <a:avLst/>
                <a:gdLst>
                  <a:gd name="G0" fmla="+- 1236 0 0"/>
                  <a:gd name="G1" fmla="+- 21600 0 1236"/>
                  <a:gd name="G2" fmla="*/ 1236 1 2"/>
                  <a:gd name="G3" fmla="+- 21600 0 G2"/>
                  <a:gd name="G4" fmla="+/ 1236 21600 2"/>
                  <a:gd name="G5" fmla="+/ G1 0 2"/>
                  <a:gd name="G6" fmla="*/ 21600 21600 1236"/>
                  <a:gd name="G7" fmla="*/ G6 1 2"/>
                  <a:gd name="G8" fmla="+- 21600 0 G7"/>
                  <a:gd name="G9" fmla="*/ 21600 1 2"/>
                  <a:gd name="G10" fmla="+- 1236 0 G9"/>
                  <a:gd name="G11" fmla="?: G10 G8 0"/>
                  <a:gd name="G12" fmla="?: G10 G7 21600"/>
                  <a:gd name="T0" fmla="*/ 20982 w 21600"/>
                  <a:gd name="T1" fmla="*/ 10800 h 21600"/>
                  <a:gd name="T2" fmla="*/ 10800 w 21600"/>
                  <a:gd name="T3" fmla="*/ 21600 h 21600"/>
                  <a:gd name="T4" fmla="*/ 618 w 21600"/>
                  <a:gd name="T5" fmla="*/ 10800 h 21600"/>
                  <a:gd name="T6" fmla="*/ 10800 w 21600"/>
                  <a:gd name="T7" fmla="*/ 0 h 21600"/>
                  <a:gd name="T8" fmla="*/ 2418 w 21600"/>
                  <a:gd name="T9" fmla="*/ 2418 h 21600"/>
                  <a:gd name="T10" fmla="*/ 19182 w 21600"/>
                  <a:gd name="T11" fmla="*/ 1918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236" y="21600"/>
                    </a:lnTo>
                    <a:lnTo>
                      <a:pt x="2036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EAEAEA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ko-KR" sz="105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89" name="AutoShape 20"/>
              <p:cNvSpPr>
                <a:spLocks noChangeArrowheads="1"/>
              </p:cNvSpPr>
              <p:nvPr/>
            </p:nvSpPr>
            <p:spPr bwMode="auto">
              <a:xfrm flipV="1">
                <a:off x="1000100" y="5316547"/>
                <a:ext cx="7143800" cy="288925"/>
              </a:xfrm>
              <a:custGeom>
                <a:avLst/>
                <a:gdLst>
                  <a:gd name="G0" fmla="+- 1972 0 0"/>
                  <a:gd name="G1" fmla="+- 21600 0 1972"/>
                  <a:gd name="G2" fmla="*/ 1972 1 2"/>
                  <a:gd name="G3" fmla="+- 21600 0 G2"/>
                  <a:gd name="G4" fmla="+/ 1972 21600 2"/>
                  <a:gd name="G5" fmla="+/ G1 0 2"/>
                  <a:gd name="G6" fmla="*/ 21600 21600 1972"/>
                  <a:gd name="G7" fmla="*/ G6 1 2"/>
                  <a:gd name="G8" fmla="+- 21600 0 G7"/>
                  <a:gd name="G9" fmla="*/ 21600 1 2"/>
                  <a:gd name="G10" fmla="+- 1972 0 G9"/>
                  <a:gd name="G11" fmla="?: G10 G8 0"/>
                  <a:gd name="G12" fmla="?: G10 G7 21600"/>
                  <a:gd name="T0" fmla="*/ 20614 w 21600"/>
                  <a:gd name="T1" fmla="*/ 10800 h 21600"/>
                  <a:gd name="T2" fmla="*/ 10800 w 21600"/>
                  <a:gd name="T3" fmla="*/ 21600 h 21600"/>
                  <a:gd name="T4" fmla="*/ 986 w 21600"/>
                  <a:gd name="T5" fmla="*/ 10800 h 21600"/>
                  <a:gd name="T6" fmla="*/ 10800 w 21600"/>
                  <a:gd name="T7" fmla="*/ 0 h 21600"/>
                  <a:gd name="T8" fmla="*/ 2786 w 21600"/>
                  <a:gd name="T9" fmla="*/ 2786 h 21600"/>
                  <a:gd name="T10" fmla="*/ 18814 w 21600"/>
                  <a:gd name="T11" fmla="*/ 1881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72" y="21600"/>
                    </a:lnTo>
                    <a:lnTo>
                      <a:pt x="1962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D3D3D3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5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68" name="AutoShape 93"/>
            <p:cNvSpPr>
              <a:spLocks noChangeArrowheads="1"/>
            </p:cNvSpPr>
            <p:nvPr/>
          </p:nvSpPr>
          <p:spPr bwMode="auto">
            <a:xfrm rot="10800000">
              <a:off x="1078707" y="5447550"/>
              <a:ext cx="6986588" cy="555625"/>
            </a:xfrm>
            <a:custGeom>
              <a:avLst/>
              <a:gdLst>
                <a:gd name="G0" fmla="+- 5976 0 0"/>
                <a:gd name="G1" fmla="+- 21600 0 5976"/>
                <a:gd name="G2" fmla="*/ 5976 1 2"/>
                <a:gd name="G3" fmla="+- 21600 0 G2"/>
                <a:gd name="G4" fmla="+/ 5976 21600 2"/>
                <a:gd name="G5" fmla="+/ G1 0 2"/>
                <a:gd name="G6" fmla="*/ 21600 21600 5976"/>
                <a:gd name="G7" fmla="*/ G6 1 2"/>
                <a:gd name="G8" fmla="+- 21600 0 G7"/>
                <a:gd name="G9" fmla="*/ 21600 1 2"/>
                <a:gd name="G10" fmla="+- 5976 0 G9"/>
                <a:gd name="G11" fmla="?: G10 G8 0"/>
                <a:gd name="G12" fmla="?: G10 G7 21600"/>
                <a:gd name="T0" fmla="*/ 18612 w 21600"/>
                <a:gd name="T1" fmla="*/ 10800 h 21600"/>
                <a:gd name="T2" fmla="*/ 10800 w 21600"/>
                <a:gd name="T3" fmla="*/ 21600 h 21600"/>
                <a:gd name="T4" fmla="*/ 2988 w 21600"/>
                <a:gd name="T5" fmla="*/ 10800 h 21600"/>
                <a:gd name="T6" fmla="*/ 10800 w 21600"/>
                <a:gd name="T7" fmla="*/ 0 h 21600"/>
                <a:gd name="T8" fmla="*/ 4788 w 21600"/>
                <a:gd name="T9" fmla="*/ 4788 h 21600"/>
                <a:gd name="T10" fmla="*/ 16812 w 21600"/>
                <a:gd name="T11" fmla="*/ 168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976" y="21600"/>
                  </a:lnTo>
                  <a:lnTo>
                    <a:pt x="1562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lumMod val="85000"/>
                  </a:srgbClr>
                </a:gs>
              </a:gsLst>
              <a:lin ang="5400000" scaled="1"/>
            </a:gra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Rectangle 85"/>
            <p:cNvSpPr>
              <a:spLocks noChangeArrowheads="1"/>
            </p:cNvSpPr>
            <p:nvPr/>
          </p:nvSpPr>
          <p:spPr bwMode="auto">
            <a:xfrm>
              <a:off x="2018091" y="5091737"/>
              <a:ext cx="5107818" cy="391885"/>
            </a:xfrm>
            <a:prstGeom prst="rect">
              <a:avLst/>
            </a:prstGeom>
            <a:solidFill>
              <a:srgbClr val="37527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square" lIns="36000" tIns="36000" rIns="36000" bIns="360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kern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환경에 대한 의지</a:t>
              </a:r>
              <a:endPara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70" name="그룹 129"/>
            <p:cNvGrpSpPr/>
            <p:nvPr/>
          </p:nvGrpSpPr>
          <p:grpSpPr>
            <a:xfrm>
              <a:off x="1055590" y="5876177"/>
              <a:ext cx="2208740" cy="525424"/>
              <a:chOff x="1055590" y="-1714500"/>
              <a:chExt cx="2208740" cy="525424"/>
            </a:xfrm>
          </p:grpSpPr>
          <p:sp>
            <p:nvSpPr>
              <p:cNvPr id="83" name="AutoShape 22"/>
              <p:cNvSpPr>
                <a:spLocks noChangeArrowheads="1"/>
              </p:cNvSpPr>
              <p:nvPr/>
            </p:nvSpPr>
            <p:spPr bwMode="auto">
              <a:xfrm flipV="1">
                <a:off x="1055590" y="-1249401"/>
                <a:ext cx="2208740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84" name="그룹 124"/>
              <p:cNvGrpSpPr/>
              <p:nvPr/>
            </p:nvGrpSpPr>
            <p:grpSpPr>
              <a:xfrm>
                <a:off x="1082149" y="-1714500"/>
                <a:ext cx="2148565" cy="487325"/>
                <a:chOff x="1082149" y="-1928850"/>
                <a:chExt cx="2148565" cy="701675"/>
              </a:xfrm>
            </p:grpSpPr>
            <p:sp>
              <p:nvSpPr>
                <p:cNvPr id="85" name="AutoShape 24"/>
                <p:cNvSpPr>
                  <a:spLocks noChangeArrowheads="1"/>
                </p:cNvSpPr>
                <p:nvPr/>
              </p:nvSpPr>
              <p:spPr bwMode="auto">
                <a:xfrm flipV="1">
                  <a:off x="1082149" y="-1928850"/>
                  <a:ext cx="2148565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6" name="AutoShape 25"/>
                <p:cNvSpPr>
                  <a:spLocks noChangeArrowheads="1"/>
                </p:cNvSpPr>
                <p:nvPr/>
              </p:nvSpPr>
              <p:spPr bwMode="auto">
                <a:xfrm flipV="1">
                  <a:off x="1121987" y="-1892973"/>
                  <a:ext cx="2068888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7" name="Rectangle 47"/>
                <p:cNvSpPr>
                  <a:spLocks noChangeArrowheads="1"/>
                </p:cNvSpPr>
                <p:nvPr/>
              </p:nvSpPr>
              <p:spPr bwMode="auto">
                <a:xfrm>
                  <a:off x="1585471" y="-1691184"/>
                  <a:ext cx="1163101" cy="2215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0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환경방침</a:t>
                  </a:r>
                  <a:endParaRPr kumimoji="0" lang="ko-KR" altLang="en-US" sz="100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grpSp>
          <p:nvGrpSpPr>
            <p:cNvPr id="71" name="그룹 168"/>
            <p:cNvGrpSpPr/>
            <p:nvPr/>
          </p:nvGrpSpPr>
          <p:grpSpPr>
            <a:xfrm>
              <a:off x="3493294" y="5876177"/>
              <a:ext cx="2212176" cy="525424"/>
              <a:chOff x="3493294" y="-1714500"/>
              <a:chExt cx="2212176" cy="525424"/>
            </a:xfrm>
          </p:grpSpPr>
          <p:sp>
            <p:nvSpPr>
              <p:cNvPr id="78" name="AutoShape 37"/>
              <p:cNvSpPr>
                <a:spLocks noChangeArrowheads="1"/>
              </p:cNvSpPr>
              <p:nvPr/>
            </p:nvSpPr>
            <p:spPr bwMode="auto">
              <a:xfrm flipV="1">
                <a:off x="3493294" y="-1249401"/>
                <a:ext cx="2212176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79" name="그룹 125"/>
              <p:cNvGrpSpPr/>
              <p:nvPr/>
            </p:nvGrpSpPr>
            <p:grpSpPr>
              <a:xfrm>
                <a:off x="3519807" y="-1714500"/>
                <a:ext cx="2152093" cy="487325"/>
                <a:chOff x="3519807" y="-1928850"/>
                <a:chExt cx="2152093" cy="701675"/>
              </a:xfrm>
            </p:grpSpPr>
            <p:sp>
              <p:nvSpPr>
                <p:cNvPr id="80" name="AutoShape 39"/>
                <p:cNvSpPr>
                  <a:spLocks noChangeArrowheads="1"/>
                </p:cNvSpPr>
                <p:nvPr/>
              </p:nvSpPr>
              <p:spPr bwMode="auto">
                <a:xfrm flipV="1">
                  <a:off x="3519807" y="-1928850"/>
                  <a:ext cx="2152093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1" name="AutoShape 40"/>
                <p:cNvSpPr>
                  <a:spLocks noChangeArrowheads="1"/>
                </p:cNvSpPr>
                <p:nvPr/>
              </p:nvSpPr>
              <p:spPr bwMode="auto">
                <a:xfrm flipV="1">
                  <a:off x="3559610" y="-1892973"/>
                  <a:ext cx="2072486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2" name="Rectangle 50"/>
                <p:cNvSpPr>
                  <a:spLocks noChangeArrowheads="1"/>
                </p:cNvSpPr>
                <p:nvPr/>
              </p:nvSpPr>
              <p:spPr bwMode="auto">
                <a:xfrm>
                  <a:off x="3621494" y="-1691184"/>
                  <a:ext cx="1846416" cy="2215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0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환경 프로그램</a:t>
                  </a:r>
                  <a:endParaRPr kumimoji="0" lang="ko-KR" altLang="en-US" sz="100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  <p:grpSp>
          <p:nvGrpSpPr>
            <p:cNvPr id="72" name="그룹 176"/>
            <p:cNvGrpSpPr/>
            <p:nvPr/>
          </p:nvGrpSpPr>
          <p:grpSpPr>
            <a:xfrm>
              <a:off x="5927392" y="5876174"/>
              <a:ext cx="2212174" cy="525427"/>
              <a:chOff x="5927392" y="-1714503"/>
              <a:chExt cx="2212174" cy="525427"/>
            </a:xfrm>
          </p:grpSpPr>
          <p:sp>
            <p:nvSpPr>
              <p:cNvPr id="73" name="AutoShape 42"/>
              <p:cNvSpPr>
                <a:spLocks noChangeArrowheads="1"/>
              </p:cNvSpPr>
              <p:nvPr/>
            </p:nvSpPr>
            <p:spPr bwMode="auto">
              <a:xfrm flipV="1">
                <a:off x="5927392" y="-1249401"/>
                <a:ext cx="2212174" cy="60325"/>
              </a:xfrm>
              <a:prstGeom prst="roundRect">
                <a:avLst>
                  <a:gd name="adj" fmla="val 50000"/>
                </a:avLst>
              </a:pr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74" name="그룹 126"/>
              <p:cNvGrpSpPr/>
              <p:nvPr/>
            </p:nvGrpSpPr>
            <p:grpSpPr>
              <a:xfrm>
                <a:off x="5953905" y="-1714503"/>
                <a:ext cx="2152091" cy="487326"/>
                <a:chOff x="5953905" y="-1928850"/>
                <a:chExt cx="2152091" cy="701675"/>
              </a:xfrm>
            </p:grpSpPr>
            <p:sp>
              <p:nvSpPr>
                <p:cNvPr id="75" name="AutoShape 44"/>
                <p:cNvSpPr>
                  <a:spLocks noChangeArrowheads="1"/>
                </p:cNvSpPr>
                <p:nvPr/>
              </p:nvSpPr>
              <p:spPr bwMode="auto">
                <a:xfrm flipV="1">
                  <a:off x="5953905" y="-1928850"/>
                  <a:ext cx="2152091" cy="701675"/>
                </a:xfrm>
                <a:prstGeom prst="roundRect">
                  <a:avLst>
                    <a:gd name="adj" fmla="val 5796"/>
                  </a:avLst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19050">
                  <a:solidFill>
                    <a:srgbClr val="B2B2B2"/>
                  </a:solidFill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6" name="AutoShape 45"/>
                <p:cNvSpPr>
                  <a:spLocks noChangeArrowheads="1"/>
                </p:cNvSpPr>
                <p:nvPr/>
              </p:nvSpPr>
              <p:spPr bwMode="auto">
                <a:xfrm flipV="1">
                  <a:off x="5993708" y="-1892973"/>
                  <a:ext cx="2072484" cy="160338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3F3F3"/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19050">
                  <a:noFill/>
                  <a:round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7" name="Rectangle 51"/>
                <p:cNvSpPr>
                  <a:spLocks noChangeArrowheads="1"/>
                </p:cNvSpPr>
                <p:nvPr/>
              </p:nvSpPr>
              <p:spPr bwMode="auto">
                <a:xfrm>
                  <a:off x="6378112" y="-1699118"/>
                  <a:ext cx="1264870" cy="221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 anchor="ctr">
                  <a:spAutoFit/>
                </a:bodyPr>
                <a:lstStyle/>
                <a:p>
                  <a:pPr lvl="0" algn="ctr" fontAlgn="auto" latinLnBrk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000" b="1" kern="0" smtClean="0">
                      <a:solidFill>
                        <a:sysClr val="windowText" lastClr="000000"/>
                      </a:solidFill>
                      <a:latin typeface="맑은 고딕" pitchFamily="50" charset="-127"/>
                      <a:ea typeface="맑은 고딕" pitchFamily="50" charset="-127"/>
                    </a:rPr>
                    <a:t>환경 교육</a:t>
                  </a:r>
                  <a:endParaRPr kumimoji="0" lang="ko-KR" altLang="en-US" sz="1000" b="1" kern="0" dirty="0" smtClean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</p:grpSp>
      </p:grpSp>
      <p:graphicFrame>
        <p:nvGraphicFramePr>
          <p:cNvPr id="90" name="표 89"/>
          <p:cNvGraphicFramePr>
            <a:graphicFrameLocks noGrp="1"/>
          </p:cNvGraphicFramePr>
          <p:nvPr/>
        </p:nvGraphicFramePr>
        <p:xfrm>
          <a:off x="1908304" y="4653136"/>
          <a:ext cx="5544015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803"/>
                <a:gridCol w="2217606"/>
                <a:gridCol w="2217606"/>
              </a:tblGrid>
              <a:tr h="380886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전통적 마케팅</a:t>
                      </a:r>
                      <a:endParaRPr lang="ko-KR" altLang="en-US" sz="10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/>
                        <a:t>그린 마케팅</a:t>
                      </a:r>
                      <a:endParaRPr lang="ko-KR" altLang="en-US" sz="100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106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/>
                        <a:t>이념적 목표</a:t>
                      </a:r>
                      <a:endParaRPr lang="ko-KR" alt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소비자 효용과 기업</a:t>
                      </a:r>
                      <a:r>
                        <a:rPr kumimoji="0" lang="en-US" altLang="ko-KR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이익 양립</a:t>
                      </a:r>
                      <a:endParaRPr kumimoji="0" lang="en-US" altLang="ko-KR" sz="1000" b="1" kern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경제적 균형 추구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자연 생태계 보전</a:t>
                      </a:r>
                      <a:r>
                        <a:rPr kumimoji="0" lang="en-US" altLang="ko-KR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소비자 효용</a:t>
                      </a:r>
                      <a:endParaRPr kumimoji="0" lang="en-US" altLang="ko-KR" sz="1000" b="1" kern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사회적∙생태적 균형 추구</a:t>
                      </a:r>
                    </a:p>
                  </a:txBody>
                  <a:tcPr anchor="ctr"/>
                </a:tc>
              </a:tr>
              <a:tr h="6925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mtClean="0"/>
                        <a:t>가치관</a:t>
                      </a:r>
                      <a:endParaRPr lang="ko-KR" altLang="en-US" sz="1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물질적 풍요에 의한 생활수준 향상</a:t>
                      </a:r>
                      <a:endParaRPr kumimoji="0" lang="en-US" altLang="ko-KR" sz="1000" b="1" kern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경제적 성과 극대화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사회적 편익 향상에 의한 삶의 질 제고</a:t>
                      </a:r>
                      <a:endParaRPr kumimoji="0" lang="en-US" altLang="ko-KR" sz="1000" b="1" kern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  <a:p>
                      <a:pPr marL="85725" indent="-85725" latinLnBrk="1">
                        <a:buFont typeface="Arial" pitchFamily="34" charset="0"/>
                        <a:buChar char="•"/>
                      </a:pPr>
                      <a:r>
                        <a:rPr kumimoji="0" lang="ko-KR" altLang="en-US" sz="1000" b="1" kern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생태학적 가치관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5652120" y="6279123"/>
            <a:ext cx="36724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자료 출처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</a:t>
            </a:r>
            <a:r>
              <a:rPr lang="ko-KR" altLang="en-US" sz="10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여훈구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&lt;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그린마케팅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&gt;(</a:t>
            </a:r>
            <a:r>
              <a:rPr lang="ko-KR" altLang="en-US" sz="10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안그라픽스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,1995),p.23.</a:t>
            </a:r>
            <a:endParaRPr lang="ko-KR" altLang="en-US" sz="10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2" name="Rectangle 72"/>
          <p:cNvSpPr>
            <a:spLocks noChangeArrowheads="1"/>
          </p:cNvSpPr>
          <p:nvPr/>
        </p:nvSpPr>
        <p:spPr bwMode="gray">
          <a:xfrm>
            <a:off x="323528" y="4658270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그린 마케팅 주요 특징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Rectangle 85"/>
          <p:cNvSpPr>
            <a:spLocks noChangeArrowheads="1"/>
          </p:cNvSpPr>
          <p:nvPr/>
        </p:nvSpPr>
        <p:spPr bwMode="auto">
          <a:xfrm>
            <a:off x="3183396" y="2132856"/>
            <a:ext cx="2252700" cy="391885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wrap="square" lIns="36000" tIns="36000" rIns="36000" bIns="3600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그린 마케팅 전략 요소</a:t>
            </a:r>
            <a:endParaRPr kumimoji="0" lang="ko-KR" altLang="en-US" sz="1200" b="1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9" name="슬라이드 번호 개체 틀 98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8669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그린 마케팅 전략</a:t>
            </a:r>
            <a:endParaRPr lang="ko-KR" altLang="en-US" dirty="0"/>
          </a:p>
        </p:txBody>
      </p:sp>
      <p:grpSp>
        <p:nvGrpSpPr>
          <p:cNvPr id="3" name="그룹 38"/>
          <p:cNvGrpSpPr/>
          <p:nvPr/>
        </p:nvGrpSpPr>
        <p:grpSpPr>
          <a:xfrm>
            <a:off x="323528" y="1700808"/>
            <a:ext cx="8392864" cy="4697363"/>
            <a:chOff x="428596" y="1167493"/>
            <a:chExt cx="8359804" cy="5377133"/>
          </a:xfrm>
        </p:grpSpPr>
        <p:sp>
          <p:nvSpPr>
            <p:cNvPr id="4" name="Rectangle 353"/>
            <p:cNvSpPr>
              <a:spLocks noChangeArrowheads="1"/>
            </p:cNvSpPr>
            <p:nvPr/>
          </p:nvSpPr>
          <p:spPr bwMode="auto">
            <a:xfrm>
              <a:off x="4732783" y="3901048"/>
              <a:ext cx="4046272" cy="25598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Rectangle 338"/>
            <p:cNvSpPr>
              <a:spLocks noChangeArrowheads="1"/>
            </p:cNvSpPr>
            <p:nvPr/>
          </p:nvSpPr>
          <p:spPr bwMode="auto">
            <a:xfrm>
              <a:off x="480927" y="3924090"/>
              <a:ext cx="4046272" cy="25487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Rectangle 349"/>
            <p:cNvSpPr>
              <a:spLocks noChangeArrowheads="1"/>
            </p:cNvSpPr>
            <p:nvPr/>
          </p:nvSpPr>
          <p:spPr bwMode="auto">
            <a:xfrm>
              <a:off x="480927" y="1253465"/>
              <a:ext cx="4046272" cy="25487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Rectangle 353"/>
            <p:cNvSpPr>
              <a:spLocks noChangeArrowheads="1"/>
            </p:cNvSpPr>
            <p:nvPr/>
          </p:nvSpPr>
          <p:spPr bwMode="auto">
            <a:xfrm>
              <a:off x="4732783" y="1253465"/>
              <a:ext cx="4046272" cy="25598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428596" y="1167493"/>
              <a:ext cx="8359804" cy="5357851"/>
              <a:chOff x="428596" y="928669"/>
              <a:chExt cx="8359804" cy="5357851"/>
            </a:xfrm>
          </p:grpSpPr>
          <p:sp>
            <p:nvSpPr>
              <p:cNvPr id="9" name="AutoShape 350"/>
              <p:cNvSpPr>
                <a:spLocks noChangeArrowheads="1"/>
              </p:cNvSpPr>
              <p:nvPr/>
            </p:nvSpPr>
            <p:spPr bwMode="auto">
              <a:xfrm flipV="1">
                <a:off x="428596" y="928669"/>
                <a:ext cx="310245" cy="338280"/>
              </a:xfrm>
              <a:prstGeom prst="rtTriangle">
                <a:avLst/>
              </a:prstGeom>
              <a:solidFill>
                <a:schemeClr val="bg1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AutoShape 356"/>
              <p:cNvSpPr>
                <a:spLocks noChangeArrowheads="1"/>
              </p:cNvSpPr>
              <p:nvPr/>
            </p:nvSpPr>
            <p:spPr bwMode="auto">
              <a:xfrm flipH="1">
                <a:off x="8478155" y="5948240"/>
                <a:ext cx="310245" cy="338280"/>
              </a:xfrm>
              <a:prstGeom prst="rtTriangle">
                <a:avLst/>
              </a:prstGeom>
              <a:solidFill>
                <a:schemeClr val="bg1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AutoShape 357"/>
              <p:cNvSpPr>
                <a:spLocks noChangeArrowheads="1"/>
              </p:cNvSpPr>
              <p:nvPr/>
            </p:nvSpPr>
            <p:spPr bwMode="auto">
              <a:xfrm flipH="1" flipV="1">
                <a:off x="8478155" y="928669"/>
                <a:ext cx="310245" cy="338280"/>
              </a:xfrm>
              <a:prstGeom prst="rtTriangle">
                <a:avLst/>
              </a:prstGeom>
              <a:solidFill>
                <a:schemeClr val="bg1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AutoShape 341"/>
              <p:cNvSpPr>
                <a:spLocks noChangeArrowheads="1"/>
              </p:cNvSpPr>
              <p:nvPr/>
            </p:nvSpPr>
            <p:spPr bwMode="auto">
              <a:xfrm>
                <a:off x="428596" y="5948240"/>
                <a:ext cx="310245" cy="338280"/>
              </a:xfrm>
              <a:prstGeom prst="rtTriangle">
                <a:avLst/>
              </a:prstGeom>
              <a:solidFill>
                <a:schemeClr val="bg1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17" name="Picture 284" descr="패턴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E6E6E6"/>
                </a:clrFrom>
                <a:clrTo>
                  <a:srgbClr val="E6E6E6">
                    <a:alpha val="0"/>
                  </a:srgbClr>
                </a:clrTo>
              </a:clrChange>
              <a:lum bright="30000"/>
            </a:blip>
            <a:srcRect/>
            <a:stretch>
              <a:fillRect/>
            </a:stretch>
          </p:blipFill>
          <p:spPr bwMode="auto">
            <a:xfrm>
              <a:off x="714348" y="1167494"/>
              <a:ext cx="7500990" cy="2143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" name="그룹 17"/>
            <p:cNvGrpSpPr/>
            <p:nvPr/>
          </p:nvGrpSpPr>
          <p:grpSpPr>
            <a:xfrm>
              <a:off x="3332941" y="2739130"/>
              <a:ext cx="2594100" cy="2242785"/>
              <a:chOff x="3332941" y="2500306"/>
              <a:chExt cx="2594100" cy="2242785"/>
            </a:xfrm>
          </p:grpSpPr>
          <p:sp>
            <p:nvSpPr>
              <p:cNvPr id="19" name="Rectangle 339"/>
              <p:cNvSpPr>
                <a:spLocks noChangeArrowheads="1"/>
              </p:cNvSpPr>
              <p:nvPr/>
            </p:nvSpPr>
            <p:spPr bwMode="auto">
              <a:xfrm>
                <a:off x="3332941" y="3685266"/>
                <a:ext cx="1194258" cy="1057825"/>
              </a:xfrm>
              <a:prstGeom prst="rect">
                <a:avLst/>
              </a:prstGeom>
              <a:solidFill>
                <a:srgbClr val="47659B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Rectangle 351"/>
              <p:cNvSpPr>
                <a:spLocks noChangeArrowheads="1"/>
              </p:cNvSpPr>
              <p:nvPr/>
            </p:nvSpPr>
            <p:spPr bwMode="auto">
              <a:xfrm>
                <a:off x="3332941" y="2500306"/>
                <a:ext cx="1194258" cy="1057825"/>
              </a:xfrm>
              <a:prstGeom prst="rect">
                <a:avLst/>
              </a:prstGeom>
              <a:solidFill>
                <a:srgbClr val="47659B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Rectangle 352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3569551" y="2540032"/>
                <a:ext cx="588711" cy="2020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16998" bIns="0" anchor="ctr">
                <a:spAutoFit/>
              </a:bodyPr>
              <a:lstStyle/>
              <a:p>
                <a:pPr lvl="0" defTabSz="720725" fontAlgn="auto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altLang="ko-K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Product</a:t>
                </a:r>
                <a:endParaRPr kumimoji="0" lang="ko-KR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3" name="Rectangle 358"/>
              <p:cNvSpPr>
                <a:spLocks noChangeArrowheads="1"/>
              </p:cNvSpPr>
              <p:nvPr/>
            </p:nvSpPr>
            <p:spPr bwMode="auto">
              <a:xfrm>
                <a:off x="4732783" y="3685266"/>
                <a:ext cx="1194258" cy="1057825"/>
              </a:xfrm>
              <a:prstGeom prst="rect">
                <a:avLst/>
              </a:prstGeom>
              <a:solidFill>
                <a:srgbClr val="47659B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Rectangle 360"/>
              <p:cNvSpPr>
                <a:spLocks noChangeArrowheads="1"/>
              </p:cNvSpPr>
              <p:nvPr/>
            </p:nvSpPr>
            <p:spPr bwMode="auto">
              <a:xfrm>
                <a:off x="4732783" y="2500306"/>
                <a:ext cx="1194258" cy="1057825"/>
              </a:xfrm>
              <a:prstGeom prst="rect">
                <a:avLst/>
              </a:prstGeom>
              <a:solidFill>
                <a:srgbClr val="47659B"/>
              </a:solidFill>
              <a:ln w="9525" algn="ctr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Rectangle 361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6850" y="2655378"/>
                <a:ext cx="17161" cy="2020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16998" bIns="0" anchor="ctr">
                <a:spAutoFit/>
              </a:bodyPr>
              <a:lstStyle/>
              <a:p>
                <a:pPr lvl="0" defTabSz="720725" fontAlgn="auto" latinLnBrk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grpSp>
            <p:nvGrpSpPr>
              <p:cNvPr id="14" name="Group 364"/>
              <p:cNvGrpSpPr>
                <a:grpSpLocks/>
              </p:cNvGrpSpPr>
              <p:nvPr/>
            </p:nvGrpSpPr>
            <p:grpSpPr bwMode="auto">
              <a:xfrm>
                <a:off x="3914184" y="2903534"/>
                <a:ext cx="1431614" cy="1431614"/>
                <a:chOff x="4163" y="1615"/>
                <a:chExt cx="858" cy="858"/>
              </a:xfrm>
            </p:grpSpPr>
            <p:sp>
              <p:nvSpPr>
                <p:cNvPr id="29" name="Oval 365"/>
                <p:cNvSpPr>
                  <a:spLocks noChangeArrowheads="1"/>
                </p:cNvSpPr>
                <p:nvPr/>
              </p:nvSpPr>
              <p:spPr bwMode="auto">
                <a:xfrm>
                  <a:off x="4163" y="1615"/>
                  <a:ext cx="858" cy="858"/>
                </a:xfrm>
                <a:prstGeom prst="ellipse">
                  <a:avLst/>
                </a:prstGeom>
                <a:solidFill>
                  <a:schemeClr val="bg1"/>
                </a:solidFill>
                <a:ln w="285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Oval 366" descr="ball01"/>
                <p:cNvSpPr>
                  <a:spLocks noChangeArrowheads="1"/>
                </p:cNvSpPr>
                <p:nvPr/>
              </p:nvSpPr>
              <p:spPr bwMode="auto">
                <a:xfrm>
                  <a:off x="4273" y="1678"/>
                  <a:ext cx="681" cy="728"/>
                </a:xfrm>
                <a:prstGeom prst="ellipse">
                  <a:avLst/>
                </a:prstGeom>
                <a:blipFill dpi="0" rotWithShape="1">
                  <a:blip r:embed="rId4" cstate="email"/>
                  <a:srcRect/>
                  <a:stretch>
                    <a:fillRect/>
                  </a:stretch>
                </a:blip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ko-KR" sz="12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산돌고딕B" pitchFamily="18" charset="-127"/>
                    <a:ea typeface="산돌고딕B" pitchFamily="18" charset="-127"/>
                  </a:endParaRPr>
                </a:p>
              </p:txBody>
            </p:sp>
          </p:grpSp>
          <p:sp>
            <p:nvSpPr>
              <p:cNvPr id="28" name="Rectangle 342"/>
              <p:cNvSpPr>
                <a:spLocks noChangeArrowheads="1"/>
              </p:cNvSpPr>
              <p:nvPr/>
            </p:nvSpPr>
            <p:spPr bwMode="auto">
              <a:xfrm>
                <a:off x="4487383" y="3480258"/>
                <a:ext cx="459846" cy="30309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HY견고딕" pitchFamily="18" charset="-127"/>
                    <a:ea typeface="HY견고딕" pitchFamily="18" charset="-127"/>
                  </a:rPr>
                  <a:t>4P  </a:t>
                </a:r>
                <a:endParaRPr kumimoji="0" lang="ko-KR" altLang="en-US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785786" y="1803658"/>
              <a:ext cx="3000396" cy="909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소비자 이익과 환경적 이익을 동시에 추구</a:t>
              </a:r>
              <a:endParaRPr lang="en-US" altLang="ko-KR" sz="1200" b="1" smtClean="0">
                <a:latin typeface="맑은 고딕" pitchFamily="50" charset="-127"/>
                <a:ea typeface="맑은 고딕" pitchFamily="50" charset="-127"/>
              </a:endParaRPr>
            </a:p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친환경 제품 설계 </a:t>
              </a:r>
              <a:r>
                <a:rPr lang="en-US" altLang="ko-KR" sz="1200" b="1" smtClean="0">
                  <a:latin typeface="맑은 고딕" pitchFamily="50" charset="-127"/>
                  <a:ea typeface="맑은 고딕" pitchFamily="50" charset="-127"/>
                </a:rPr>
                <a:t>DFE(Design For Environmental attribute)</a:t>
              </a:r>
              <a:endParaRPr lang="ko-KR" altLang="ko-KR" sz="12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72198" y="1803658"/>
              <a:ext cx="2000264" cy="1796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환경을 고려한 제품의 운송 및 보관</a:t>
              </a:r>
              <a:r>
                <a:rPr lang="en-US" altLang="ko-KR" sz="1200" b="1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판매 장소 선택</a:t>
              </a:r>
              <a:endParaRPr lang="ko-KR" altLang="en-US" sz="12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제품 수거 및 재활용 경로에 유통채널 활용</a:t>
              </a:r>
              <a:endParaRPr lang="en-US" altLang="ko-KR" sz="1200" b="1" smtClean="0">
                <a:latin typeface="맑은 고딕" pitchFamily="50" charset="-127"/>
                <a:ea typeface="맑은 고딕" pitchFamily="50" charset="-127"/>
              </a:endParaRPr>
            </a:p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친환경을 기준으로 유통채널과 공급업체 선택</a:t>
              </a:r>
              <a:endParaRPr lang="ko-KR" altLang="en-US" sz="12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5786" y="4950560"/>
              <a:ext cx="3000396" cy="1374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제품판매 이익과 함께 장기적인 환경 측면을 고려하여 판매 촉진</a:t>
              </a:r>
              <a:endParaRPr lang="en-US" altLang="ko-KR" sz="1200" b="1" smtClean="0">
                <a:latin typeface="맑은 고딕" pitchFamily="50" charset="-127"/>
                <a:ea typeface="맑은 고딕" pitchFamily="50" charset="-127"/>
              </a:endParaRPr>
            </a:p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친환경 제품을 선택할 수 있도록 정보 제공</a:t>
              </a:r>
              <a:endParaRPr lang="en-US" altLang="ko-KR" sz="1200" b="1" smtClean="0">
                <a:latin typeface="맑은 고딕" pitchFamily="50" charset="-127"/>
                <a:ea typeface="맑은 고딕" pitchFamily="50" charset="-127"/>
              </a:endParaRPr>
            </a:p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친환경 제품의 판매 촉진 및 제품 사용 지원</a:t>
              </a:r>
              <a:endParaRPr lang="ko-KR" altLang="en-US" sz="12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94820" y="4959204"/>
              <a:ext cx="2428892" cy="158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환경비용을 파악하여 제품 가격에 반영</a:t>
              </a:r>
              <a:endParaRPr lang="en-US" altLang="ko-KR" sz="1200" b="1" smtClean="0">
                <a:latin typeface="맑은 고딕" pitchFamily="50" charset="-127"/>
                <a:ea typeface="맑은 고딕" pitchFamily="50" charset="-127"/>
              </a:endParaRPr>
            </a:p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전과정 비용에 근거하여 가격 결정</a:t>
              </a:r>
              <a:endParaRPr lang="en-US" altLang="ko-KR" sz="1200" b="1" smtClean="0">
                <a:latin typeface="맑은 고딕" pitchFamily="50" charset="-127"/>
                <a:ea typeface="맑은 고딕" pitchFamily="50" charset="-127"/>
              </a:endParaRPr>
            </a:p>
            <a:p>
              <a:pPr marL="182563" lvl="0" indent="-173038" algn="l" defTabSz="955675" latinLnBrk="0">
                <a:lnSpc>
                  <a:spcPct val="100000"/>
                </a:lnSpc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제품의 환경서비스</a:t>
              </a:r>
              <a:r>
                <a:rPr lang="en-US" altLang="ko-KR" sz="1200" b="1" smtClean="0"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제품의 재이용</a:t>
              </a:r>
              <a:r>
                <a:rPr lang="ko-KR" altLang="en-US" sz="1200" b="1" smtClean="0">
                  <a:latin typeface="맑은 고딕"/>
                  <a:ea typeface="맑은 고딕"/>
                </a:rPr>
                <a:t>∙재활용 촉진</a:t>
              </a:r>
              <a:r>
                <a:rPr lang="en-US" altLang="ko-KR" sz="1200" b="1" smtClean="0">
                  <a:latin typeface="맑은 고딕"/>
                  <a:ea typeface="맑은 고딕"/>
                </a:rPr>
                <a:t>)</a:t>
              </a:r>
              <a:r>
                <a:rPr lang="ko-KR" altLang="en-US" sz="1200" b="1" smtClean="0">
                  <a:latin typeface="맑은 고딕" pitchFamily="50" charset="-127"/>
                  <a:ea typeface="맑은 고딕" pitchFamily="50" charset="-127"/>
                </a:rPr>
                <a:t>를 반영</a:t>
              </a:r>
            </a:p>
            <a:p>
              <a:pPr marL="355600" lvl="1" indent="-152400" algn="l" defTabSz="955675" latinLnBrk="0">
                <a:lnSpc>
                  <a:spcPct val="100000"/>
                </a:lnSpc>
                <a:buClr>
                  <a:srgbClr val="597DB7"/>
                </a:buClr>
                <a:buFont typeface="Arial Black" pitchFamily="34" charset="0"/>
                <a:buChar char="–"/>
                <a:defRPr/>
              </a:pPr>
              <a:endParaRPr lang="ko-KR" altLang="en-US" sz="12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826695" y="99873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gray">
          <a:xfrm>
            <a:off x="1907704" y="764704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기존의 마케팅 믹스 툴로 사용되던 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4P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환경적인 요소를 추가하여 재설정한 그린마케팅 믹스 모델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그린 마케팅 믹스 </a:t>
            </a: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4P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Rectangle 35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83984" y="3100318"/>
            <a:ext cx="397076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16998" bIns="0" anchor="ctr">
            <a:spAutoFit/>
          </a:bodyPr>
          <a:lstStyle/>
          <a:p>
            <a:pPr lvl="0" defTabSz="720725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Place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Rectangle 35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491880" y="4797152"/>
            <a:ext cx="793017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16998" bIns="0" anchor="ctr">
            <a:spAutoFit/>
          </a:bodyPr>
          <a:lstStyle/>
          <a:p>
            <a:pPr lvl="0" defTabSz="720725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Promotion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35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420940" y="4797152"/>
            <a:ext cx="374634" cy="184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16998" bIns="0" anchor="ctr">
            <a:spAutoFit/>
          </a:bodyPr>
          <a:lstStyle/>
          <a:p>
            <a:pPr lvl="0" defTabSz="720725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Price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16216" y="6309320"/>
            <a:ext cx="22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자료 출처</a:t>
            </a:r>
            <a:r>
              <a:rPr lang="en-US" altLang="ko-KR" sz="1000" b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Fuller, D.A, ibid., p.111.</a:t>
            </a:r>
            <a:endParaRPr lang="ko-KR" altLang="en-US" sz="1000" b="1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" name="슬라이드 번호 개체 틀 50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59</a:t>
            </a:fld>
            <a:endParaRPr lang="ko-KR" altLang="en-US"/>
          </a:p>
        </p:txBody>
      </p:sp>
      <p:grpSp>
        <p:nvGrpSpPr>
          <p:cNvPr id="37" name="Group 108"/>
          <p:cNvGrpSpPr>
            <a:grpSpLocks/>
          </p:cNvGrpSpPr>
          <p:nvPr/>
        </p:nvGrpSpPr>
        <p:grpSpPr bwMode="auto">
          <a:xfrm>
            <a:off x="3275856" y="3088134"/>
            <a:ext cx="212725" cy="196850"/>
            <a:chOff x="499" y="941"/>
            <a:chExt cx="158" cy="148"/>
          </a:xfrm>
        </p:grpSpPr>
        <p:pic>
          <p:nvPicPr>
            <p:cNvPr id="38" name="Picture 109" descr="도형27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99" y="941"/>
              <a:ext cx="158" cy="148"/>
            </a:xfrm>
            <a:prstGeom prst="rect">
              <a:avLst/>
            </a:prstGeom>
            <a:noFill/>
          </p:spPr>
        </p:pic>
        <p:sp>
          <p:nvSpPr>
            <p:cNvPr id="39" name="WordArt 110"/>
            <p:cNvSpPr>
              <a:spLocks noChangeArrowheads="1" noChangeShapeType="1" noTextEdit="1"/>
            </p:cNvSpPr>
            <p:nvPr/>
          </p:nvSpPr>
          <p:spPr bwMode="auto">
            <a:xfrm>
              <a:off x="554" y="982"/>
              <a:ext cx="42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dirty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1</a:t>
              </a:r>
              <a:endParaRPr kumimoji="0" lang="ko-KR" altLang="en-US" sz="800" b="1" i="0" u="none" strike="noStrike" kern="10" cap="none" spc="0" normalizeH="0" baseline="0" noProof="0" dirty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  <p:grpSp>
        <p:nvGrpSpPr>
          <p:cNvPr id="47" name="Group 111"/>
          <p:cNvGrpSpPr>
            <a:grpSpLocks/>
          </p:cNvGrpSpPr>
          <p:nvPr/>
        </p:nvGrpSpPr>
        <p:grpSpPr bwMode="auto">
          <a:xfrm>
            <a:off x="5132988" y="3088134"/>
            <a:ext cx="212725" cy="196850"/>
            <a:chOff x="499" y="1149"/>
            <a:chExt cx="158" cy="148"/>
          </a:xfrm>
        </p:grpSpPr>
        <p:pic>
          <p:nvPicPr>
            <p:cNvPr id="48" name="Picture 112" descr="도형27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99" y="1149"/>
              <a:ext cx="158" cy="148"/>
            </a:xfrm>
            <a:prstGeom prst="rect">
              <a:avLst/>
            </a:prstGeom>
            <a:noFill/>
          </p:spPr>
        </p:pic>
        <p:sp>
          <p:nvSpPr>
            <p:cNvPr id="49" name="WordArt 113"/>
            <p:cNvSpPr>
              <a:spLocks noChangeArrowheads="1" noChangeShapeType="1" noTextEdit="1"/>
            </p:cNvSpPr>
            <p:nvPr/>
          </p:nvSpPr>
          <p:spPr bwMode="auto">
            <a:xfrm>
              <a:off x="554" y="1190"/>
              <a:ext cx="42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dirty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2</a:t>
              </a:r>
              <a:endParaRPr kumimoji="0" lang="ko-KR" altLang="en-US" sz="800" b="1" i="0" u="none" strike="noStrike" kern="10" cap="none" spc="0" normalizeH="0" baseline="0" noProof="0" dirty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  <p:grpSp>
        <p:nvGrpSpPr>
          <p:cNvPr id="50" name="Group 114"/>
          <p:cNvGrpSpPr>
            <a:grpSpLocks/>
          </p:cNvGrpSpPr>
          <p:nvPr/>
        </p:nvGrpSpPr>
        <p:grpSpPr bwMode="auto">
          <a:xfrm>
            <a:off x="3279155" y="4797152"/>
            <a:ext cx="212725" cy="196850"/>
            <a:chOff x="499" y="1373"/>
            <a:chExt cx="158" cy="148"/>
          </a:xfrm>
        </p:grpSpPr>
        <p:pic>
          <p:nvPicPr>
            <p:cNvPr id="52" name="Picture 115" descr="도형27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99" y="1373"/>
              <a:ext cx="158" cy="148"/>
            </a:xfrm>
            <a:prstGeom prst="rect">
              <a:avLst/>
            </a:prstGeom>
            <a:noFill/>
          </p:spPr>
        </p:pic>
        <p:sp>
          <p:nvSpPr>
            <p:cNvPr id="53" name="WordArt 116"/>
            <p:cNvSpPr>
              <a:spLocks noChangeArrowheads="1" noChangeShapeType="1" noTextEdit="1"/>
            </p:cNvSpPr>
            <p:nvPr/>
          </p:nvSpPr>
          <p:spPr bwMode="auto">
            <a:xfrm>
              <a:off x="554" y="1414"/>
              <a:ext cx="43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dirty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3</a:t>
              </a:r>
              <a:endParaRPr kumimoji="0" lang="ko-KR" altLang="en-US" sz="800" b="1" i="0" u="none" strike="noStrike" kern="10" cap="none" spc="0" normalizeH="0" baseline="0" noProof="0" dirty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  <p:grpSp>
        <p:nvGrpSpPr>
          <p:cNvPr id="54" name="Group 108"/>
          <p:cNvGrpSpPr>
            <a:grpSpLocks/>
          </p:cNvGrpSpPr>
          <p:nvPr/>
        </p:nvGrpSpPr>
        <p:grpSpPr bwMode="auto">
          <a:xfrm>
            <a:off x="5150801" y="4797152"/>
            <a:ext cx="212725" cy="196850"/>
            <a:chOff x="499" y="941"/>
            <a:chExt cx="158" cy="148"/>
          </a:xfrm>
        </p:grpSpPr>
        <p:pic>
          <p:nvPicPr>
            <p:cNvPr id="55" name="Picture 109" descr="도형27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99" y="941"/>
              <a:ext cx="158" cy="148"/>
            </a:xfrm>
            <a:prstGeom prst="rect">
              <a:avLst/>
            </a:prstGeom>
            <a:noFill/>
          </p:spPr>
        </p:pic>
        <p:sp>
          <p:nvSpPr>
            <p:cNvPr id="56" name="WordArt 110"/>
            <p:cNvSpPr>
              <a:spLocks noChangeArrowheads="1" noChangeShapeType="1" noTextEdit="1"/>
            </p:cNvSpPr>
            <p:nvPr/>
          </p:nvSpPr>
          <p:spPr bwMode="auto">
            <a:xfrm>
              <a:off x="554" y="982"/>
              <a:ext cx="42" cy="6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10" cap="none" spc="0" normalizeH="0" baseline="0" noProof="0" dirty="0" smtClean="0">
                  <a:ln w="28575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굴림체"/>
                  <a:ea typeface="굴림체"/>
                </a:rPr>
                <a:t>4</a:t>
              </a:r>
              <a:endParaRPr kumimoji="0" lang="ko-KR" altLang="en-US" sz="800" b="1" i="0" u="none" strike="noStrike" kern="10" cap="none" spc="0" normalizeH="0" baseline="0" noProof="0" dirty="0" smtClean="0">
                <a:ln w="2857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굴림체"/>
                <a:ea typeface="굴림체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184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그린 마케팅 전략</a:t>
            </a:r>
            <a:endParaRPr lang="ko-KR" altLang="en-US" dirty="0"/>
          </a:p>
        </p:txBody>
      </p:sp>
      <p:sp>
        <p:nvSpPr>
          <p:cNvPr id="51" name="슬라이드 번호 개체 틀 50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60</a:t>
            </a:fld>
            <a:endParaRPr lang="ko-KR" altLang="en-US" dirty="0"/>
          </a:p>
        </p:txBody>
      </p:sp>
      <p:sp>
        <p:nvSpPr>
          <p:cNvPr id="100" name="직사각형 99"/>
          <p:cNvSpPr/>
          <p:nvPr/>
        </p:nvSpPr>
        <p:spPr bwMode="auto">
          <a:xfrm>
            <a:off x="467544" y="980728"/>
            <a:ext cx="4104456" cy="43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52000" anchor="ctr"/>
          <a:lstStyle/>
          <a:p>
            <a:pPr eaLnBrk="0" latinLnBrk="0" hangingPunct="0">
              <a:spcBef>
                <a:spcPct val="50000"/>
              </a:spcBef>
              <a:defRPr/>
            </a:pPr>
            <a:r>
              <a:rPr kumimoji="0"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Product- </a:t>
            </a: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친환경 제품</a:t>
            </a: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42"/>
          <p:cNvSpPr>
            <a:spLocks noChangeArrowheads="1"/>
          </p:cNvSpPr>
          <p:nvPr/>
        </p:nvSpPr>
        <p:spPr bwMode="auto">
          <a:xfrm>
            <a:off x="430981" y="979388"/>
            <a:ext cx="104775" cy="433387"/>
          </a:xfrm>
          <a:prstGeom prst="rect">
            <a:avLst/>
          </a:prstGeom>
          <a:solidFill>
            <a:srgbClr val="9191DB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" name="직사각형 132"/>
          <p:cNvSpPr>
            <a:spLocks noChangeArrowheads="1"/>
          </p:cNvSpPr>
          <p:nvPr/>
        </p:nvSpPr>
        <p:spPr bwMode="auto">
          <a:xfrm>
            <a:off x="326206" y="979388"/>
            <a:ext cx="104775" cy="433387"/>
          </a:xfrm>
          <a:prstGeom prst="rect">
            <a:avLst/>
          </a:prstGeom>
          <a:solidFill>
            <a:srgbClr val="0000B4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6" name="AutoShape 764" descr="흐름도"/>
          <p:cNvSpPr>
            <a:spLocks noChangeArrowheads="1"/>
          </p:cNvSpPr>
          <p:nvPr/>
        </p:nvSpPr>
        <p:spPr bwMode="auto">
          <a:xfrm>
            <a:off x="323528" y="1527778"/>
            <a:ext cx="3206714" cy="6050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38100" cap="flat" cmpd="sng" algn="ctr">
            <a:solidFill>
              <a:srgbClr val="6586BB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36000" rIns="36000" anchor="ctr"/>
          <a:lstStyle/>
          <a:p>
            <a:pPr lvl="0" algn="ctr" defTabSz="1042988" latinLnBrk="0">
              <a:defRPr/>
            </a:pPr>
            <a:r>
              <a:rPr lang="ko-KR" altLang="en-US" sz="1400" b="1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태양만 있으면 충전되는 </a:t>
            </a:r>
            <a:r>
              <a:rPr lang="en-US" altLang="ko-KR" sz="1400" b="1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Solar Tree</a:t>
            </a:r>
            <a:endParaRPr lang="ko-KR" altLang="en-US" sz="1400" b="1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544" y="4797152"/>
            <a:ext cx="1872208" cy="144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" name="Rectangle 72"/>
          <p:cNvSpPr>
            <a:spLocks noChangeArrowheads="1"/>
          </p:cNvSpPr>
          <p:nvPr/>
        </p:nvSpPr>
        <p:spPr bwMode="gray">
          <a:xfrm>
            <a:off x="323528" y="2132856"/>
            <a:ext cx="3960440" cy="144016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Solar Tree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휴대용 태양열집열판 활용하여 전기를 생산하는 것으로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나무구조를 배열하여 전기를 얻고 뿌리역할을 하는 이차전지에서 전기를 저장하는 시스템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7544" y="3356992"/>
            <a:ext cx="1800200" cy="133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직사각형 135"/>
          <p:cNvSpPr/>
          <p:nvPr/>
        </p:nvSpPr>
        <p:spPr>
          <a:xfrm>
            <a:off x="323528" y="2132856"/>
            <a:ext cx="4248472" cy="43204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Rectangle 72"/>
          <p:cNvSpPr>
            <a:spLocks noChangeArrowheads="1"/>
          </p:cNvSpPr>
          <p:nvPr/>
        </p:nvSpPr>
        <p:spPr bwMode="gray">
          <a:xfrm>
            <a:off x="2267745" y="3356992"/>
            <a:ext cx="2160240" cy="136815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해외에서 판매되고 있는 제품 이미지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" name="Rectangle 72"/>
          <p:cNvSpPr>
            <a:spLocks noChangeArrowheads="1"/>
          </p:cNvSpPr>
          <p:nvPr/>
        </p:nvSpPr>
        <p:spPr bwMode="gray">
          <a:xfrm>
            <a:off x="2267744" y="4869160"/>
            <a:ext cx="2160240" cy="136815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54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개의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집열판으로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조립되어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아이폰을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충전하는 모습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4852352" y="979387"/>
            <a:ext cx="4104456" cy="43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52000" anchor="ctr"/>
          <a:lstStyle/>
          <a:p>
            <a:pPr eaLnBrk="0" latinLnBrk="0" hangingPunct="0">
              <a:spcBef>
                <a:spcPct val="50000"/>
              </a:spcBef>
              <a:defRPr/>
            </a:pPr>
            <a:r>
              <a:rPr kumimoji="0"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Place- </a:t>
            </a: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친환경 점포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42"/>
          <p:cNvSpPr>
            <a:spLocks noChangeArrowheads="1"/>
          </p:cNvSpPr>
          <p:nvPr/>
        </p:nvSpPr>
        <p:spPr bwMode="auto">
          <a:xfrm>
            <a:off x="4815789" y="978047"/>
            <a:ext cx="104775" cy="433387"/>
          </a:xfrm>
          <a:prstGeom prst="rect">
            <a:avLst/>
          </a:prstGeom>
          <a:solidFill>
            <a:srgbClr val="9191DB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직사각형 132"/>
          <p:cNvSpPr>
            <a:spLocks noChangeArrowheads="1"/>
          </p:cNvSpPr>
          <p:nvPr/>
        </p:nvSpPr>
        <p:spPr bwMode="auto">
          <a:xfrm>
            <a:off x="4711014" y="978047"/>
            <a:ext cx="104775" cy="433387"/>
          </a:xfrm>
          <a:prstGeom prst="rect">
            <a:avLst/>
          </a:prstGeom>
          <a:solidFill>
            <a:srgbClr val="0000B4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" name="AutoShape 764" descr="흐름도"/>
          <p:cNvSpPr>
            <a:spLocks noChangeArrowheads="1"/>
          </p:cNvSpPr>
          <p:nvPr/>
        </p:nvSpPr>
        <p:spPr bwMode="auto">
          <a:xfrm>
            <a:off x="4708336" y="1519102"/>
            <a:ext cx="3206714" cy="6050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38100" cap="flat" cmpd="sng" algn="ctr">
            <a:solidFill>
              <a:srgbClr val="6586BB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36000" rIns="36000" anchor="ctr"/>
          <a:lstStyle/>
          <a:p>
            <a:pPr lvl="0" algn="ctr" latinLnBrk="0">
              <a:defRPr/>
            </a:pPr>
            <a:r>
              <a:rPr lang="ko-KR" altLang="en-US" sz="1400" b="1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롯데마트</a:t>
            </a:r>
            <a:r>
              <a:rPr lang="ko-KR" altLang="en-US" sz="14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평택점</a:t>
            </a:r>
            <a:r>
              <a:rPr lang="en-US" altLang="ko-KR" sz="1400" b="1" kern="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kern="0" dirty="0" err="1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춘천점</a:t>
            </a:r>
            <a:r>
              <a:rPr lang="ko-KR" altLang="en-US" sz="1400" b="1" kern="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b="1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 latinLnBrk="0">
              <a:defRPr/>
            </a:pPr>
            <a:r>
              <a:rPr lang="ko-KR" altLang="en-US" sz="14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친환경 </a:t>
            </a:r>
            <a:r>
              <a:rPr lang="ko-KR" altLang="en-US" sz="1400" b="1" kern="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점포 </a:t>
            </a:r>
            <a:r>
              <a:rPr lang="ko-KR" altLang="en-US" sz="14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개관 </a:t>
            </a:r>
            <a:r>
              <a:rPr lang="en-US" altLang="ko-KR" sz="14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en-US" altLang="ko-KR" sz="1400" b="1" kern="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Eco Store</a:t>
            </a:r>
            <a:endParaRPr lang="ko-KR" altLang="en-US" sz="1400" b="1" kern="0" dirty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708336" y="2124180"/>
            <a:ext cx="4248472" cy="43204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gray">
          <a:xfrm>
            <a:off x="6166553" y="4352837"/>
            <a:ext cx="4680519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태양광 발전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- 45,000Kw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전기 매년 생산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이산화탄소 발생 연간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19ton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감소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63202" y="4280829"/>
            <a:ext cx="150495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55984" y="5000909"/>
            <a:ext cx="153352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748766" y="5720989"/>
            <a:ext cx="1514475" cy="62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72"/>
          <p:cNvSpPr>
            <a:spLocks noChangeArrowheads="1"/>
          </p:cNvSpPr>
          <p:nvPr/>
        </p:nvSpPr>
        <p:spPr bwMode="gray">
          <a:xfrm>
            <a:off x="6166553" y="5072917"/>
            <a:ext cx="4680519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친환경 마감재 사용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매장 친환경 마감재 사용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매장 내 자연생태공간 조성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6166553" y="5792997"/>
            <a:ext cx="4680519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절감형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설비 도입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창 조명 자동제어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무빙워크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자동센서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034730" y="2155523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009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2737" y="4814021"/>
            <a:ext cx="34099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5539" y="5531043"/>
            <a:ext cx="396011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그린 마케팅 전략</a:t>
            </a:r>
            <a:endParaRPr lang="ko-KR" altLang="en-US" dirty="0"/>
          </a:p>
        </p:txBody>
      </p:sp>
      <p:sp>
        <p:nvSpPr>
          <p:cNvPr id="51" name="슬라이드 번호 개체 틀 50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61</a:t>
            </a:fld>
            <a:endParaRPr lang="ko-KR" altLang="en-US"/>
          </a:p>
        </p:txBody>
      </p:sp>
      <p:sp>
        <p:nvSpPr>
          <p:cNvPr id="100" name="직사각형 99"/>
          <p:cNvSpPr/>
          <p:nvPr/>
        </p:nvSpPr>
        <p:spPr bwMode="auto">
          <a:xfrm>
            <a:off x="532581" y="979389"/>
            <a:ext cx="4039419" cy="43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52000" anchor="ctr"/>
          <a:lstStyle/>
          <a:p>
            <a:pPr eaLnBrk="0" latinLnBrk="0" hangingPunct="0">
              <a:spcBef>
                <a:spcPct val="50000"/>
              </a:spcBef>
              <a:defRPr/>
            </a:pPr>
            <a:r>
              <a:rPr kumimoji="0"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Price-</a:t>
            </a: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탄소 </a:t>
            </a:r>
            <a:r>
              <a:rPr kumimoji="0" lang="ko-KR" alt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캐쉬백</a:t>
            </a: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직사각형 42"/>
          <p:cNvSpPr>
            <a:spLocks noChangeArrowheads="1"/>
          </p:cNvSpPr>
          <p:nvPr/>
        </p:nvSpPr>
        <p:spPr bwMode="auto">
          <a:xfrm>
            <a:off x="430981" y="979388"/>
            <a:ext cx="104775" cy="433387"/>
          </a:xfrm>
          <a:prstGeom prst="rect">
            <a:avLst/>
          </a:prstGeom>
          <a:solidFill>
            <a:srgbClr val="9191DB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" name="직사각형 132"/>
          <p:cNvSpPr>
            <a:spLocks noChangeArrowheads="1"/>
          </p:cNvSpPr>
          <p:nvPr/>
        </p:nvSpPr>
        <p:spPr bwMode="auto">
          <a:xfrm>
            <a:off x="326206" y="979388"/>
            <a:ext cx="104775" cy="433387"/>
          </a:xfrm>
          <a:prstGeom prst="rect">
            <a:avLst/>
          </a:prstGeom>
          <a:solidFill>
            <a:srgbClr val="0000B4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51520" y="1700808"/>
            <a:ext cx="4320480" cy="460851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251520" y="1700808"/>
            <a:ext cx="4320480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탄소 </a:t>
            </a:r>
            <a:r>
              <a:rPr kumimoji="0" lang="ko-KR" altLang="en-US" sz="1400" b="1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캐쉬백</a:t>
            </a:r>
            <a:endParaRPr kumimoji="0" lang="ko-KR" altLang="en-US" sz="1400" b="1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Rectangle 72"/>
          <p:cNvSpPr>
            <a:spLocks noChangeArrowheads="1"/>
          </p:cNvSpPr>
          <p:nvPr/>
        </p:nvSpPr>
        <p:spPr bwMode="gray">
          <a:xfrm>
            <a:off x="251520" y="2211140"/>
            <a:ext cx="4320480" cy="8578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캐쉬백이란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저감 제품 구매를 장려하기 위한 제도로써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제품 또는 서비스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이용시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탄소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캐쉬백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포인트 제공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캐쉬백은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OK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캐쉬백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가맹점이나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탄소캐쉬백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가맹점에서 현금처럼 사용 가능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Rectangle 72"/>
          <p:cNvSpPr>
            <a:spLocks noChangeArrowheads="1"/>
          </p:cNvSpPr>
          <p:nvPr/>
        </p:nvSpPr>
        <p:spPr bwMode="gray">
          <a:xfrm>
            <a:off x="323528" y="3212976"/>
            <a:ext cx="4320480" cy="8578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캐쉬백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추진 목표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 배출 감소를 위한 소비행태 변화 유도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저탄소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녹색성장을 위반 기반 확충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47864" y="4003282"/>
            <a:ext cx="1013817" cy="94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6219183" y="998730"/>
            <a:ext cx="274530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4925069" y="979389"/>
            <a:ext cx="4039419" cy="43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52000" anchor="ctr"/>
          <a:lstStyle/>
          <a:p>
            <a:pPr eaLnBrk="0" latinLnBrk="0" hangingPunct="0">
              <a:spcBef>
                <a:spcPct val="50000"/>
              </a:spcBef>
              <a:defRPr/>
            </a:pPr>
            <a:r>
              <a:rPr kumimoji="0"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Promotion-</a:t>
            </a: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그린 </a:t>
            </a:r>
            <a:r>
              <a:rPr kumimoji="0" lang="ko-KR" alt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마일리지</a:t>
            </a: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42"/>
          <p:cNvSpPr>
            <a:spLocks noChangeArrowheads="1"/>
          </p:cNvSpPr>
          <p:nvPr/>
        </p:nvSpPr>
        <p:spPr bwMode="auto">
          <a:xfrm>
            <a:off x="4823469" y="979388"/>
            <a:ext cx="104775" cy="433387"/>
          </a:xfrm>
          <a:prstGeom prst="rect">
            <a:avLst/>
          </a:prstGeom>
          <a:solidFill>
            <a:srgbClr val="9191DB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직사각형 132"/>
          <p:cNvSpPr>
            <a:spLocks noChangeArrowheads="1"/>
          </p:cNvSpPr>
          <p:nvPr/>
        </p:nvSpPr>
        <p:spPr bwMode="auto">
          <a:xfrm>
            <a:off x="4718694" y="979388"/>
            <a:ext cx="104775" cy="433387"/>
          </a:xfrm>
          <a:prstGeom prst="rect">
            <a:avLst/>
          </a:prstGeom>
          <a:solidFill>
            <a:srgbClr val="0000B4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644008" y="1700808"/>
            <a:ext cx="4320480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그린 </a:t>
            </a:r>
            <a:r>
              <a:rPr kumimoji="0" lang="ko-KR" altLang="en-US" sz="1400" b="1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마일리지</a:t>
            </a:r>
            <a:r>
              <a:rPr kumimoji="0" lang="ko-KR" altLang="en-US" sz="14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캠페인</a:t>
            </a:r>
          </a:p>
        </p:txBody>
      </p:sp>
      <p:sp>
        <p:nvSpPr>
          <p:cNvPr id="26" name="Rectangle 72"/>
          <p:cNvSpPr>
            <a:spLocks noChangeArrowheads="1"/>
          </p:cNvSpPr>
          <p:nvPr/>
        </p:nvSpPr>
        <p:spPr bwMode="gray">
          <a:xfrm>
            <a:off x="4644008" y="2211140"/>
            <a:ext cx="4320480" cy="8578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그린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마일리지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캠페인이란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대형유통매장에서 제품 판매를 활성화하기 위한 판촉용 포장재 사용을 저감하기 위한 캠페인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연간 약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천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백톤에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달하는 포장 폐기물과 포장비용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830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억원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저감 달성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72"/>
          <p:cNvSpPr>
            <a:spLocks noChangeArrowheads="1"/>
          </p:cNvSpPr>
          <p:nvPr/>
        </p:nvSpPr>
        <p:spPr bwMode="gray">
          <a:xfrm>
            <a:off x="4644008" y="2931220"/>
            <a:ext cx="4320480" cy="10738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기업들은 포장 사용을 저감하여 얻게 되는 이익을 고객에게 환원할 수 있는 별도 프로그램 개발하여 운영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644008" y="1700808"/>
            <a:ext cx="4320480" cy="460851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15463" y="4077072"/>
            <a:ext cx="334496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092280" y="4880837"/>
            <a:ext cx="1368152" cy="1284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831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탄소 </a:t>
            </a:r>
            <a:r>
              <a:rPr lang="ko-KR" altLang="en-US" dirty="0" err="1" smtClean="0"/>
              <a:t>라벨링</a:t>
            </a:r>
            <a:endParaRPr lang="ko-KR" altLang="en-US" dirty="0"/>
          </a:p>
        </p:txBody>
      </p:sp>
      <p:pic>
        <p:nvPicPr>
          <p:cNvPr id="38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7871" y="4005064"/>
            <a:ext cx="8576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직사각형 27"/>
          <p:cNvSpPr/>
          <p:nvPr/>
        </p:nvSpPr>
        <p:spPr>
          <a:xfrm>
            <a:off x="1826695" y="99873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1907704" y="764704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 라벨링은 제품의 전과정에서 직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/>
                <a:ea typeface="맑은 고딕"/>
              </a:rPr>
              <a:t>∙간접적으로 배출한 온실가스 총량을 이산화탄소 발생량으로 표현한 것으로 대표적인 그린 마케팅의 방법으로 활용되고 있음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 라벨링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AutoShape 76"/>
          <p:cNvSpPr>
            <a:spLocks noChangeArrowheads="1"/>
          </p:cNvSpPr>
          <p:nvPr/>
        </p:nvSpPr>
        <p:spPr bwMode="auto">
          <a:xfrm rot="16200000">
            <a:off x="3943840" y="3244610"/>
            <a:ext cx="721848" cy="1072255"/>
          </a:xfrm>
          <a:prstGeom prst="roundRect">
            <a:avLst>
              <a:gd name="adj" fmla="val 9282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eaVert" lIns="0" tIns="12318" rIns="0" bIns="12318" anchor="ctr"/>
          <a:lstStyle/>
          <a:p>
            <a:pPr marL="0" marR="0" lvl="0" indent="0" algn="ctr" defTabSz="1042988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저탄소 녹색성장</a:t>
            </a:r>
            <a:endParaRPr kumimoji="0" lang="en-US" altLang="ko-KR" sz="12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ctr" defTabSz="1042988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기본법 시행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AutoShape 93"/>
          <p:cNvSpPr>
            <a:spLocks noChangeArrowheads="1"/>
          </p:cNvSpPr>
          <p:nvPr/>
        </p:nvSpPr>
        <p:spPr bwMode="auto">
          <a:xfrm>
            <a:off x="562921" y="4374413"/>
            <a:ext cx="2556000" cy="250825"/>
          </a:xfrm>
          <a:prstGeom prst="roundRect">
            <a:avLst>
              <a:gd name="adj" fmla="val 7991"/>
            </a:avLst>
          </a:prstGeom>
          <a:solidFill>
            <a:srgbClr val="2C6D9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tIns="72000" bIns="72000" anchor="ctr"/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b="1" kern="0" dirty="0" smtClean="0">
                <a:solidFill>
                  <a:srgbClr val="ABB2BC">
                    <a:lumMod val="20000"/>
                    <a:lumOff val="80000"/>
                  </a:srgbClr>
                </a:solidFill>
                <a:latin typeface="+mn-ea"/>
              </a:rPr>
              <a:t>탄소성적 프로세스</a:t>
            </a:r>
            <a:endParaRPr kumimoji="0" lang="ko-KR" altLang="en-US" sz="1100" b="1" kern="0" dirty="0">
              <a:solidFill>
                <a:srgbClr val="ABB2BC">
                  <a:lumMod val="20000"/>
                  <a:lumOff val="80000"/>
                </a:srgbClr>
              </a:solidFill>
              <a:latin typeface="+mn-ea"/>
            </a:endParaRPr>
          </a:p>
        </p:txBody>
      </p:sp>
      <p:pic>
        <p:nvPicPr>
          <p:cNvPr id="71" name="Picture 48" descr="C:\Documents and Settings\허혜정\바탕 화면\0.png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94896" y="2420888"/>
            <a:ext cx="7415213" cy="1318758"/>
          </a:xfrm>
          <a:prstGeom prst="rect">
            <a:avLst/>
          </a:prstGeom>
          <a:noFill/>
        </p:spPr>
      </p:pic>
      <p:sp>
        <p:nvSpPr>
          <p:cNvPr id="72" name="TextBox 25"/>
          <p:cNvSpPr txBox="1">
            <a:spLocks noChangeArrowheads="1"/>
          </p:cNvSpPr>
          <p:nvPr/>
        </p:nvSpPr>
        <p:spPr bwMode="auto">
          <a:xfrm>
            <a:off x="3454400" y="2422628"/>
            <a:ext cx="2295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b="1">
                <a:solidFill>
                  <a:srgbClr val="69A12B"/>
                </a:solidFill>
                <a:latin typeface="HY견고딕" pitchFamily="18" charset="-127"/>
                <a:ea typeface="HY견고딕" pitchFamily="18" charset="-127"/>
              </a:rPr>
              <a:t>GreenHouse Gas</a:t>
            </a:r>
            <a:endParaRPr lang="ko-KR" altLang="en-US" b="1">
              <a:solidFill>
                <a:srgbClr val="69A12B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4" name="포인트가 12개인 별 73"/>
          <p:cNvSpPr/>
          <p:nvPr/>
        </p:nvSpPr>
        <p:spPr bwMode="auto">
          <a:xfrm>
            <a:off x="1352550" y="2956028"/>
            <a:ext cx="895350" cy="452437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CO</a:t>
            </a:r>
            <a:r>
              <a:rPr lang="en-US" altLang="ko-KR" sz="1200" baseline="-250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endParaRPr lang="ko-KR" altLang="en-US" sz="1200" baseline="-25000" dirty="0">
              <a:solidFill>
                <a:srgbClr val="6699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79" name="포인트가 12개인 별 78"/>
          <p:cNvSpPr/>
          <p:nvPr/>
        </p:nvSpPr>
        <p:spPr bwMode="auto">
          <a:xfrm>
            <a:off x="2508250" y="2892528"/>
            <a:ext cx="895350" cy="452437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SF</a:t>
            </a:r>
            <a:r>
              <a:rPr lang="en-US" altLang="ko-KR" sz="1200" baseline="-250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6</a:t>
            </a:r>
            <a:endParaRPr lang="ko-KR" altLang="en-US" sz="1200" baseline="-25000" dirty="0">
              <a:solidFill>
                <a:srgbClr val="6699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4" name="포인트가 12개인 별 83"/>
          <p:cNvSpPr/>
          <p:nvPr/>
        </p:nvSpPr>
        <p:spPr bwMode="auto">
          <a:xfrm>
            <a:off x="3575050" y="2873478"/>
            <a:ext cx="895350" cy="452437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CH</a:t>
            </a:r>
            <a:r>
              <a:rPr lang="en-US" altLang="ko-KR" sz="1200" baseline="-250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endParaRPr lang="ko-KR" altLang="en-US" sz="1200" baseline="-25000" dirty="0">
              <a:solidFill>
                <a:srgbClr val="6699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3" name="포인트가 12개인 별 92"/>
          <p:cNvSpPr/>
          <p:nvPr/>
        </p:nvSpPr>
        <p:spPr bwMode="auto">
          <a:xfrm>
            <a:off x="4641850" y="2854428"/>
            <a:ext cx="895350" cy="452437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N</a:t>
            </a:r>
            <a:r>
              <a:rPr lang="en-US" altLang="ko-KR" sz="1200" baseline="-250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en-US" altLang="ko-KR" sz="12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O</a:t>
            </a:r>
            <a:endParaRPr lang="ko-KR" altLang="en-US" sz="1200" baseline="-25000" dirty="0">
              <a:solidFill>
                <a:srgbClr val="6699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4" name="포인트가 12개인 별 93"/>
          <p:cNvSpPr/>
          <p:nvPr/>
        </p:nvSpPr>
        <p:spPr bwMode="auto">
          <a:xfrm>
            <a:off x="5708650" y="2911578"/>
            <a:ext cx="895350" cy="452437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 smtClean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HFC</a:t>
            </a:r>
            <a:r>
              <a:rPr lang="en-US" altLang="ko-KR" sz="1200" baseline="-25000" dirty="0" smtClean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S</a:t>
            </a:r>
            <a:endParaRPr lang="ko-KR" altLang="en-US" sz="1200" baseline="-25000" dirty="0">
              <a:solidFill>
                <a:srgbClr val="6699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5" name="포인트가 12개인 별 94"/>
          <p:cNvSpPr/>
          <p:nvPr/>
        </p:nvSpPr>
        <p:spPr bwMode="auto">
          <a:xfrm>
            <a:off x="6927850" y="2949678"/>
            <a:ext cx="895350" cy="452437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PCF</a:t>
            </a:r>
            <a:r>
              <a:rPr lang="en-US" altLang="ko-KR" sz="1200" baseline="-25000" dirty="0">
                <a:solidFill>
                  <a:srgbClr val="669900"/>
                </a:solidFill>
                <a:latin typeface="HY견고딕" pitchFamily="18" charset="-127"/>
                <a:ea typeface="HY견고딕" pitchFamily="18" charset="-127"/>
              </a:rPr>
              <a:t>S</a:t>
            </a:r>
            <a:endParaRPr lang="ko-KR" altLang="en-US" sz="1200" baseline="-25000" dirty="0">
              <a:solidFill>
                <a:srgbClr val="6699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6" name="자유형 95"/>
          <p:cNvSpPr/>
          <p:nvPr/>
        </p:nvSpPr>
        <p:spPr bwMode="auto">
          <a:xfrm>
            <a:off x="871538" y="3462440"/>
            <a:ext cx="7434262" cy="912813"/>
          </a:xfrm>
          <a:custGeom>
            <a:avLst/>
            <a:gdLst>
              <a:gd name="connsiteX0" fmla="*/ 0 w 6762750"/>
              <a:gd name="connsiteY0" fmla="*/ 19050 h 1333500"/>
              <a:gd name="connsiteX1" fmla="*/ 2038350 w 6762750"/>
              <a:gd name="connsiteY1" fmla="*/ 1333500 h 1333500"/>
              <a:gd name="connsiteX2" fmla="*/ 2609850 w 6762750"/>
              <a:gd name="connsiteY2" fmla="*/ 1085850 h 1333500"/>
              <a:gd name="connsiteX3" fmla="*/ 3562350 w 6762750"/>
              <a:gd name="connsiteY3" fmla="*/ 1104900 h 1333500"/>
              <a:gd name="connsiteX4" fmla="*/ 4400550 w 6762750"/>
              <a:gd name="connsiteY4" fmla="*/ 1257300 h 1333500"/>
              <a:gd name="connsiteX5" fmla="*/ 6762750 w 6762750"/>
              <a:gd name="connsiteY5" fmla="*/ 0 h 1333500"/>
              <a:gd name="connsiteX6" fmla="*/ 0 w 6762750"/>
              <a:gd name="connsiteY6" fmla="*/ 19050 h 1333500"/>
              <a:gd name="connsiteX0" fmla="*/ 0 w 6762750"/>
              <a:gd name="connsiteY0" fmla="*/ 19050 h 1257300"/>
              <a:gd name="connsiteX1" fmla="*/ 1725420 w 6762750"/>
              <a:gd name="connsiteY1" fmla="*/ 1208484 h 1257300"/>
              <a:gd name="connsiteX2" fmla="*/ 2609850 w 6762750"/>
              <a:gd name="connsiteY2" fmla="*/ 1085850 h 1257300"/>
              <a:gd name="connsiteX3" fmla="*/ 3562350 w 6762750"/>
              <a:gd name="connsiteY3" fmla="*/ 1104900 h 1257300"/>
              <a:gd name="connsiteX4" fmla="*/ 4400550 w 6762750"/>
              <a:gd name="connsiteY4" fmla="*/ 1257300 h 1257300"/>
              <a:gd name="connsiteX5" fmla="*/ 6762750 w 6762750"/>
              <a:gd name="connsiteY5" fmla="*/ 0 h 1257300"/>
              <a:gd name="connsiteX6" fmla="*/ 0 w 6762750"/>
              <a:gd name="connsiteY6" fmla="*/ 19050 h 125730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3562350 w 6762750"/>
              <a:gd name="connsiteY3" fmla="*/ 1104900 h 1544240"/>
              <a:gd name="connsiteX4" fmla="*/ 4400550 w 6762750"/>
              <a:gd name="connsiteY4" fmla="*/ 1257300 h 1544240"/>
              <a:gd name="connsiteX5" fmla="*/ 6762750 w 6762750"/>
              <a:gd name="connsiteY5" fmla="*/ 0 h 1544240"/>
              <a:gd name="connsiteX6" fmla="*/ 0 w 6762750"/>
              <a:gd name="connsiteY6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4400550 w 6762750"/>
              <a:gd name="connsiteY4" fmla="*/ 1257300 h 1544240"/>
              <a:gd name="connsiteX5" fmla="*/ 6762750 w 6762750"/>
              <a:gd name="connsiteY5" fmla="*/ 0 h 1544240"/>
              <a:gd name="connsiteX6" fmla="*/ 0 w 6762750"/>
              <a:gd name="connsiteY6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3276322 w 6762750"/>
              <a:gd name="connsiteY4" fmla="*/ 1153120 h 1544240"/>
              <a:gd name="connsiteX5" fmla="*/ 6762750 w 6762750"/>
              <a:gd name="connsiteY5" fmla="*/ 0 h 1544240"/>
              <a:gd name="connsiteX6" fmla="*/ 0 w 6762750"/>
              <a:gd name="connsiteY6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3276322 w 6762750"/>
              <a:gd name="connsiteY4" fmla="*/ 1153120 h 1544240"/>
              <a:gd name="connsiteX5" fmla="*/ 3830487 w 6762750"/>
              <a:gd name="connsiteY5" fmla="*/ 1020961 h 1544240"/>
              <a:gd name="connsiteX6" fmla="*/ 6762750 w 6762750"/>
              <a:gd name="connsiteY6" fmla="*/ 0 h 1544240"/>
              <a:gd name="connsiteX7" fmla="*/ 0 w 6762750"/>
              <a:gd name="connsiteY7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3276322 w 6762750"/>
              <a:gd name="connsiteY4" fmla="*/ 1153120 h 1544240"/>
              <a:gd name="connsiteX5" fmla="*/ 3853667 w 6762750"/>
              <a:gd name="connsiteY5" fmla="*/ 1396008 h 1544240"/>
              <a:gd name="connsiteX6" fmla="*/ 6762750 w 6762750"/>
              <a:gd name="connsiteY6" fmla="*/ 0 h 1544240"/>
              <a:gd name="connsiteX7" fmla="*/ 0 w 6762750"/>
              <a:gd name="connsiteY7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3276322 w 6762750"/>
              <a:gd name="connsiteY4" fmla="*/ 1153120 h 1544240"/>
              <a:gd name="connsiteX5" fmla="*/ 3853667 w 6762750"/>
              <a:gd name="connsiteY5" fmla="*/ 1396008 h 1544240"/>
              <a:gd name="connsiteX6" fmla="*/ 4525885 w 6762750"/>
              <a:gd name="connsiteY6" fmla="*/ 1083469 h 1544240"/>
              <a:gd name="connsiteX7" fmla="*/ 6762750 w 6762750"/>
              <a:gd name="connsiteY7" fmla="*/ 0 h 1544240"/>
              <a:gd name="connsiteX8" fmla="*/ 0 w 6762750"/>
              <a:gd name="connsiteY8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3276322 w 6762750"/>
              <a:gd name="connsiteY4" fmla="*/ 1153120 h 1544240"/>
              <a:gd name="connsiteX5" fmla="*/ 3853667 w 6762750"/>
              <a:gd name="connsiteY5" fmla="*/ 1396008 h 1544240"/>
              <a:gd name="connsiteX6" fmla="*/ 4363625 w 6762750"/>
              <a:gd name="connsiteY6" fmla="*/ 1250156 h 1544240"/>
              <a:gd name="connsiteX7" fmla="*/ 6762750 w 6762750"/>
              <a:gd name="connsiteY7" fmla="*/ 0 h 1544240"/>
              <a:gd name="connsiteX8" fmla="*/ 0 w 6762750"/>
              <a:gd name="connsiteY8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3276322 w 6762750"/>
              <a:gd name="connsiteY4" fmla="*/ 1153120 h 1544240"/>
              <a:gd name="connsiteX5" fmla="*/ 3853667 w 6762750"/>
              <a:gd name="connsiteY5" fmla="*/ 1396008 h 1544240"/>
              <a:gd name="connsiteX6" fmla="*/ 4363625 w 6762750"/>
              <a:gd name="connsiteY6" fmla="*/ 1250156 h 1544240"/>
              <a:gd name="connsiteX7" fmla="*/ 6218021 w 6762750"/>
              <a:gd name="connsiteY7" fmla="*/ 291703 h 1544240"/>
              <a:gd name="connsiteX8" fmla="*/ 6762750 w 6762750"/>
              <a:gd name="connsiteY8" fmla="*/ 0 h 1544240"/>
              <a:gd name="connsiteX9" fmla="*/ 0 w 6762750"/>
              <a:gd name="connsiteY9" fmla="*/ 19050 h 1544240"/>
              <a:gd name="connsiteX0" fmla="*/ 0 w 6762750"/>
              <a:gd name="connsiteY0" fmla="*/ 19050 h 1544240"/>
              <a:gd name="connsiteX1" fmla="*/ 1725420 w 6762750"/>
              <a:gd name="connsiteY1" fmla="*/ 1208484 h 1544240"/>
              <a:gd name="connsiteX2" fmla="*/ 2238971 w 6762750"/>
              <a:gd name="connsiteY2" fmla="*/ 1544240 h 1544240"/>
              <a:gd name="connsiteX3" fmla="*/ 2716282 w 6762750"/>
              <a:gd name="connsiteY3" fmla="*/ 1084064 h 1544240"/>
              <a:gd name="connsiteX4" fmla="*/ 3276322 w 6762750"/>
              <a:gd name="connsiteY4" fmla="*/ 1153120 h 1544240"/>
              <a:gd name="connsiteX5" fmla="*/ 3853667 w 6762750"/>
              <a:gd name="connsiteY5" fmla="*/ 1396008 h 1544240"/>
              <a:gd name="connsiteX6" fmla="*/ 4363625 w 6762750"/>
              <a:gd name="connsiteY6" fmla="*/ 1250156 h 1544240"/>
              <a:gd name="connsiteX7" fmla="*/ 6554130 w 6762750"/>
              <a:gd name="connsiteY7" fmla="*/ 354211 h 1544240"/>
              <a:gd name="connsiteX8" fmla="*/ 6762750 w 6762750"/>
              <a:gd name="connsiteY8" fmla="*/ 0 h 1544240"/>
              <a:gd name="connsiteX9" fmla="*/ 0 w 6762750"/>
              <a:gd name="connsiteY9" fmla="*/ 19050 h 1544240"/>
              <a:gd name="connsiteX0" fmla="*/ 0 w 6762750"/>
              <a:gd name="connsiteY0" fmla="*/ 19050 h 1544240"/>
              <a:gd name="connsiteX1" fmla="*/ 423034 w 6762750"/>
              <a:gd name="connsiteY1" fmla="*/ 333375 h 1544240"/>
              <a:gd name="connsiteX2" fmla="*/ 1725420 w 6762750"/>
              <a:gd name="connsiteY2" fmla="*/ 1208484 h 1544240"/>
              <a:gd name="connsiteX3" fmla="*/ 2238971 w 6762750"/>
              <a:gd name="connsiteY3" fmla="*/ 1544240 h 1544240"/>
              <a:gd name="connsiteX4" fmla="*/ 2716282 w 6762750"/>
              <a:gd name="connsiteY4" fmla="*/ 1084064 h 1544240"/>
              <a:gd name="connsiteX5" fmla="*/ 3276322 w 6762750"/>
              <a:gd name="connsiteY5" fmla="*/ 1153120 h 1544240"/>
              <a:gd name="connsiteX6" fmla="*/ 3853667 w 6762750"/>
              <a:gd name="connsiteY6" fmla="*/ 1396008 h 1544240"/>
              <a:gd name="connsiteX7" fmla="*/ 4363625 w 6762750"/>
              <a:gd name="connsiteY7" fmla="*/ 1250156 h 1544240"/>
              <a:gd name="connsiteX8" fmla="*/ 6554130 w 6762750"/>
              <a:gd name="connsiteY8" fmla="*/ 354211 h 1544240"/>
              <a:gd name="connsiteX9" fmla="*/ 6762750 w 6762750"/>
              <a:gd name="connsiteY9" fmla="*/ 0 h 1544240"/>
              <a:gd name="connsiteX10" fmla="*/ 0 w 6762750"/>
              <a:gd name="connsiteY10" fmla="*/ 19050 h 1544240"/>
              <a:gd name="connsiteX0" fmla="*/ 0 w 6762750"/>
              <a:gd name="connsiteY0" fmla="*/ 19050 h 1544240"/>
              <a:gd name="connsiteX1" fmla="*/ 98515 w 6762750"/>
              <a:gd name="connsiteY1" fmla="*/ 395883 h 1544240"/>
              <a:gd name="connsiteX2" fmla="*/ 1725420 w 6762750"/>
              <a:gd name="connsiteY2" fmla="*/ 1208484 h 1544240"/>
              <a:gd name="connsiteX3" fmla="*/ 2238971 w 6762750"/>
              <a:gd name="connsiteY3" fmla="*/ 1544240 h 1544240"/>
              <a:gd name="connsiteX4" fmla="*/ 2716282 w 6762750"/>
              <a:gd name="connsiteY4" fmla="*/ 1084064 h 1544240"/>
              <a:gd name="connsiteX5" fmla="*/ 3276322 w 6762750"/>
              <a:gd name="connsiteY5" fmla="*/ 1153120 h 1544240"/>
              <a:gd name="connsiteX6" fmla="*/ 3853667 w 6762750"/>
              <a:gd name="connsiteY6" fmla="*/ 1396008 h 1544240"/>
              <a:gd name="connsiteX7" fmla="*/ 4363625 w 6762750"/>
              <a:gd name="connsiteY7" fmla="*/ 1250156 h 1544240"/>
              <a:gd name="connsiteX8" fmla="*/ 6554130 w 6762750"/>
              <a:gd name="connsiteY8" fmla="*/ 354211 h 1544240"/>
              <a:gd name="connsiteX9" fmla="*/ 6762750 w 6762750"/>
              <a:gd name="connsiteY9" fmla="*/ 0 h 1544240"/>
              <a:gd name="connsiteX10" fmla="*/ 0 w 6762750"/>
              <a:gd name="connsiteY10" fmla="*/ 19050 h 1544240"/>
              <a:gd name="connsiteX0" fmla="*/ 21248 w 6783998"/>
              <a:gd name="connsiteY0" fmla="*/ 19050 h 1544240"/>
              <a:gd name="connsiteX1" fmla="*/ 119763 w 6783998"/>
              <a:gd name="connsiteY1" fmla="*/ 395883 h 1544240"/>
              <a:gd name="connsiteX2" fmla="*/ 1746668 w 6783998"/>
              <a:gd name="connsiteY2" fmla="*/ 1208484 h 1544240"/>
              <a:gd name="connsiteX3" fmla="*/ 2260219 w 6783998"/>
              <a:gd name="connsiteY3" fmla="*/ 1544240 h 1544240"/>
              <a:gd name="connsiteX4" fmla="*/ 2737530 w 6783998"/>
              <a:gd name="connsiteY4" fmla="*/ 1084064 h 1544240"/>
              <a:gd name="connsiteX5" fmla="*/ 3297570 w 6783998"/>
              <a:gd name="connsiteY5" fmla="*/ 1153120 h 1544240"/>
              <a:gd name="connsiteX6" fmla="*/ 3874915 w 6783998"/>
              <a:gd name="connsiteY6" fmla="*/ 1396008 h 1544240"/>
              <a:gd name="connsiteX7" fmla="*/ 4384873 w 6783998"/>
              <a:gd name="connsiteY7" fmla="*/ 1250156 h 1544240"/>
              <a:gd name="connsiteX8" fmla="*/ 6575378 w 6783998"/>
              <a:gd name="connsiteY8" fmla="*/ 354211 h 1544240"/>
              <a:gd name="connsiteX9" fmla="*/ 6783998 w 6783998"/>
              <a:gd name="connsiteY9" fmla="*/ 0 h 1544240"/>
              <a:gd name="connsiteX10" fmla="*/ 21248 w 6783998"/>
              <a:gd name="connsiteY10" fmla="*/ 19050 h 1544240"/>
              <a:gd name="connsiteX0" fmla="*/ 21248 w 6783998"/>
              <a:gd name="connsiteY0" fmla="*/ 19050 h 1544240"/>
              <a:gd name="connsiteX1" fmla="*/ 119763 w 6783998"/>
              <a:gd name="connsiteY1" fmla="*/ 395883 h 1544240"/>
              <a:gd name="connsiteX2" fmla="*/ 1746668 w 6783998"/>
              <a:gd name="connsiteY2" fmla="*/ 1208484 h 1544240"/>
              <a:gd name="connsiteX3" fmla="*/ 2260219 w 6783998"/>
              <a:gd name="connsiteY3" fmla="*/ 1544240 h 1544240"/>
              <a:gd name="connsiteX4" fmla="*/ 2737530 w 6783998"/>
              <a:gd name="connsiteY4" fmla="*/ 1084064 h 1544240"/>
              <a:gd name="connsiteX5" fmla="*/ 3297570 w 6783998"/>
              <a:gd name="connsiteY5" fmla="*/ 1153120 h 1544240"/>
              <a:gd name="connsiteX6" fmla="*/ 3874915 w 6783998"/>
              <a:gd name="connsiteY6" fmla="*/ 1396008 h 1544240"/>
              <a:gd name="connsiteX7" fmla="*/ 4384873 w 6783998"/>
              <a:gd name="connsiteY7" fmla="*/ 1250156 h 1544240"/>
              <a:gd name="connsiteX8" fmla="*/ 6575378 w 6783998"/>
              <a:gd name="connsiteY8" fmla="*/ 354211 h 1544240"/>
              <a:gd name="connsiteX9" fmla="*/ 6783998 w 6783998"/>
              <a:gd name="connsiteY9" fmla="*/ 0 h 1544240"/>
              <a:gd name="connsiteX10" fmla="*/ 21248 w 6783998"/>
              <a:gd name="connsiteY10" fmla="*/ 19050 h 1544240"/>
              <a:gd name="connsiteX0" fmla="*/ 21248 w 6783998"/>
              <a:gd name="connsiteY0" fmla="*/ 19050 h 1544240"/>
              <a:gd name="connsiteX1" fmla="*/ 119763 w 6783998"/>
              <a:gd name="connsiteY1" fmla="*/ 395883 h 1544240"/>
              <a:gd name="connsiteX2" fmla="*/ 1746668 w 6783998"/>
              <a:gd name="connsiteY2" fmla="*/ 1208484 h 1544240"/>
              <a:gd name="connsiteX3" fmla="*/ 2260219 w 6783998"/>
              <a:gd name="connsiteY3" fmla="*/ 1544240 h 1544240"/>
              <a:gd name="connsiteX4" fmla="*/ 2737530 w 6783998"/>
              <a:gd name="connsiteY4" fmla="*/ 1084064 h 1544240"/>
              <a:gd name="connsiteX5" fmla="*/ 3297570 w 6783998"/>
              <a:gd name="connsiteY5" fmla="*/ 1153120 h 1544240"/>
              <a:gd name="connsiteX6" fmla="*/ 3874915 w 6783998"/>
              <a:gd name="connsiteY6" fmla="*/ 1396008 h 1544240"/>
              <a:gd name="connsiteX7" fmla="*/ 4384873 w 6783998"/>
              <a:gd name="connsiteY7" fmla="*/ 1250156 h 1544240"/>
              <a:gd name="connsiteX8" fmla="*/ 6575378 w 6783998"/>
              <a:gd name="connsiteY8" fmla="*/ 354211 h 1544240"/>
              <a:gd name="connsiteX9" fmla="*/ 6783998 w 6783998"/>
              <a:gd name="connsiteY9" fmla="*/ 0 h 1544240"/>
              <a:gd name="connsiteX10" fmla="*/ 21248 w 6783998"/>
              <a:gd name="connsiteY10" fmla="*/ 19050 h 1544240"/>
              <a:gd name="connsiteX0" fmla="*/ 21248 w 6783998"/>
              <a:gd name="connsiteY0" fmla="*/ 19050 h 1544240"/>
              <a:gd name="connsiteX1" fmla="*/ 119763 w 6783998"/>
              <a:gd name="connsiteY1" fmla="*/ 395883 h 1544240"/>
              <a:gd name="connsiteX2" fmla="*/ 1746668 w 6783998"/>
              <a:gd name="connsiteY2" fmla="*/ 1208484 h 1544240"/>
              <a:gd name="connsiteX3" fmla="*/ 2260219 w 6783998"/>
              <a:gd name="connsiteY3" fmla="*/ 1544240 h 1544240"/>
              <a:gd name="connsiteX4" fmla="*/ 2737530 w 6783998"/>
              <a:gd name="connsiteY4" fmla="*/ 1084064 h 1544240"/>
              <a:gd name="connsiteX5" fmla="*/ 3297570 w 6783998"/>
              <a:gd name="connsiteY5" fmla="*/ 1153120 h 1544240"/>
              <a:gd name="connsiteX6" fmla="*/ 3874915 w 6783998"/>
              <a:gd name="connsiteY6" fmla="*/ 1396008 h 1544240"/>
              <a:gd name="connsiteX7" fmla="*/ 4384873 w 6783998"/>
              <a:gd name="connsiteY7" fmla="*/ 1250156 h 1544240"/>
              <a:gd name="connsiteX8" fmla="*/ 6575378 w 6783998"/>
              <a:gd name="connsiteY8" fmla="*/ 354211 h 1544240"/>
              <a:gd name="connsiteX9" fmla="*/ 6783998 w 6783998"/>
              <a:gd name="connsiteY9" fmla="*/ 0 h 1544240"/>
              <a:gd name="connsiteX10" fmla="*/ 21248 w 6783998"/>
              <a:gd name="connsiteY10" fmla="*/ 19050 h 1544240"/>
              <a:gd name="connsiteX0" fmla="*/ 21248 w 6783998"/>
              <a:gd name="connsiteY0" fmla="*/ 19050 h 1544240"/>
              <a:gd name="connsiteX1" fmla="*/ 119763 w 6783998"/>
              <a:gd name="connsiteY1" fmla="*/ 395883 h 1544240"/>
              <a:gd name="connsiteX2" fmla="*/ 1746668 w 6783998"/>
              <a:gd name="connsiteY2" fmla="*/ 1208484 h 1544240"/>
              <a:gd name="connsiteX3" fmla="*/ 2260219 w 6783998"/>
              <a:gd name="connsiteY3" fmla="*/ 1544240 h 1544240"/>
              <a:gd name="connsiteX4" fmla="*/ 2737530 w 6783998"/>
              <a:gd name="connsiteY4" fmla="*/ 1084064 h 1544240"/>
              <a:gd name="connsiteX5" fmla="*/ 3297570 w 6783998"/>
              <a:gd name="connsiteY5" fmla="*/ 1153120 h 1544240"/>
              <a:gd name="connsiteX6" fmla="*/ 3874915 w 6783998"/>
              <a:gd name="connsiteY6" fmla="*/ 1396008 h 1544240"/>
              <a:gd name="connsiteX7" fmla="*/ 4384873 w 6783998"/>
              <a:gd name="connsiteY7" fmla="*/ 1250156 h 1544240"/>
              <a:gd name="connsiteX8" fmla="*/ 6575378 w 6783998"/>
              <a:gd name="connsiteY8" fmla="*/ 354211 h 1544240"/>
              <a:gd name="connsiteX9" fmla="*/ 6783998 w 6783998"/>
              <a:gd name="connsiteY9" fmla="*/ 0 h 1544240"/>
              <a:gd name="connsiteX10" fmla="*/ 21248 w 6783998"/>
              <a:gd name="connsiteY10" fmla="*/ 19050 h 1544240"/>
              <a:gd name="connsiteX0" fmla="*/ 21248 w 6783998"/>
              <a:gd name="connsiteY0" fmla="*/ 19050 h 1544240"/>
              <a:gd name="connsiteX1" fmla="*/ 119763 w 6783998"/>
              <a:gd name="connsiteY1" fmla="*/ 395883 h 1544240"/>
              <a:gd name="connsiteX2" fmla="*/ 1746668 w 6783998"/>
              <a:gd name="connsiteY2" fmla="*/ 1208484 h 1544240"/>
              <a:gd name="connsiteX3" fmla="*/ 2260219 w 6783998"/>
              <a:gd name="connsiteY3" fmla="*/ 1544240 h 1544240"/>
              <a:gd name="connsiteX4" fmla="*/ 2737530 w 6783998"/>
              <a:gd name="connsiteY4" fmla="*/ 1084064 h 1544240"/>
              <a:gd name="connsiteX5" fmla="*/ 3297570 w 6783998"/>
              <a:gd name="connsiteY5" fmla="*/ 1153120 h 1544240"/>
              <a:gd name="connsiteX6" fmla="*/ 3874915 w 6783998"/>
              <a:gd name="connsiteY6" fmla="*/ 1396008 h 1544240"/>
              <a:gd name="connsiteX7" fmla="*/ 4384873 w 6783998"/>
              <a:gd name="connsiteY7" fmla="*/ 1250156 h 1544240"/>
              <a:gd name="connsiteX8" fmla="*/ 6575378 w 6783998"/>
              <a:gd name="connsiteY8" fmla="*/ 354211 h 1544240"/>
              <a:gd name="connsiteX9" fmla="*/ 6783998 w 6783998"/>
              <a:gd name="connsiteY9" fmla="*/ 0 h 1544240"/>
              <a:gd name="connsiteX10" fmla="*/ 21248 w 6783998"/>
              <a:gd name="connsiteY10" fmla="*/ 19050 h 1544240"/>
              <a:gd name="connsiteX0" fmla="*/ 21248 w 6783998"/>
              <a:gd name="connsiteY0" fmla="*/ 19050 h 1497359"/>
              <a:gd name="connsiteX1" fmla="*/ 119763 w 6783998"/>
              <a:gd name="connsiteY1" fmla="*/ 395883 h 1497359"/>
              <a:gd name="connsiteX2" fmla="*/ 1746668 w 6783998"/>
              <a:gd name="connsiteY2" fmla="*/ 1208484 h 1497359"/>
              <a:gd name="connsiteX3" fmla="*/ 2234142 w 6783998"/>
              <a:gd name="connsiteY3" fmla="*/ 1497359 h 1497359"/>
              <a:gd name="connsiteX4" fmla="*/ 2737530 w 6783998"/>
              <a:gd name="connsiteY4" fmla="*/ 1084064 h 1497359"/>
              <a:gd name="connsiteX5" fmla="*/ 3297570 w 6783998"/>
              <a:gd name="connsiteY5" fmla="*/ 1153120 h 1497359"/>
              <a:gd name="connsiteX6" fmla="*/ 3874915 w 6783998"/>
              <a:gd name="connsiteY6" fmla="*/ 1396008 h 1497359"/>
              <a:gd name="connsiteX7" fmla="*/ 4384873 w 6783998"/>
              <a:gd name="connsiteY7" fmla="*/ 1250156 h 1497359"/>
              <a:gd name="connsiteX8" fmla="*/ 6575378 w 6783998"/>
              <a:gd name="connsiteY8" fmla="*/ 354211 h 1497359"/>
              <a:gd name="connsiteX9" fmla="*/ 6783998 w 6783998"/>
              <a:gd name="connsiteY9" fmla="*/ 0 h 1497359"/>
              <a:gd name="connsiteX10" fmla="*/ 21248 w 6783998"/>
              <a:gd name="connsiteY10" fmla="*/ 19050 h 1497359"/>
              <a:gd name="connsiteX0" fmla="*/ 21248 w 6783998"/>
              <a:gd name="connsiteY0" fmla="*/ 19050 h 1497359"/>
              <a:gd name="connsiteX1" fmla="*/ 119763 w 6783998"/>
              <a:gd name="connsiteY1" fmla="*/ 395883 h 1497359"/>
              <a:gd name="connsiteX2" fmla="*/ 1746668 w 6783998"/>
              <a:gd name="connsiteY2" fmla="*/ 1208484 h 1497359"/>
              <a:gd name="connsiteX3" fmla="*/ 2234142 w 6783998"/>
              <a:gd name="connsiteY3" fmla="*/ 1497359 h 1497359"/>
              <a:gd name="connsiteX4" fmla="*/ 2737530 w 6783998"/>
              <a:gd name="connsiteY4" fmla="*/ 1084064 h 1497359"/>
              <a:gd name="connsiteX5" fmla="*/ 3245415 w 6783998"/>
              <a:gd name="connsiteY5" fmla="*/ 1153120 h 1497359"/>
              <a:gd name="connsiteX6" fmla="*/ 3874915 w 6783998"/>
              <a:gd name="connsiteY6" fmla="*/ 1396008 h 1497359"/>
              <a:gd name="connsiteX7" fmla="*/ 4384873 w 6783998"/>
              <a:gd name="connsiteY7" fmla="*/ 1250156 h 1497359"/>
              <a:gd name="connsiteX8" fmla="*/ 6575378 w 6783998"/>
              <a:gd name="connsiteY8" fmla="*/ 354211 h 1497359"/>
              <a:gd name="connsiteX9" fmla="*/ 6783998 w 6783998"/>
              <a:gd name="connsiteY9" fmla="*/ 0 h 1497359"/>
              <a:gd name="connsiteX10" fmla="*/ 21248 w 6783998"/>
              <a:gd name="connsiteY10" fmla="*/ 19050 h 1497359"/>
              <a:gd name="connsiteX0" fmla="*/ 21248 w 6783998"/>
              <a:gd name="connsiteY0" fmla="*/ 19050 h 1497359"/>
              <a:gd name="connsiteX1" fmla="*/ 119763 w 6783998"/>
              <a:gd name="connsiteY1" fmla="*/ 395883 h 1497359"/>
              <a:gd name="connsiteX2" fmla="*/ 1746668 w 6783998"/>
              <a:gd name="connsiteY2" fmla="*/ 1208484 h 1497359"/>
              <a:gd name="connsiteX3" fmla="*/ 2234142 w 6783998"/>
              <a:gd name="connsiteY3" fmla="*/ 1497359 h 1497359"/>
              <a:gd name="connsiteX4" fmla="*/ 2737530 w 6783998"/>
              <a:gd name="connsiteY4" fmla="*/ 1084064 h 1497359"/>
              <a:gd name="connsiteX5" fmla="*/ 3245415 w 6783998"/>
              <a:gd name="connsiteY5" fmla="*/ 1153120 h 1497359"/>
              <a:gd name="connsiteX6" fmla="*/ 3857530 w 6783998"/>
              <a:gd name="connsiteY6" fmla="*/ 1349127 h 1497359"/>
              <a:gd name="connsiteX7" fmla="*/ 4384873 w 6783998"/>
              <a:gd name="connsiteY7" fmla="*/ 1250156 h 1497359"/>
              <a:gd name="connsiteX8" fmla="*/ 6575378 w 6783998"/>
              <a:gd name="connsiteY8" fmla="*/ 354211 h 1497359"/>
              <a:gd name="connsiteX9" fmla="*/ 6783998 w 6783998"/>
              <a:gd name="connsiteY9" fmla="*/ 0 h 1497359"/>
              <a:gd name="connsiteX10" fmla="*/ 21248 w 6783998"/>
              <a:gd name="connsiteY10" fmla="*/ 19050 h 1497359"/>
              <a:gd name="connsiteX0" fmla="*/ 21248 w 6783998"/>
              <a:gd name="connsiteY0" fmla="*/ 19050 h 1497359"/>
              <a:gd name="connsiteX1" fmla="*/ 119763 w 6783998"/>
              <a:gd name="connsiteY1" fmla="*/ 395883 h 1497359"/>
              <a:gd name="connsiteX2" fmla="*/ 1746668 w 6783998"/>
              <a:gd name="connsiteY2" fmla="*/ 1208484 h 1497359"/>
              <a:gd name="connsiteX3" fmla="*/ 2234142 w 6783998"/>
              <a:gd name="connsiteY3" fmla="*/ 1497359 h 1497359"/>
              <a:gd name="connsiteX4" fmla="*/ 2737530 w 6783998"/>
              <a:gd name="connsiteY4" fmla="*/ 1084064 h 1497359"/>
              <a:gd name="connsiteX5" fmla="*/ 3245415 w 6783998"/>
              <a:gd name="connsiteY5" fmla="*/ 1153120 h 1497359"/>
              <a:gd name="connsiteX6" fmla="*/ 3857530 w 6783998"/>
              <a:gd name="connsiteY6" fmla="*/ 1349127 h 1497359"/>
              <a:gd name="connsiteX7" fmla="*/ 4384873 w 6783998"/>
              <a:gd name="connsiteY7" fmla="*/ 1250156 h 1497359"/>
              <a:gd name="connsiteX8" fmla="*/ 6575378 w 6783998"/>
              <a:gd name="connsiteY8" fmla="*/ 354211 h 1497359"/>
              <a:gd name="connsiteX9" fmla="*/ 6783998 w 6783998"/>
              <a:gd name="connsiteY9" fmla="*/ 0 h 1497359"/>
              <a:gd name="connsiteX10" fmla="*/ 21248 w 6783998"/>
              <a:gd name="connsiteY10" fmla="*/ 19050 h 1497359"/>
              <a:gd name="connsiteX0" fmla="*/ 21248 w 6783998"/>
              <a:gd name="connsiteY0" fmla="*/ 19050 h 1497359"/>
              <a:gd name="connsiteX1" fmla="*/ 119763 w 6783998"/>
              <a:gd name="connsiteY1" fmla="*/ 395883 h 1497359"/>
              <a:gd name="connsiteX2" fmla="*/ 1746668 w 6783998"/>
              <a:gd name="connsiteY2" fmla="*/ 1208484 h 1497359"/>
              <a:gd name="connsiteX3" fmla="*/ 2234142 w 6783998"/>
              <a:gd name="connsiteY3" fmla="*/ 1497359 h 1497359"/>
              <a:gd name="connsiteX4" fmla="*/ 2737530 w 6783998"/>
              <a:gd name="connsiteY4" fmla="*/ 1084064 h 1497359"/>
              <a:gd name="connsiteX5" fmla="*/ 3245415 w 6783998"/>
              <a:gd name="connsiteY5" fmla="*/ 1153120 h 1497359"/>
              <a:gd name="connsiteX6" fmla="*/ 3857530 w 6783998"/>
              <a:gd name="connsiteY6" fmla="*/ 1349127 h 1497359"/>
              <a:gd name="connsiteX7" fmla="*/ 4350103 w 6783998"/>
              <a:gd name="connsiteY7" fmla="*/ 1265783 h 1497359"/>
              <a:gd name="connsiteX8" fmla="*/ 6575378 w 6783998"/>
              <a:gd name="connsiteY8" fmla="*/ 354211 h 1497359"/>
              <a:gd name="connsiteX9" fmla="*/ 6783998 w 6783998"/>
              <a:gd name="connsiteY9" fmla="*/ 0 h 1497359"/>
              <a:gd name="connsiteX10" fmla="*/ 21248 w 6783998"/>
              <a:gd name="connsiteY10" fmla="*/ 19050 h 1497359"/>
              <a:gd name="connsiteX0" fmla="*/ 21248 w 6783998"/>
              <a:gd name="connsiteY0" fmla="*/ 19050 h 1497359"/>
              <a:gd name="connsiteX1" fmla="*/ 119763 w 6783998"/>
              <a:gd name="connsiteY1" fmla="*/ 395883 h 1497359"/>
              <a:gd name="connsiteX2" fmla="*/ 1746668 w 6783998"/>
              <a:gd name="connsiteY2" fmla="*/ 1208484 h 1497359"/>
              <a:gd name="connsiteX3" fmla="*/ 2234142 w 6783998"/>
              <a:gd name="connsiteY3" fmla="*/ 1497359 h 1497359"/>
              <a:gd name="connsiteX4" fmla="*/ 2737530 w 6783998"/>
              <a:gd name="connsiteY4" fmla="*/ 1084064 h 1497359"/>
              <a:gd name="connsiteX5" fmla="*/ 3245415 w 6783998"/>
              <a:gd name="connsiteY5" fmla="*/ 1153120 h 1497359"/>
              <a:gd name="connsiteX6" fmla="*/ 3857530 w 6783998"/>
              <a:gd name="connsiteY6" fmla="*/ 1349127 h 1497359"/>
              <a:gd name="connsiteX7" fmla="*/ 4350103 w 6783998"/>
              <a:gd name="connsiteY7" fmla="*/ 1265783 h 1497359"/>
              <a:gd name="connsiteX8" fmla="*/ 6575378 w 6783998"/>
              <a:gd name="connsiteY8" fmla="*/ 354211 h 1497359"/>
              <a:gd name="connsiteX9" fmla="*/ 6783998 w 6783998"/>
              <a:gd name="connsiteY9" fmla="*/ 0 h 1497359"/>
              <a:gd name="connsiteX10" fmla="*/ 21248 w 6783998"/>
              <a:gd name="connsiteY10" fmla="*/ 19050 h 1497359"/>
              <a:gd name="connsiteX0" fmla="*/ 21248 w 6783998"/>
              <a:gd name="connsiteY0" fmla="*/ 19050 h 1497359"/>
              <a:gd name="connsiteX1" fmla="*/ 119763 w 6783998"/>
              <a:gd name="connsiteY1" fmla="*/ 395883 h 1497359"/>
              <a:gd name="connsiteX2" fmla="*/ 1746668 w 6783998"/>
              <a:gd name="connsiteY2" fmla="*/ 1208484 h 1497359"/>
              <a:gd name="connsiteX3" fmla="*/ 2234142 w 6783998"/>
              <a:gd name="connsiteY3" fmla="*/ 1497359 h 1497359"/>
              <a:gd name="connsiteX4" fmla="*/ 2779254 w 6783998"/>
              <a:gd name="connsiteY4" fmla="*/ 1096566 h 1497359"/>
              <a:gd name="connsiteX5" fmla="*/ 3245415 w 6783998"/>
              <a:gd name="connsiteY5" fmla="*/ 1153120 h 1497359"/>
              <a:gd name="connsiteX6" fmla="*/ 3857530 w 6783998"/>
              <a:gd name="connsiteY6" fmla="*/ 1349127 h 1497359"/>
              <a:gd name="connsiteX7" fmla="*/ 4350103 w 6783998"/>
              <a:gd name="connsiteY7" fmla="*/ 1265783 h 1497359"/>
              <a:gd name="connsiteX8" fmla="*/ 6575378 w 6783998"/>
              <a:gd name="connsiteY8" fmla="*/ 354211 h 1497359"/>
              <a:gd name="connsiteX9" fmla="*/ 6783998 w 6783998"/>
              <a:gd name="connsiteY9" fmla="*/ 0 h 1497359"/>
              <a:gd name="connsiteX10" fmla="*/ 21248 w 6783998"/>
              <a:gd name="connsiteY10" fmla="*/ 19050 h 1497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83998" h="1497359">
                <a:moveTo>
                  <a:pt x="21248" y="19050"/>
                </a:moveTo>
                <a:cubicBezTo>
                  <a:pt x="54086" y="144661"/>
                  <a:pt x="0" y="207764"/>
                  <a:pt x="119763" y="395883"/>
                </a:cubicBezTo>
                <a:cubicBezTo>
                  <a:pt x="653372" y="776139"/>
                  <a:pt x="1204366" y="937617"/>
                  <a:pt x="1746668" y="1208484"/>
                </a:cubicBezTo>
                <a:lnTo>
                  <a:pt x="2234142" y="1497359"/>
                </a:lnTo>
                <a:cubicBezTo>
                  <a:pt x="2315014" y="1297086"/>
                  <a:pt x="2507148" y="1265585"/>
                  <a:pt x="2779254" y="1096566"/>
                </a:cubicBezTo>
                <a:lnTo>
                  <a:pt x="3245415" y="1153120"/>
                </a:lnTo>
                <a:cubicBezTo>
                  <a:pt x="3449453" y="1218456"/>
                  <a:pt x="3610030" y="1190029"/>
                  <a:pt x="3857530" y="1349127"/>
                </a:cubicBezTo>
                <a:lnTo>
                  <a:pt x="4350103" y="1265783"/>
                </a:lnTo>
                <a:cubicBezTo>
                  <a:pt x="5132426" y="998389"/>
                  <a:pt x="5845210" y="762248"/>
                  <a:pt x="6575378" y="354211"/>
                </a:cubicBezTo>
                <a:cubicBezTo>
                  <a:pt x="6757921" y="204888"/>
                  <a:pt x="6714458" y="118070"/>
                  <a:pt x="6783998" y="0"/>
                </a:cubicBezTo>
                <a:lnTo>
                  <a:pt x="21248" y="19050"/>
                </a:lnTo>
                <a:close/>
              </a:path>
            </a:pathLst>
          </a:custGeom>
          <a:gradFill>
            <a:gsLst>
              <a:gs pos="2700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82000">
                <a:schemeClr val="bg1"/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a typeface="+mn-ea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986088" y="6040540"/>
            <a:ext cx="3171825" cy="307975"/>
          </a:xfrm>
          <a:prstGeom prst="roundRect">
            <a:avLst>
              <a:gd name="adj" fmla="val 5873"/>
            </a:avLst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8" name="TextBox 25"/>
          <p:cNvSpPr txBox="1">
            <a:spLocks noChangeArrowheads="1"/>
          </p:cNvSpPr>
          <p:nvPr/>
        </p:nvSpPr>
        <p:spPr bwMode="auto">
          <a:xfrm>
            <a:off x="3522663" y="6032603"/>
            <a:ext cx="2098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1400">
                <a:solidFill>
                  <a:schemeClr val="bg1"/>
                </a:solidFill>
                <a:latin typeface="+mn-ea"/>
              </a:rPr>
              <a:t>전과정 탄소발자국 산출</a:t>
            </a:r>
          </a:p>
        </p:txBody>
      </p:sp>
      <p:pic>
        <p:nvPicPr>
          <p:cNvPr id="99" name="Picture 50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623888" y="5619853"/>
            <a:ext cx="1236662" cy="309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0" name="Picture 50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2298700" y="5619853"/>
            <a:ext cx="1238250" cy="309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1" name="Picture 50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3975100" y="5619853"/>
            <a:ext cx="1236663" cy="309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2" name="Picture 50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5649913" y="5619853"/>
            <a:ext cx="1238250" cy="309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3" name="Picture 50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7326313" y="5619853"/>
            <a:ext cx="1236662" cy="309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104" name="그룹 86"/>
          <p:cNvGrpSpPr>
            <a:grpSpLocks/>
          </p:cNvGrpSpPr>
          <p:nvPr/>
        </p:nvGrpSpPr>
        <p:grpSpPr bwMode="auto">
          <a:xfrm rot="2134582">
            <a:off x="1676400" y="3478315"/>
            <a:ext cx="258763" cy="515938"/>
            <a:chOff x="1933349" y="3381375"/>
            <a:chExt cx="259364" cy="516093"/>
          </a:xfrm>
        </p:grpSpPr>
        <p:grpSp>
          <p:nvGrpSpPr>
            <p:cNvPr id="105" name="그룹 51"/>
            <p:cNvGrpSpPr>
              <a:grpSpLocks/>
            </p:cNvGrpSpPr>
            <p:nvPr/>
          </p:nvGrpSpPr>
          <p:grpSpPr bwMode="auto">
            <a:xfrm>
              <a:off x="1932761" y="3380664"/>
              <a:ext cx="159119" cy="160386"/>
              <a:chOff x="1605761" y="7127108"/>
              <a:chExt cx="1310687" cy="1318020"/>
            </a:xfrm>
          </p:grpSpPr>
          <p:sp>
            <p:nvSpPr>
              <p:cNvPr id="112" name="Oval 23"/>
              <p:cNvSpPr>
                <a:spLocks noChangeArrowheads="1"/>
              </p:cNvSpPr>
              <p:nvPr/>
            </p:nvSpPr>
            <p:spPr bwMode="auto">
              <a:xfrm>
                <a:off x="1605761" y="7127108"/>
                <a:ext cx="1310687" cy="1318020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13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6" name="그룹 51"/>
            <p:cNvGrpSpPr>
              <a:grpSpLocks/>
            </p:cNvGrpSpPr>
            <p:nvPr/>
          </p:nvGrpSpPr>
          <p:grpSpPr bwMode="auto">
            <a:xfrm>
              <a:off x="1963764" y="3610503"/>
              <a:ext cx="145589" cy="125450"/>
              <a:chOff x="1167282" y="6976707"/>
              <a:chExt cx="1513295" cy="1311872"/>
            </a:xfrm>
          </p:grpSpPr>
          <p:sp>
            <p:nvSpPr>
              <p:cNvPr id="110" name="Oval 23"/>
              <p:cNvSpPr>
                <a:spLocks noChangeArrowheads="1"/>
              </p:cNvSpPr>
              <p:nvPr/>
            </p:nvSpPr>
            <p:spPr bwMode="auto">
              <a:xfrm>
                <a:off x="1167282" y="6976707"/>
                <a:ext cx="1306602" cy="1311872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11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7" name="그룹 51"/>
            <p:cNvGrpSpPr>
              <a:grpSpLocks/>
            </p:cNvGrpSpPr>
            <p:nvPr/>
          </p:nvGrpSpPr>
          <p:grpSpPr bwMode="auto">
            <a:xfrm>
              <a:off x="2086974" y="3819080"/>
              <a:ext cx="92559" cy="71458"/>
              <a:chOff x="996913" y="7015966"/>
              <a:chExt cx="1683664" cy="1307689"/>
            </a:xfrm>
          </p:grpSpPr>
          <p:sp>
            <p:nvSpPr>
              <p:cNvPr id="108" name="Oval 23"/>
              <p:cNvSpPr>
                <a:spLocks noChangeArrowheads="1"/>
              </p:cNvSpPr>
              <p:nvPr/>
            </p:nvSpPr>
            <p:spPr bwMode="auto">
              <a:xfrm>
                <a:off x="996913" y="7015966"/>
                <a:ext cx="1186694" cy="1307689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09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14" name="그룹 87"/>
          <p:cNvGrpSpPr>
            <a:grpSpLocks/>
          </p:cNvGrpSpPr>
          <p:nvPr/>
        </p:nvGrpSpPr>
        <p:grpSpPr bwMode="auto">
          <a:xfrm rot="1589342">
            <a:off x="2816225" y="3465615"/>
            <a:ext cx="258763" cy="515938"/>
            <a:chOff x="1933349" y="3381375"/>
            <a:chExt cx="259364" cy="516093"/>
          </a:xfrm>
        </p:grpSpPr>
        <p:grpSp>
          <p:nvGrpSpPr>
            <p:cNvPr id="115" name="그룹 51"/>
            <p:cNvGrpSpPr>
              <a:grpSpLocks/>
            </p:cNvGrpSpPr>
            <p:nvPr/>
          </p:nvGrpSpPr>
          <p:grpSpPr bwMode="auto">
            <a:xfrm>
              <a:off x="1917020" y="3369800"/>
              <a:ext cx="162301" cy="161974"/>
              <a:chOff x="1476094" y="7037846"/>
              <a:chExt cx="1336892" cy="1331073"/>
            </a:xfrm>
          </p:grpSpPr>
          <p:sp>
            <p:nvSpPr>
              <p:cNvPr id="122" name="Oval 23"/>
              <p:cNvSpPr>
                <a:spLocks noChangeArrowheads="1"/>
              </p:cNvSpPr>
              <p:nvPr/>
            </p:nvSpPr>
            <p:spPr bwMode="auto">
              <a:xfrm>
                <a:off x="1476094" y="7037846"/>
                <a:ext cx="1336892" cy="1331073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23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16" name="그룹 51"/>
            <p:cNvGrpSpPr>
              <a:grpSpLocks/>
            </p:cNvGrpSpPr>
            <p:nvPr/>
          </p:nvGrpSpPr>
          <p:grpSpPr bwMode="auto">
            <a:xfrm>
              <a:off x="1966279" y="3619877"/>
              <a:ext cx="143071" cy="120686"/>
              <a:chOff x="1193444" y="7074774"/>
              <a:chExt cx="1487133" cy="1262059"/>
            </a:xfrm>
          </p:grpSpPr>
          <p:sp>
            <p:nvSpPr>
              <p:cNvPr id="120" name="Oval 23"/>
              <p:cNvSpPr>
                <a:spLocks noChangeArrowheads="1"/>
              </p:cNvSpPr>
              <p:nvPr/>
            </p:nvSpPr>
            <p:spPr bwMode="auto">
              <a:xfrm>
                <a:off x="1193444" y="7074774"/>
                <a:ext cx="1455466" cy="1262059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21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17" name="그룹 51"/>
            <p:cNvGrpSpPr>
              <a:grpSpLocks/>
            </p:cNvGrpSpPr>
            <p:nvPr/>
          </p:nvGrpSpPr>
          <p:grpSpPr bwMode="auto">
            <a:xfrm>
              <a:off x="2083603" y="3818842"/>
              <a:ext cx="95929" cy="66695"/>
              <a:chOff x="935571" y="7011734"/>
              <a:chExt cx="1745006" cy="1220549"/>
            </a:xfrm>
          </p:grpSpPr>
          <p:sp>
            <p:nvSpPr>
              <p:cNvPr id="118" name="Oval 23"/>
              <p:cNvSpPr>
                <a:spLocks noChangeArrowheads="1"/>
              </p:cNvSpPr>
              <p:nvPr/>
            </p:nvSpPr>
            <p:spPr bwMode="auto">
              <a:xfrm>
                <a:off x="935571" y="7011734"/>
                <a:ext cx="1273556" cy="1220549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19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24" name="그룹 97"/>
          <p:cNvGrpSpPr>
            <a:grpSpLocks/>
          </p:cNvGrpSpPr>
          <p:nvPr/>
        </p:nvGrpSpPr>
        <p:grpSpPr bwMode="auto">
          <a:xfrm rot="20010658" flipH="1">
            <a:off x="6092825" y="3446565"/>
            <a:ext cx="258763" cy="515938"/>
            <a:chOff x="1933349" y="3381375"/>
            <a:chExt cx="259364" cy="516093"/>
          </a:xfrm>
        </p:grpSpPr>
        <p:grpSp>
          <p:nvGrpSpPr>
            <p:cNvPr id="125" name="그룹 51"/>
            <p:cNvGrpSpPr>
              <a:grpSpLocks/>
            </p:cNvGrpSpPr>
            <p:nvPr/>
          </p:nvGrpSpPr>
          <p:grpSpPr bwMode="auto">
            <a:xfrm>
              <a:off x="1940332" y="3357130"/>
              <a:ext cx="159119" cy="160386"/>
              <a:chOff x="1668130" y="6933706"/>
              <a:chExt cx="1310687" cy="1318020"/>
            </a:xfrm>
          </p:grpSpPr>
          <p:sp>
            <p:nvSpPr>
              <p:cNvPr id="132" name="Oval 23"/>
              <p:cNvSpPr>
                <a:spLocks noChangeArrowheads="1"/>
              </p:cNvSpPr>
              <p:nvPr/>
            </p:nvSpPr>
            <p:spPr bwMode="auto">
              <a:xfrm>
                <a:off x="1668130" y="6933706"/>
                <a:ext cx="1310687" cy="1318020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33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26" name="그룹 51"/>
            <p:cNvGrpSpPr>
              <a:grpSpLocks/>
            </p:cNvGrpSpPr>
            <p:nvPr/>
          </p:nvGrpSpPr>
          <p:grpSpPr bwMode="auto">
            <a:xfrm>
              <a:off x="2029475" y="3589415"/>
              <a:ext cx="126553" cy="121794"/>
              <a:chOff x="1850314" y="6756235"/>
              <a:chExt cx="1315435" cy="1273649"/>
            </a:xfrm>
          </p:grpSpPr>
          <p:sp>
            <p:nvSpPr>
              <p:cNvPr id="130" name="Oval 23"/>
              <p:cNvSpPr>
                <a:spLocks noChangeArrowheads="1"/>
              </p:cNvSpPr>
              <p:nvPr/>
            </p:nvSpPr>
            <p:spPr bwMode="auto">
              <a:xfrm>
                <a:off x="1875679" y="6756235"/>
                <a:ext cx="1290070" cy="1262059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31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27" name="그룹 51"/>
            <p:cNvGrpSpPr>
              <a:grpSpLocks/>
            </p:cNvGrpSpPr>
            <p:nvPr/>
          </p:nvGrpSpPr>
          <p:grpSpPr bwMode="auto">
            <a:xfrm>
              <a:off x="2133891" y="3788733"/>
              <a:ext cx="70747" cy="85752"/>
              <a:chOff x="1850314" y="6460610"/>
              <a:chExt cx="1286898" cy="1569274"/>
            </a:xfrm>
          </p:grpSpPr>
          <p:sp>
            <p:nvSpPr>
              <p:cNvPr id="128" name="Oval 23"/>
              <p:cNvSpPr>
                <a:spLocks noChangeArrowheads="1"/>
              </p:cNvSpPr>
              <p:nvPr/>
            </p:nvSpPr>
            <p:spPr bwMode="auto">
              <a:xfrm>
                <a:off x="1950523" y="6460610"/>
                <a:ext cx="1186689" cy="1220535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29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34" name="그룹 117"/>
          <p:cNvGrpSpPr>
            <a:grpSpLocks/>
          </p:cNvGrpSpPr>
          <p:nvPr/>
        </p:nvGrpSpPr>
        <p:grpSpPr bwMode="auto">
          <a:xfrm rot="1099245">
            <a:off x="3968750" y="3503715"/>
            <a:ext cx="258763" cy="515938"/>
            <a:chOff x="1933349" y="3381375"/>
            <a:chExt cx="259364" cy="516093"/>
          </a:xfrm>
        </p:grpSpPr>
        <p:grpSp>
          <p:nvGrpSpPr>
            <p:cNvPr id="135" name="그룹 209"/>
            <p:cNvGrpSpPr>
              <a:grpSpLocks/>
            </p:cNvGrpSpPr>
            <p:nvPr/>
          </p:nvGrpSpPr>
          <p:grpSpPr bwMode="auto">
            <a:xfrm>
              <a:off x="1886372" y="3344367"/>
              <a:ext cx="176874" cy="160385"/>
              <a:chOff x="1223643" y="6828820"/>
              <a:chExt cx="1456934" cy="1318011"/>
            </a:xfrm>
          </p:grpSpPr>
          <p:sp>
            <p:nvSpPr>
              <p:cNvPr id="142" name="Oval 23"/>
              <p:cNvSpPr>
                <a:spLocks noChangeArrowheads="1"/>
              </p:cNvSpPr>
              <p:nvPr/>
            </p:nvSpPr>
            <p:spPr bwMode="auto">
              <a:xfrm>
                <a:off x="1223643" y="6828820"/>
                <a:ext cx="1363113" cy="1318011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143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+mn-ea"/>
                </a:endParaRPr>
              </a:p>
            </p:txBody>
          </p:sp>
        </p:grpSp>
        <p:grpSp>
          <p:nvGrpSpPr>
            <p:cNvPr id="136" name="그룹 51"/>
            <p:cNvGrpSpPr>
              <a:grpSpLocks/>
            </p:cNvGrpSpPr>
            <p:nvPr/>
          </p:nvGrpSpPr>
          <p:grpSpPr bwMode="auto">
            <a:xfrm>
              <a:off x="1980813" y="3596614"/>
              <a:ext cx="128539" cy="120686"/>
              <a:chOff x="1344501" y="6831496"/>
              <a:chExt cx="1336076" cy="1262059"/>
            </a:xfrm>
          </p:grpSpPr>
          <p:sp>
            <p:nvSpPr>
              <p:cNvPr id="140" name="Oval 23"/>
              <p:cNvSpPr>
                <a:spLocks noChangeArrowheads="1"/>
              </p:cNvSpPr>
              <p:nvPr/>
            </p:nvSpPr>
            <p:spPr bwMode="auto">
              <a:xfrm>
                <a:off x="1344501" y="6831496"/>
                <a:ext cx="1290073" cy="1262059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141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+mn-ea"/>
                </a:endParaRPr>
              </a:p>
            </p:txBody>
          </p:sp>
        </p:grpSp>
        <p:grpSp>
          <p:nvGrpSpPr>
            <p:cNvPr id="137" name="그룹 51"/>
            <p:cNvGrpSpPr>
              <a:grpSpLocks/>
            </p:cNvGrpSpPr>
            <p:nvPr/>
          </p:nvGrpSpPr>
          <p:grpSpPr bwMode="auto">
            <a:xfrm>
              <a:off x="2120881" y="3825333"/>
              <a:ext cx="71603" cy="71458"/>
              <a:chOff x="1613674" y="7130449"/>
              <a:chExt cx="1302468" cy="1307703"/>
            </a:xfrm>
          </p:grpSpPr>
          <p:sp>
            <p:nvSpPr>
              <p:cNvPr id="138" name="Oval 23"/>
              <p:cNvSpPr>
                <a:spLocks noChangeArrowheads="1"/>
              </p:cNvSpPr>
              <p:nvPr/>
            </p:nvSpPr>
            <p:spPr bwMode="auto">
              <a:xfrm>
                <a:off x="1613674" y="7130449"/>
                <a:ext cx="1302468" cy="1307703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139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+mn-ea"/>
                </a:endParaRPr>
              </a:p>
            </p:txBody>
          </p:sp>
        </p:grpSp>
      </p:grpSp>
      <p:grpSp>
        <p:nvGrpSpPr>
          <p:cNvPr id="144" name="그룹 127"/>
          <p:cNvGrpSpPr>
            <a:grpSpLocks/>
          </p:cNvGrpSpPr>
          <p:nvPr/>
        </p:nvGrpSpPr>
        <p:grpSpPr bwMode="auto">
          <a:xfrm rot="19465418" flipH="1">
            <a:off x="7419975" y="3478315"/>
            <a:ext cx="258763" cy="515938"/>
            <a:chOff x="1933349" y="3381375"/>
            <a:chExt cx="259364" cy="516093"/>
          </a:xfrm>
        </p:grpSpPr>
        <p:grpSp>
          <p:nvGrpSpPr>
            <p:cNvPr id="145" name="그룹 51"/>
            <p:cNvGrpSpPr>
              <a:grpSpLocks/>
            </p:cNvGrpSpPr>
            <p:nvPr/>
          </p:nvGrpSpPr>
          <p:grpSpPr bwMode="auto">
            <a:xfrm>
              <a:off x="1932761" y="3380664"/>
              <a:ext cx="159119" cy="160386"/>
              <a:chOff x="1605761" y="7127108"/>
              <a:chExt cx="1310687" cy="1318020"/>
            </a:xfrm>
          </p:grpSpPr>
          <p:sp>
            <p:nvSpPr>
              <p:cNvPr id="152" name="Oval 23"/>
              <p:cNvSpPr>
                <a:spLocks noChangeArrowheads="1"/>
              </p:cNvSpPr>
              <p:nvPr/>
            </p:nvSpPr>
            <p:spPr bwMode="auto">
              <a:xfrm>
                <a:off x="1605761" y="7127108"/>
                <a:ext cx="1310687" cy="1318020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53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46" name="그룹 51"/>
            <p:cNvGrpSpPr>
              <a:grpSpLocks/>
            </p:cNvGrpSpPr>
            <p:nvPr/>
          </p:nvGrpSpPr>
          <p:grpSpPr bwMode="auto">
            <a:xfrm>
              <a:off x="2022715" y="3586557"/>
              <a:ext cx="124113" cy="125451"/>
              <a:chOff x="1780043" y="6726297"/>
              <a:chExt cx="1290070" cy="1311882"/>
            </a:xfrm>
          </p:grpSpPr>
          <p:sp>
            <p:nvSpPr>
              <p:cNvPr id="150" name="Oval 23"/>
              <p:cNvSpPr>
                <a:spLocks noChangeArrowheads="1"/>
              </p:cNvSpPr>
              <p:nvPr/>
            </p:nvSpPr>
            <p:spPr bwMode="auto">
              <a:xfrm>
                <a:off x="1780043" y="6726297"/>
                <a:ext cx="1290070" cy="1311882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51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47" name="그룹 51"/>
            <p:cNvGrpSpPr>
              <a:grpSpLocks/>
            </p:cNvGrpSpPr>
            <p:nvPr/>
          </p:nvGrpSpPr>
          <p:grpSpPr bwMode="auto">
            <a:xfrm>
              <a:off x="2131772" y="3818995"/>
              <a:ext cx="66830" cy="65108"/>
              <a:chOff x="1811768" y="7014498"/>
              <a:chExt cx="1215645" cy="1191497"/>
            </a:xfrm>
          </p:grpSpPr>
          <p:sp>
            <p:nvSpPr>
              <p:cNvPr id="148" name="Oval 23"/>
              <p:cNvSpPr>
                <a:spLocks noChangeArrowheads="1"/>
              </p:cNvSpPr>
              <p:nvPr/>
            </p:nvSpPr>
            <p:spPr bwMode="auto">
              <a:xfrm>
                <a:off x="1811768" y="7014498"/>
                <a:ext cx="1215645" cy="1191497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Arial" charset="0"/>
                  <a:ea typeface="+mn-ea"/>
                </a:endParaRPr>
              </a:p>
            </p:txBody>
          </p:sp>
          <p:sp>
            <p:nvSpPr>
              <p:cNvPr id="149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54" name="그룹 147"/>
          <p:cNvGrpSpPr>
            <a:grpSpLocks/>
          </p:cNvGrpSpPr>
          <p:nvPr/>
        </p:nvGrpSpPr>
        <p:grpSpPr bwMode="auto">
          <a:xfrm rot="20500755" flipH="1">
            <a:off x="4997450" y="3503715"/>
            <a:ext cx="258763" cy="515938"/>
            <a:chOff x="1933349" y="3381375"/>
            <a:chExt cx="259364" cy="516093"/>
          </a:xfrm>
        </p:grpSpPr>
        <p:grpSp>
          <p:nvGrpSpPr>
            <p:cNvPr id="155" name="그룹 51"/>
            <p:cNvGrpSpPr>
              <a:grpSpLocks/>
            </p:cNvGrpSpPr>
            <p:nvPr/>
          </p:nvGrpSpPr>
          <p:grpSpPr bwMode="auto">
            <a:xfrm>
              <a:off x="1944865" y="3344228"/>
              <a:ext cx="160709" cy="160386"/>
              <a:chOff x="1705456" y="6827673"/>
              <a:chExt cx="1323782" cy="1318019"/>
            </a:xfrm>
          </p:grpSpPr>
          <p:sp>
            <p:nvSpPr>
              <p:cNvPr id="162" name="Oval 23"/>
              <p:cNvSpPr>
                <a:spLocks noChangeArrowheads="1"/>
              </p:cNvSpPr>
              <p:nvPr/>
            </p:nvSpPr>
            <p:spPr bwMode="auto">
              <a:xfrm>
                <a:off x="1705456" y="6827673"/>
                <a:ext cx="1323782" cy="1318019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163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+mn-ea"/>
                </a:endParaRPr>
              </a:p>
            </p:txBody>
          </p:sp>
        </p:grpSp>
        <p:grpSp>
          <p:nvGrpSpPr>
            <p:cNvPr id="156" name="그룹 51"/>
            <p:cNvGrpSpPr>
              <a:grpSpLocks/>
            </p:cNvGrpSpPr>
            <p:nvPr/>
          </p:nvGrpSpPr>
          <p:grpSpPr bwMode="auto">
            <a:xfrm>
              <a:off x="2027670" y="3608335"/>
              <a:ext cx="120930" cy="117510"/>
              <a:chOff x="1831554" y="6954069"/>
              <a:chExt cx="1256991" cy="1228847"/>
            </a:xfrm>
          </p:grpSpPr>
          <p:sp>
            <p:nvSpPr>
              <p:cNvPr id="160" name="Oval 23"/>
              <p:cNvSpPr>
                <a:spLocks noChangeArrowheads="1"/>
              </p:cNvSpPr>
              <p:nvPr/>
            </p:nvSpPr>
            <p:spPr bwMode="auto">
              <a:xfrm>
                <a:off x="1831554" y="6954069"/>
                <a:ext cx="1256991" cy="1228847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161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+mn-ea"/>
                </a:endParaRPr>
              </a:p>
            </p:txBody>
          </p:sp>
        </p:grpSp>
        <p:grpSp>
          <p:nvGrpSpPr>
            <p:cNvPr id="157" name="그룹 51"/>
            <p:cNvGrpSpPr>
              <a:grpSpLocks/>
            </p:cNvGrpSpPr>
            <p:nvPr/>
          </p:nvGrpSpPr>
          <p:grpSpPr bwMode="auto">
            <a:xfrm>
              <a:off x="2133894" y="3797807"/>
              <a:ext cx="81298" cy="76670"/>
              <a:chOff x="1850314" y="6626787"/>
              <a:chExt cx="1478783" cy="1403097"/>
            </a:xfrm>
          </p:grpSpPr>
          <p:sp>
            <p:nvSpPr>
              <p:cNvPr id="158" name="Oval 23"/>
              <p:cNvSpPr>
                <a:spLocks noChangeArrowheads="1"/>
              </p:cNvSpPr>
              <p:nvPr/>
            </p:nvSpPr>
            <p:spPr bwMode="auto">
              <a:xfrm>
                <a:off x="2200298" y="6626787"/>
                <a:ext cx="1128799" cy="1278666"/>
              </a:xfrm>
              <a:prstGeom prst="ellipse">
                <a:avLst/>
              </a:prstGeom>
              <a:gradFill rotWithShape="0">
                <a:gsLst>
                  <a:gs pos="0">
                    <a:srgbClr val="85B400"/>
                  </a:gs>
                  <a:gs pos="100000">
                    <a:srgbClr val="A4DE00"/>
                  </a:gs>
                </a:gsLst>
                <a:lin ang="5400000" scaled="1"/>
              </a:gradFill>
              <a:ln w="9525">
                <a:solidFill>
                  <a:srgbClr val="85B400"/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336600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+mn-ea"/>
                </a:endParaRPr>
              </a:p>
            </p:txBody>
          </p:sp>
          <p:sp>
            <p:nvSpPr>
              <p:cNvPr id="159" name="Oval 24"/>
              <p:cNvSpPr>
                <a:spLocks noChangeArrowheads="1"/>
              </p:cNvSpPr>
              <p:nvPr/>
            </p:nvSpPr>
            <p:spPr bwMode="auto">
              <a:xfrm>
                <a:off x="1850314" y="7148821"/>
                <a:ext cx="830263" cy="881063"/>
              </a:xfrm>
              <a:prstGeom prst="ellipse">
                <a:avLst/>
              </a:prstGeom>
              <a:gradFill rotWithShape="0">
                <a:gsLst>
                  <a:gs pos="0">
                    <a:srgbClr val="DFF8BE"/>
                  </a:gs>
                  <a:gs pos="100000">
                    <a:srgbClr val="9AD0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+mn-ea"/>
                </a:endParaRPr>
              </a:p>
            </p:txBody>
          </p:sp>
        </p:grpSp>
      </p:grpSp>
      <p:grpSp>
        <p:nvGrpSpPr>
          <p:cNvPr id="164" name="그룹 158"/>
          <p:cNvGrpSpPr>
            <a:grpSpLocks/>
          </p:cNvGrpSpPr>
          <p:nvPr/>
        </p:nvGrpSpPr>
        <p:grpSpPr bwMode="auto">
          <a:xfrm>
            <a:off x="7915275" y="3375128"/>
            <a:ext cx="1009650" cy="1206500"/>
            <a:chOff x="8029527" y="3591084"/>
            <a:chExt cx="1009419" cy="1207030"/>
          </a:xfrm>
        </p:grpSpPr>
        <p:pic>
          <p:nvPicPr>
            <p:cNvPr id="165" name="그림 164" descr="탄소발자국 변환.jpg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 rot="20655341" flipH="1">
              <a:off x="8029527" y="4098745"/>
              <a:ext cx="523427" cy="699369"/>
            </a:xfrm>
            <a:prstGeom prst="cloud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6" name="그림 165" descr="탄소발자국 변환.jpg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 rot="944659">
              <a:off x="8392538" y="3591084"/>
              <a:ext cx="646408" cy="863687"/>
            </a:xfrm>
            <a:prstGeom prst="cloud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67" name="그룹 159"/>
          <p:cNvGrpSpPr>
            <a:grpSpLocks/>
          </p:cNvGrpSpPr>
          <p:nvPr/>
        </p:nvGrpSpPr>
        <p:grpSpPr bwMode="auto">
          <a:xfrm flipH="1">
            <a:off x="276225" y="3375128"/>
            <a:ext cx="1009650" cy="1206500"/>
            <a:chOff x="8029527" y="3591084"/>
            <a:chExt cx="1009419" cy="1207030"/>
          </a:xfrm>
        </p:grpSpPr>
        <p:pic>
          <p:nvPicPr>
            <p:cNvPr id="168" name="그림 167" descr="탄소발자국 변환.jpg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 rot="20655341" flipH="1">
              <a:off x="8029527" y="4098745"/>
              <a:ext cx="523427" cy="699369"/>
            </a:xfrm>
            <a:prstGeom prst="cloud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9" name="그림 168" descr="탄소발자국 변환.jpg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 rot="944659">
              <a:off x="8392538" y="3591084"/>
              <a:ext cx="646408" cy="863687"/>
            </a:xfrm>
            <a:prstGeom prst="cloud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70" name="모서리가 둥근 직사각형 169"/>
          <p:cNvSpPr/>
          <p:nvPr/>
        </p:nvSpPr>
        <p:spPr>
          <a:xfrm>
            <a:off x="698500" y="4686403"/>
            <a:ext cx="1117600" cy="414337"/>
          </a:xfrm>
          <a:prstGeom prst="roundRect">
            <a:avLst>
              <a:gd name="adj" fmla="val 5873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Raw</a:t>
            </a:r>
          </a:p>
          <a:p>
            <a:pPr algn="ctr"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Material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1" name="모서리가 둥근 직사각형 170"/>
          <p:cNvSpPr/>
          <p:nvPr/>
        </p:nvSpPr>
        <p:spPr>
          <a:xfrm>
            <a:off x="2308225" y="4686403"/>
            <a:ext cx="1117600" cy="414337"/>
          </a:xfrm>
          <a:prstGeom prst="roundRect">
            <a:avLst>
              <a:gd name="adj" fmla="val 5873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dirty="0" err="1">
                <a:solidFill>
                  <a:schemeClr val="bg1"/>
                </a:solidFill>
                <a:latin typeface="+mn-ea"/>
              </a:rPr>
              <a:t>Transpor-tation</a:t>
            </a:r>
            <a:endParaRPr lang="en-US" altLang="ko-KR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2" name="모서리가 둥근 직사각형 171"/>
          <p:cNvSpPr/>
          <p:nvPr/>
        </p:nvSpPr>
        <p:spPr>
          <a:xfrm>
            <a:off x="3990975" y="4686403"/>
            <a:ext cx="1117600" cy="414337"/>
          </a:xfrm>
          <a:prstGeom prst="roundRect">
            <a:avLst>
              <a:gd name="adj" fmla="val 5873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Production</a:t>
            </a:r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5673725" y="4686403"/>
            <a:ext cx="1117600" cy="414337"/>
          </a:xfrm>
          <a:prstGeom prst="roundRect">
            <a:avLst>
              <a:gd name="adj" fmla="val 5873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Use</a:t>
            </a:r>
          </a:p>
        </p:txBody>
      </p:sp>
      <p:sp>
        <p:nvSpPr>
          <p:cNvPr id="174" name="모서리가 둥근 직사각형 173"/>
          <p:cNvSpPr/>
          <p:nvPr/>
        </p:nvSpPr>
        <p:spPr>
          <a:xfrm>
            <a:off x="7356475" y="4686403"/>
            <a:ext cx="1117600" cy="414337"/>
          </a:xfrm>
          <a:prstGeom prst="roundRect">
            <a:avLst>
              <a:gd name="adj" fmla="val 5873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Disposal</a:t>
            </a:r>
          </a:p>
        </p:txBody>
      </p:sp>
      <p:sp>
        <p:nvSpPr>
          <p:cNvPr id="175" name="모서리가 둥근 직사각형 174"/>
          <p:cNvSpPr/>
          <p:nvPr/>
        </p:nvSpPr>
        <p:spPr>
          <a:xfrm>
            <a:off x="5673725" y="4164115"/>
            <a:ext cx="1117600" cy="414338"/>
          </a:xfrm>
          <a:prstGeom prst="roundRect">
            <a:avLst>
              <a:gd name="adj" fmla="val 5873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schemeClr val="bg1"/>
                </a:solidFill>
                <a:latin typeface="+mn-ea"/>
              </a:rPr>
              <a:t>Waste</a:t>
            </a:r>
          </a:p>
        </p:txBody>
      </p:sp>
      <p:cxnSp>
        <p:nvCxnSpPr>
          <p:cNvPr id="176" name="직선 화살표 연결선 180"/>
          <p:cNvCxnSpPr>
            <a:cxnSpLocks noChangeShapeType="1"/>
          </p:cNvCxnSpPr>
          <p:nvPr/>
        </p:nvCxnSpPr>
        <p:spPr bwMode="auto">
          <a:xfrm>
            <a:off x="1816100" y="4945165"/>
            <a:ext cx="492125" cy="1588"/>
          </a:xfrm>
          <a:prstGeom prst="straightConnector1">
            <a:avLst/>
          </a:prstGeom>
          <a:noFill/>
          <a:ln w="12700" algn="ctr">
            <a:solidFill>
              <a:srgbClr val="333399"/>
            </a:solidFill>
            <a:round/>
            <a:headEnd/>
            <a:tailEnd type="triangle" w="med" len="med"/>
          </a:ln>
        </p:spPr>
      </p:cxnSp>
      <p:cxnSp>
        <p:nvCxnSpPr>
          <p:cNvPr id="177" name="직선 화살표 연결선 182"/>
          <p:cNvCxnSpPr>
            <a:cxnSpLocks noChangeShapeType="1"/>
          </p:cNvCxnSpPr>
          <p:nvPr/>
        </p:nvCxnSpPr>
        <p:spPr bwMode="auto">
          <a:xfrm>
            <a:off x="3425825" y="4945165"/>
            <a:ext cx="565150" cy="1588"/>
          </a:xfrm>
          <a:prstGeom prst="straightConnector1">
            <a:avLst/>
          </a:prstGeom>
          <a:noFill/>
          <a:ln w="12700" algn="ctr">
            <a:solidFill>
              <a:srgbClr val="333399"/>
            </a:solidFill>
            <a:round/>
            <a:headEnd/>
            <a:tailEnd type="triangle" w="med" len="med"/>
          </a:ln>
        </p:spPr>
      </p:cxnSp>
      <p:cxnSp>
        <p:nvCxnSpPr>
          <p:cNvPr id="178" name="직선 화살표 연결선 185"/>
          <p:cNvCxnSpPr>
            <a:cxnSpLocks noChangeShapeType="1"/>
          </p:cNvCxnSpPr>
          <p:nvPr/>
        </p:nvCxnSpPr>
        <p:spPr bwMode="auto">
          <a:xfrm>
            <a:off x="5108575" y="4945165"/>
            <a:ext cx="565150" cy="1588"/>
          </a:xfrm>
          <a:prstGeom prst="straightConnector1">
            <a:avLst/>
          </a:prstGeom>
          <a:noFill/>
          <a:ln w="12700" algn="ctr">
            <a:solidFill>
              <a:srgbClr val="333399"/>
            </a:solidFill>
            <a:round/>
            <a:headEnd/>
            <a:tailEnd type="triangle" w="med" len="med"/>
          </a:ln>
        </p:spPr>
      </p:cxnSp>
      <p:cxnSp>
        <p:nvCxnSpPr>
          <p:cNvPr id="179" name="직선 화살표 연결선 188"/>
          <p:cNvCxnSpPr>
            <a:cxnSpLocks noChangeShapeType="1"/>
          </p:cNvCxnSpPr>
          <p:nvPr/>
        </p:nvCxnSpPr>
        <p:spPr bwMode="auto">
          <a:xfrm>
            <a:off x="6791325" y="4945165"/>
            <a:ext cx="565150" cy="1588"/>
          </a:xfrm>
          <a:prstGeom prst="straightConnector1">
            <a:avLst/>
          </a:prstGeom>
          <a:noFill/>
          <a:ln w="12700" algn="ctr">
            <a:solidFill>
              <a:srgbClr val="333399"/>
            </a:solidFill>
            <a:round/>
            <a:headEnd/>
            <a:tailEnd type="triangle" w="med" len="med"/>
          </a:ln>
        </p:spPr>
      </p:cxnSp>
      <p:cxnSp>
        <p:nvCxnSpPr>
          <p:cNvPr id="180" name="꺾인 연결선 192"/>
          <p:cNvCxnSpPr>
            <a:cxnSpLocks noChangeShapeType="1"/>
            <a:stCxn id="174" idx="0"/>
            <a:endCxn id="175" idx="3"/>
          </p:cNvCxnSpPr>
          <p:nvPr/>
        </p:nvCxnSpPr>
        <p:spPr bwMode="auto">
          <a:xfrm rot="16200000" flipV="1">
            <a:off x="7196137" y="3967266"/>
            <a:ext cx="314325" cy="1123950"/>
          </a:xfrm>
          <a:prstGeom prst="bentConnector2">
            <a:avLst/>
          </a:prstGeom>
          <a:noFill/>
          <a:ln w="12700" algn="ctr">
            <a:solidFill>
              <a:srgbClr val="333399"/>
            </a:solidFill>
            <a:round/>
            <a:headEnd/>
            <a:tailEnd type="triangle" w="med" len="med"/>
          </a:ln>
        </p:spPr>
      </p:cxnSp>
      <p:cxnSp>
        <p:nvCxnSpPr>
          <p:cNvPr id="181" name="꺾인 연결선 192"/>
          <p:cNvCxnSpPr>
            <a:cxnSpLocks noChangeShapeType="1"/>
            <a:stCxn id="175" idx="1"/>
            <a:endCxn id="171" idx="0"/>
          </p:cNvCxnSpPr>
          <p:nvPr/>
        </p:nvCxnSpPr>
        <p:spPr bwMode="auto">
          <a:xfrm rot="10800000" flipV="1">
            <a:off x="2867025" y="4372078"/>
            <a:ext cx="2806700" cy="314325"/>
          </a:xfrm>
          <a:prstGeom prst="bentConnector2">
            <a:avLst/>
          </a:prstGeom>
          <a:noFill/>
          <a:ln w="12700" algn="ctr">
            <a:solidFill>
              <a:srgbClr val="333399"/>
            </a:solidFill>
            <a:round/>
            <a:headEnd/>
            <a:tailEnd type="triangle" w="med" len="med"/>
          </a:ln>
        </p:spPr>
      </p:cxnSp>
      <p:sp>
        <p:nvSpPr>
          <p:cNvPr id="182" name="TextBox 25"/>
          <p:cNvSpPr txBox="1">
            <a:spLocks noChangeArrowheads="1"/>
          </p:cNvSpPr>
          <p:nvPr/>
        </p:nvSpPr>
        <p:spPr bwMode="auto">
          <a:xfrm>
            <a:off x="3846513" y="4121253"/>
            <a:ext cx="8699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200" b="1">
                <a:solidFill>
                  <a:srgbClr val="0F4A7B"/>
                </a:solidFill>
                <a:latin typeface="+mn-ea"/>
              </a:rPr>
              <a:t>Recycling</a:t>
            </a:r>
            <a:endParaRPr lang="ko-KR" altLang="en-US" sz="1200" b="1">
              <a:solidFill>
                <a:srgbClr val="0F4A7B"/>
              </a:solidFill>
              <a:latin typeface="+mn-ea"/>
            </a:endParaRPr>
          </a:p>
        </p:txBody>
      </p:sp>
      <p:grpSp>
        <p:nvGrpSpPr>
          <p:cNvPr id="183" name="그룹 113"/>
          <p:cNvGrpSpPr>
            <a:grpSpLocks/>
          </p:cNvGrpSpPr>
          <p:nvPr/>
        </p:nvGrpSpPr>
        <p:grpSpPr bwMode="auto">
          <a:xfrm>
            <a:off x="733425" y="5062641"/>
            <a:ext cx="1025525" cy="921863"/>
            <a:chOff x="708021" y="4051160"/>
            <a:chExt cx="1374777" cy="1237291"/>
          </a:xfrm>
        </p:grpSpPr>
        <p:sp>
          <p:nvSpPr>
            <p:cNvPr id="184" name="Oval 3600"/>
            <p:cNvSpPr>
              <a:spLocks noChangeArrowheads="1"/>
            </p:cNvSpPr>
            <p:nvPr/>
          </p:nvSpPr>
          <p:spPr bwMode="auto">
            <a:xfrm flipH="1">
              <a:off x="708021" y="4591397"/>
              <a:ext cx="1374777" cy="697054"/>
            </a:xfrm>
            <a:prstGeom prst="ellipse">
              <a:avLst/>
            </a:prstGeom>
            <a:gradFill rotWithShape="1">
              <a:gsLst>
                <a:gs pos="0">
                  <a:srgbClr val="4D4D4D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>
                <a:latin typeface="+mn-ea"/>
              </a:endParaRPr>
            </a:p>
          </p:txBody>
        </p:sp>
        <p:grpSp>
          <p:nvGrpSpPr>
            <p:cNvPr id="185" name="그룹 65"/>
            <p:cNvGrpSpPr>
              <a:grpSpLocks/>
            </p:cNvGrpSpPr>
            <p:nvPr/>
          </p:nvGrpSpPr>
          <p:grpSpPr bwMode="auto">
            <a:xfrm>
              <a:off x="842963" y="4051160"/>
              <a:ext cx="1172143" cy="971689"/>
              <a:chOff x="741363" y="4051160"/>
              <a:chExt cx="1172143" cy="971689"/>
            </a:xfrm>
          </p:grpSpPr>
          <p:pic>
            <p:nvPicPr>
              <p:cNvPr id="186" name="Picture 37"/>
              <p:cNvPicPr>
                <a:picLocks noChangeAspect="1" noChangeArrowheads="1"/>
              </p:cNvPicPr>
              <p:nvPr/>
            </p:nvPicPr>
            <p:blipFill>
              <a:blip r:embed="rId9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41363" y="4051160"/>
                <a:ext cx="884237" cy="97168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pic>
            <p:nvPicPr>
              <p:cNvPr id="187" name="Picture 38"/>
              <p:cNvPicPr>
                <a:picLocks noChangeAspect="1" noChangeArrowheads="1"/>
              </p:cNvPicPr>
              <p:nvPr/>
            </p:nvPicPr>
            <p:blipFill>
              <a:blip r:embed="rId10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390650" y="4523620"/>
                <a:ext cx="349250" cy="4531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pic>
            <p:nvPicPr>
              <p:cNvPr id="188" name="Picture 38"/>
              <p:cNvPicPr>
                <a:picLocks noChangeAspect="1" noChangeArrowheads="1"/>
              </p:cNvPicPr>
              <p:nvPr/>
            </p:nvPicPr>
            <p:blipFill>
              <a:blip r:embed="rId11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670050" y="4660900"/>
                <a:ext cx="243456" cy="3159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9" name="그룹 191"/>
          <p:cNvGrpSpPr>
            <a:grpSpLocks/>
          </p:cNvGrpSpPr>
          <p:nvPr/>
        </p:nvGrpSpPr>
        <p:grpSpPr bwMode="auto">
          <a:xfrm>
            <a:off x="3937000" y="5156303"/>
            <a:ext cx="1282700" cy="801687"/>
            <a:chOff x="3936999" y="5055722"/>
            <a:chExt cx="1282062" cy="801904"/>
          </a:xfrm>
        </p:grpSpPr>
        <p:sp>
          <p:nvSpPr>
            <p:cNvPr id="190" name="Oval 3600"/>
            <p:cNvSpPr>
              <a:spLocks noChangeArrowheads="1"/>
            </p:cNvSpPr>
            <p:nvPr/>
          </p:nvSpPr>
          <p:spPr bwMode="auto">
            <a:xfrm flipH="1">
              <a:off x="3936999" y="5338275"/>
              <a:ext cx="1282062" cy="519351"/>
            </a:xfrm>
            <a:prstGeom prst="ellipse">
              <a:avLst/>
            </a:prstGeom>
            <a:gradFill rotWithShape="1">
              <a:gsLst>
                <a:gs pos="0">
                  <a:srgbClr val="4D4D4D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>
                <a:latin typeface="+mn-ea"/>
              </a:endParaRPr>
            </a:p>
          </p:txBody>
        </p:sp>
        <p:pic>
          <p:nvPicPr>
            <p:cNvPr id="191" name="Picture 39"/>
            <p:cNvPicPr>
              <a:picLocks noChangeAspect="1" noChangeArrowheads="1"/>
            </p:cNvPicPr>
            <p:nvPr/>
          </p:nvPicPr>
          <p:blipFill>
            <a:blip r:embed="rId1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83053" y="5055722"/>
              <a:ext cx="846302" cy="65414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192" name="그룹 128"/>
          <p:cNvGrpSpPr>
            <a:grpSpLocks/>
          </p:cNvGrpSpPr>
          <p:nvPr/>
        </p:nvGrpSpPr>
        <p:grpSpPr bwMode="auto">
          <a:xfrm>
            <a:off x="5800725" y="5253138"/>
            <a:ext cx="981075" cy="740496"/>
            <a:chOff x="5368924" y="4648200"/>
            <a:chExt cx="981075" cy="740495"/>
          </a:xfrm>
        </p:grpSpPr>
        <p:sp>
          <p:nvSpPr>
            <p:cNvPr id="193" name="Oval 3600"/>
            <p:cNvSpPr>
              <a:spLocks noChangeArrowheads="1"/>
            </p:cNvSpPr>
            <p:nvPr/>
          </p:nvSpPr>
          <p:spPr bwMode="auto">
            <a:xfrm flipH="1">
              <a:off x="5368924" y="4869345"/>
              <a:ext cx="981075" cy="519350"/>
            </a:xfrm>
            <a:prstGeom prst="ellipse">
              <a:avLst/>
            </a:prstGeom>
            <a:gradFill rotWithShape="1">
              <a:gsLst>
                <a:gs pos="0">
                  <a:srgbClr val="4D4D4D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>
                <a:latin typeface="+mn-ea"/>
              </a:endParaRPr>
            </a:p>
          </p:txBody>
        </p:sp>
        <p:pic>
          <p:nvPicPr>
            <p:cNvPr id="194" name="Picture 36"/>
            <p:cNvPicPr>
              <a:picLocks noChangeAspect="1" noChangeArrowheads="1"/>
            </p:cNvPicPr>
            <p:nvPr/>
          </p:nvPicPr>
          <p:blipFill>
            <a:blip r:embed="rId1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80075" y="4648200"/>
              <a:ext cx="381767" cy="5032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195" name="그룹 150"/>
          <p:cNvGrpSpPr>
            <a:grpSpLocks/>
          </p:cNvGrpSpPr>
          <p:nvPr/>
        </p:nvGrpSpPr>
        <p:grpSpPr bwMode="auto">
          <a:xfrm>
            <a:off x="7432675" y="5380148"/>
            <a:ext cx="981075" cy="670636"/>
            <a:chOff x="7585074" y="4279910"/>
            <a:chExt cx="981075" cy="670635"/>
          </a:xfrm>
        </p:grpSpPr>
        <p:sp>
          <p:nvSpPr>
            <p:cNvPr id="196" name="Oval 3600"/>
            <p:cNvSpPr>
              <a:spLocks noChangeArrowheads="1"/>
            </p:cNvSpPr>
            <p:nvPr/>
          </p:nvSpPr>
          <p:spPr bwMode="auto">
            <a:xfrm flipH="1">
              <a:off x="7585074" y="4431195"/>
              <a:ext cx="981075" cy="519350"/>
            </a:xfrm>
            <a:prstGeom prst="ellipse">
              <a:avLst/>
            </a:prstGeom>
            <a:gradFill rotWithShape="1">
              <a:gsLst>
                <a:gs pos="0">
                  <a:srgbClr val="4D4D4D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>
                <a:latin typeface="+mn-ea"/>
              </a:endParaRPr>
            </a:p>
          </p:txBody>
        </p:sp>
        <p:grpSp>
          <p:nvGrpSpPr>
            <p:cNvPr id="197" name="그룹 88"/>
            <p:cNvGrpSpPr>
              <a:grpSpLocks/>
            </p:cNvGrpSpPr>
            <p:nvPr/>
          </p:nvGrpSpPr>
          <p:grpSpPr bwMode="auto">
            <a:xfrm>
              <a:off x="7771722" y="4279910"/>
              <a:ext cx="619846" cy="445180"/>
              <a:chOff x="7638382" y="4248149"/>
              <a:chExt cx="743629" cy="534081"/>
            </a:xfrm>
          </p:grpSpPr>
          <p:grpSp>
            <p:nvGrpSpPr>
              <p:cNvPr id="198" name="그룹 74"/>
              <p:cNvGrpSpPr>
                <a:grpSpLocks/>
              </p:cNvGrpSpPr>
              <p:nvPr/>
            </p:nvGrpSpPr>
            <p:grpSpPr bwMode="auto">
              <a:xfrm>
                <a:off x="7638382" y="4457699"/>
                <a:ext cx="619804" cy="248331"/>
                <a:chOff x="7638371" y="4352925"/>
                <a:chExt cx="1105581" cy="353106"/>
              </a:xfrm>
            </p:grpSpPr>
            <p:pic>
              <p:nvPicPr>
                <p:cNvPr id="212" name="Picture 40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7638371" y="4352925"/>
                  <a:ext cx="353106" cy="35310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3" name="Picture 40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014608" y="4352925"/>
                  <a:ext cx="353106" cy="35310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4" name="Picture 40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390846" y="4352925"/>
                  <a:ext cx="353106" cy="35310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99" name="그룹 75"/>
              <p:cNvGrpSpPr>
                <a:grpSpLocks/>
              </p:cNvGrpSpPr>
              <p:nvPr/>
            </p:nvGrpSpPr>
            <p:grpSpPr bwMode="auto">
              <a:xfrm>
                <a:off x="7638382" y="4248149"/>
                <a:ext cx="619804" cy="248331"/>
                <a:chOff x="7638371" y="4352925"/>
                <a:chExt cx="1105581" cy="353106"/>
              </a:xfrm>
            </p:grpSpPr>
            <p:pic>
              <p:nvPicPr>
                <p:cNvPr id="209" name="Picture 40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7638371" y="4352925"/>
                  <a:ext cx="353106" cy="35310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0" name="Picture 40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014608" y="4352925"/>
                  <a:ext cx="353106" cy="35310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1" name="Picture 40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390846" y="4352925"/>
                  <a:ext cx="353106" cy="35310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0" name="그룹 87"/>
              <p:cNvGrpSpPr>
                <a:grpSpLocks/>
              </p:cNvGrpSpPr>
              <p:nvPr/>
            </p:nvGrpSpPr>
            <p:grpSpPr bwMode="auto">
              <a:xfrm>
                <a:off x="7762207" y="4324349"/>
                <a:ext cx="619804" cy="457881"/>
                <a:chOff x="7771732" y="4381499"/>
                <a:chExt cx="619804" cy="457881"/>
              </a:xfrm>
            </p:grpSpPr>
            <p:grpSp>
              <p:nvGrpSpPr>
                <p:cNvPr id="201" name="그룹 79"/>
                <p:cNvGrpSpPr>
                  <a:grpSpLocks/>
                </p:cNvGrpSpPr>
                <p:nvPr/>
              </p:nvGrpSpPr>
              <p:grpSpPr bwMode="auto">
                <a:xfrm>
                  <a:off x="7771732" y="4591049"/>
                  <a:ext cx="619804" cy="248331"/>
                  <a:chOff x="7638371" y="4352925"/>
                  <a:chExt cx="1105581" cy="353106"/>
                </a:xfrm>
              </p:grpSpPr>
              <p:pic>
                <p:nvPicPr>
                  <p:cNvPr id="206" name="Picture 40"/>
                  <p:cNvPicPr>
                    <a:picLocks noChangeAspect="1" noChangeArrowheads="1"/>
                  </p:cNvPicPr>
                  <p:nvPr/>
                </p:nvPicPr>
                <p:blipFill>
                  <a:blip r:embed="rId14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8371" y="4352925"/>
                    <a:ext cx="353106" cy="35310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7" name="Picture 40"/>
                  <p:cNvPicPr>
                    <a:picLocks noChangeAspect="1" noChangeArrowheads="1"/>
                  </p:cNvPicPr>
                  <p:nvPr/>
                </p:nvPicPr>
                <p:blipFill>
                  <a:blip r:embed="rId14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014608" y="4352925"/>
                    <a:ext cx="353106" cy="35310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8" name="Picture 40"/>
                  <p:cNvPicPr>
                    <a:picLocks noChangeAspect="1" noChangeArrowheads="1"/>
                  </p:cNvPicPr>
                  <p:nvPr/>
                </p:nvPicPr>
                <p:blipFill>
                  <a:blip r:embed="rId14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90846" y="4352925"/>
                    <a:ext cx="353106" cy="35310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202" name="그룹 83"/>
                <p:cNvGrpSpPr>
                  <a:grpSpLocks/>
                </p:cNvGrpSpPr>
                <p:nvPr/>
              </p:nvGrpSpPr>
              <p:grpSpPr bwMode="auto">
                <a:xfrm>
                  <a:off x="7771732" y="4381499"/>
                  <a:ext cx="619804" cy="248331"/>
                  <a:chOff x="7638371" y="4352925"/>
                  <a:chExt cx="1105581" cy="353106"/>
                </a:xfrm>
              </p:grpSpPr>
              <p:pic>
                <p:nvPicPr>
                  <p:cNvPr id="203" name="Picture 40"/>
                  <p:cNvPicPr>
                    <a:picLocks noChangeAspect="1" noChangeArrowheads="1"/>
                  </p:cNvPicPr>
                  <p:nvPr/>
                </p:nvPicPr>
                <p:blipFill>
                  <a:blip r:embed="rId14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38371" y="4352925"/>
                    <a:ext cx="353106" cy="35310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4" name="Picture 40"/>
                  <p:cNvPicPr>
                    <a:picLocks noChangeAspect="1" noChangeArrowheads="1"/>
                  </p:cNvPicPr>
                  <p:nvPr/>
                </p:nvPicPr>
                <p:blipFill>
                  <a:blip r:embed="rId14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014608" y="4352925"/>
                    <a:ext cx="353106" cy="35310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5" name="Picture 40"/>
                  <p:cNvPicPr>
                    <a:picLocks noChangeAspect="1" noChangeArrowheads="1"/>
                  </p:cNvPicPr>
                  <p:nvPr/>
                </p:nvPicPr>
                <p:blipFill>
                  <a:blip r:embed="rId14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90846" y="4352925"/>
                    <a:ext cx="353106" cy="353106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</p:pic>
            </p:grpSp>
          </p:grpSp>
        </p:grpSp>
      </p:grpSp>
      <p:grpSp>
        <p:nvGrpSpPr>
          <p:cNvPr id="215" name="그룹 195"/>
          <p:cNvGrpSpPr>
            <a:grpSpLocks/>
          </p:cNvGrpSpPr>
          <p:nvPr/>
        </p:nvGrpSpPr>
        <p:grpSpPr bwMode="auto">
          <a:xfrm flipH="1">
            <a:off x="2492375" y="5459511"/>
            <a:ext cx="812800" cy="563492"/>
            <a:chOff x="7444600" y="4746967"/>
            <a:chExt cx="813574" cy="563653"/>
          </a:xfrm>
        </p:grpSpPr>
        <p:sp>
          <p:nvSpPr>
            <p:cNvPr id="216" name="Oval 3600"/>
            <p:cNvSpPr>
              <a:spLocks noChangeArrowheads="1"/>
            </p:cNvSpPr>
            <p:nvPr/>
          </p:nvSpPr>
          <p:spPr bwMode="auto">
            <a:xfrm rot="220412" flipH="1">
              <a:off x="7444600" y="4791121"/>
              <a:ext cx="813574" cy="519499"/>
            </a:xfrm>
            <a:prstGeom prst="ellipse">
              <a:avLst/>
            </a:prstGeom>
            <a:gradFill rotWithShape="1">
              <a:gsLst>
                <a:gs pos="0">
                  <a:srgbClr val="4D4D4D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>
                <a:latin typeface="+mn-ea"/>
              </a:endParaRPr>
            </a:p>
          </p:txBody>
        </p:sp>
        <p:pic>
          <p:nvPicPr>
            <p:cNvPr id="217" name="Picture 42"/>
            <p:cNvPicPr>
              <a:picLocks noChangeAspect="1" noChangeArrowheads="1"/>
            </p:cNvPicPr>
            <p:nvPr/>
          </p:nvPicPr>
          <p:blipFill>
            <a:blip r:embed="rId1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59675" y="4746967"/>
              <a:ext cx="581025" cy="34414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225" name="슬라이드 번호 개체 틀 224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53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002060"/>
                </a:solidFill>
              </a:rPr>
              <a:t>탄소성적표</a:t>
            </a:r>
            <a:r>
              <a:rPr lang="ko-KR" altLang="en-US" dirty="0">
                <a:solidFill>
                  <a:srgbClr val="002060"/>
                </a:solidFill>
              </a:rPr>
              <a:t>지</a:t>
            </a:r>
            <a:endParaRPr lang="ko-KR" altLang="en-US" dirty="0" smtClean="0">
              <a:solidFill>
                <a:srgbClr val="002060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 bwMode="auto">
          <a:xfrm>
            <a:off x="461963" y="3571875"/>
            <a:ext cx="2590800" cy="2597150"/>
          </a:xfrm>
          <a:prstGeom prst="roundRect">
            <a:avLst>
              <a:gd name="adj" fmla="val 3454"/>
            </a:avLst>
          </a:prstGeom>
          <a:solidFill>
            <a:srgbClr val="FFFFFF">
              <a:alpha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400" b="1" kern="0" dirty="0">
              <a:solidFill>
                <a:sysClr val="window" lastClr="FFFFFF"/>
              </a:solidFill>
              <a:latin typeface="+mn-ea"/>
            </a:endParaRPr>
          </a:p>
        </p:txBody>
      </p:sp>
      <p:sp>
        <p:nvSpPr>
          <p:cNvPr id="20" name="모서리가 둥근 직사각형 19"/>
          <p:cNvSpPr/>
          <p:nvPr/>
        </p:nvSpPr>
        <p:spPr bwMode="auto">
          <a:xfrm>
            <a:off x="3267075" y="3571875"/>
            <a:ext cx="2590800" cy="2597150"/>
          </a:xfrm>
          <a:prstGeom prst="roundRect">
            <a:avLst>
              <a:gd name="adj" fmla="val 3454"/>
            </a:avLst>
          </a:prstGeom>
          <a:solidFill>
            <a:srgbClr val="FFFFFF">
              <a:alpha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400" b="1" kern="0" dirty="0">
              <a:solidFill>
                <a:sysClr val="window" lastClr="FFFFFF"/>
              </a:solidFill>
              <a:latin typeface="+mn-ea"/>
            </a:endParaRPr>
          </a:p>
        </p:txBody>
      </p:sp>
      <p:sp>
        <p:nvSpPr>
          <p:cNvPr id="21" name="모서리가 둥근 직사각형 20"/>
          <p:cNvSpPr/>
          <p:nvPr/>
        </p:nvSpPr>
        <p:spPr bwMode="auto">
          <a:xfrm>
            <a:off x="6086475" y="3571875"/>
            <a:ext cx="2590800" cy="2597150"/>
          </a:xfrm>
          <a:prstGeom prst="roundRect">
            <a:avLst>
              <a:gd name="adj" fmla="val 3454"/>
            </a:avLst>
          </a:prstGeom>
          <a:solidFill>
            <a:srgbClr val="FFFFFF">
              <a:alpha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400" b="1" kern="0" dirty="0">
              <a:solidFill>
                <a:sysClr val="window" lastClr="FFFFFF"/>
              </a:solidFill>
              <a:latin typeface="+mn-ea"/>
            </a:endParaRPr>
          </a:p>
        </p:txBody>
      </p:sp>
      <p:sp>
        <p:nvSpPr>
          <p:cNvPr id="22" name="내용 개체 틀 75"/>
          <p:cNvSpPr txBox="1">
            <a:spLocks/>
          </p:cNvSpPr>
          <p:nvPr/>
        </p:nvSpPr>
        <p:spPr>
          <a:xfrm>
            <a:off x="428625" y="1707579"/>
            <a:ext cx="8429625" cy="16494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lvl="1" indent="-180975" defTabSz="955675">
              <a:spcBef>
                <a:spcPts val="7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err="1">
                <a:solidFill>
                  <a:srgbClr val="37527D"/>
                </a:solidFill>
                <a:latin typeface="+mn-ea"/>
              </a:rPr>
              <a:t>제도명</a:t>
            </a:r>
            <a:r>
              <a:rPr lang="ko-KR" altLang="en-US" sz="1200" b="1" kern="0" dirty="0">
                <a:latin typeface="+mn-ea"/>
              </a:rPr>
              <a:t> </a:t>
            </a:r>
            <a:r>
              <a:rPr lang="en-US" altLang="ko-KR" sz="1200" b="1" kern="0" dirty="0">
                <a:latin typeface="+mn-ea"/>
              </a:rPr>
              <a:t>: </a:t>
            </a:r>
            <a:r>
              <a:rPr lang="ko-KR" altLang="en-US" sz="1200" b="1" kern="0" dirty="0">
                <a:latin typeface="+mn-ea"/>
              </a:rPr>
              <a:t>탄소성적표지</a:t>
            </a:r>
          </a:p>
          <a:p>
            <a:pPr marL="180975" lvl="1" indent="-180975" defTabSz="955675">
              <a:spcBef>
                <a:spcPts val="7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>
                <a:solidFill>
                  <a:srgbClr val="37527D"/>
                </a:solidFill>
                <a:latin typeface="+mn-ea"/>
              </a:rPr>
              <a:t>법적 근거 </a:t>
            </a:r>
            <a:r>
              <a:rPr lang="en-US" altLang="ko-KR" sz="1200" b="1" kern="0" dirty="0">
                <a:latin typeface="+mn-ea"/>
              </a:rPr>
              <a:t>: </a:t>
            </a:r>
            <a:r>
              <a:rPr lang="ko-KR" altLang="en-US" sz="1200" b="1" kern="0" dirty="0">
                <a:latin typeface="+mn-ea"/>
              </a:rPr>
              <a:t>환경부「환경기술개발 및 지원에 관한 법률</a:t>
            </a:r>
            <a:r>
              <a:rPr lang="ko-KR" altLang="en-US" sz="1200" b="1" kern="0">
                <a:latin typeface="+mn-ea"/>
              </a:rPr>
              <a:t>」</a:t>
            </a:r>
            <a:r>
              <a:rPr lang="ko-KR" altLang="en-US" sz="1200" b="1" kern="0" smtClean="0">
                <a:latin typeface="+mn-ea"/>
              </a:rPr>
              <a:t>제</a:t>
            </a:r>
            <a:r>
              <a:rPr lang="en-US" altLang="ko-KR" sz="1200" b="1" kern="0" smtClean="0">
                <a:latin typeface="+mn-ea"/>
              </a:rPr>
              <a:t>18</a:t>
            </a:r>
            <a:r>
              <a:rPr lang="ko-KR" altLang="en-US" sz="1200" b="1" kern="0" smtClean="0">
                <a:latin typeface="+mn-ea"/>
              </a:rPr>
              <a:t>조</a:t>
            </a:r>
            <a:endParaRPr lang="ko-KR" altLang="en-US" sz="1200" b="1" kern="0" dirty="0">
              <a:latin typeface="+mn-ea"/>
            </a:endParaRPr>
          </a:p>
          <a:p>
            <a:pPr marL="347663" lvl="2" indent="-176213" defTabSz="955675">
              <a:spcBef>
                <a:spcPts val="700"/>
              </a:spcBef>
              <a:buClr>
                <a:srgbClr val="597DB7"/>
              </a:buClr>
              <a:buFont typeface="굴림" pitchFamily="50" charset="-127"/>
              <a:buChar char="–"/>
              <a:defRPr/>
            </a:pPr>
            <a:r>
              <a:rPr lang="ko-KR" altLang="en-US" sz="1200" b="1" kern="0" dirty="0">
                <a:latin typeface="+mn-ea"/>
              </a:rPr>
              <a:t>제도기반은 환경성적표지제도 내에서 탄소성적만을 공개하는 변형된 환경성적표지로 진행</a:t>
            </a:r>
          </a:p>
          <a:p>
            <a:pPr marL="347663" lvl="2" indent="-176213" defTabSz="955675">
              <a:spcBef>
                <a:spcPts val="700"/>
              </a:spcBef>
              <a:buClr>
                <a:srgbClr val="597DB7"/>
              </a:buClr>
              <a:buFont typeface="굴림" pitchFamily="50" charset="-127"/>
              <a:buChar char="–"/>
              <a:defRPr/>
            </a:pPr>
            <a:r>
              <a:rPr lang="ko-KR" altLang="en-US" sz="1200" b="1" kern="0" dirty="0">
                <a:latin typeface="+mn-ea"/>
              </a:rPr>
              <a:t>동법 시행규칙 개정 시점에서 관련 업무규정 및 온실가스 배출량 산정지침</a:t>
            </a:r>
            <a:r>
              <a:rPr lang="en-US" altLang="ko-KR" sz="1200" b="1" kern="0" dirty="0">
                <a:latin typeface="+mn-ea"/>
              </a:rPr>
              <a:t>, </a:t>
            </a:r>
            <a:r>
              <a:rPr lang="ko-KR" altLang="en-US" sz="1200" b="1" kern="0" dirty="0">
                <a:latin typeface="+mn-ea"/>
              </a:rPr>
              <a:t>인증수수료 등에 대한 고시 완료</a:t>
            </a:r>
          </a:p>
          <a:p>
            <a:pPr marL="180975" lvl="1" indent="-180975" defTabSz="955675">
              <a:spcBef>
                <a:spcPts val="7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>
                <a:solidFill>
                  <a:srgbClr val="37527D"/>
                </a:solidFill>
                <a:latin typeface="+mn-ea"/>
              </a:rPr>
              <a:t>운영 체계</a:t>
            </a:r>
          </a:p>
          <a:p>
            <a:pPr marL="347663" lvl="2" indent="-176213" defTabSz="955675">
              <a:spcBef>
                <a:spcPts val="700"/>
              </a:spcBef>
              <a:buClr>
                <a:srgbClr val="597DB7"/>
              </a:buClr>
              <a:buFont typeface="굴림" pitchFamily="50" charset="-127"/>
              <a:buChar char="–"/>
              <a:defRPr/>
            </a:pPr>
            <a:r>
              <a:rPr lang="ko-KR" altLang="en-US" sz="1200" b="1" kern="0" dirty="0">
                <a:latin typeface="+mn-ea"/>
              </a:rPr>
              <a:t>환경부에서 운영하여 환경산업기술원에서 인증</a:t>
            </a: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57188" y="3613150"/>
            <a:ext cx="8418512" cy="360363"/>
            <a:chOff x="2076" y="4184"/>
            <a:chExt cx="4427" cy="227"/>
          </a:xfrm>
        </p:grpSpPr>
        <p:sp>
          <p:nvSpPr>
            <p:cNvPr id="24" name="AutoShape 6"/>
            <p:cNvSpPr>
              <a:spLocks noChangeArrowheads="1"/>
            </p:cNvSpPr>
            <p:nvPr/>
          </p:nvSpPr>
          <p:spPr bwMode="auto">
            <a:xfrm>
              <a:off x="2076" y="4184"/>
              <a:ext cx="4427" cy="227"/>
            </a:xfrm>
            <a:prstGeom prst="rightArrow">
              <a:avLst>
                <a:gd name="adj1" fmla="val 55944"/>
                <a:gd name="adj2" fmla="val 0"/>
              </a:avLst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25" name="Line 7"/>
            <p:cNvSpPr>
              <a:spLocks noChangeShapeType="1"/>
            </p:cNvSpPr>
            <p:nvPr/>
          </p:nvSpPr>
          <p:spPr bwMode="auto">
            <a:xfrm>
              <a:off x="2129" y="4298"/>
              <a:ext cx="4349" cy="0"/>
            </a:xfrm>
            <a:prstGeom prst="line">
              <a:avLst/>
            </a:prstGeom>
            <a:noFill/>
            <a:ln w="28575" cap="rnd">
              <a:solidFill>
                <a:sysClr val="window" lastClr="FFFF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+mn-ea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090988" y="3357563"/>
            <a:ext cx="873125" cy="869950"/>
            <a:chOff x="3958" y="3447"/>
            <a:chExt cx="567" cy="567"/>
          </a:xfrm>
        </p:grpSpPr>
        <p:sp>
          <p:nvSpPr>
            <p:cNvPr id="18475" name="Oval 16"/>
            <p:cNvSpPr>
              <a:spLocks noChangeArrowheads="1"/>
            </p:cNvSpPr>
            <p:nvPr/>
          </p:nvSpPr>
          <p:spPr bwMode="auto">
            <a:xfrm>
              <a:off x="3958" y="3447"/>
              <a:ext cx="567" cy="567"/>
            </a:xfrm>
            <a:prstGeom prst="ellipse">
              <a:avLst/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en-US" sz="1200" b="1">
                <a:latin typeface="+mn-ea"/>
              </a:endParaRPr>
            </a:p>
          </p:txBody>
        </p: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3981" y="3469"/>
              <a:ext cx="522" cy="522"/>
              <a:chOff x="2053" y="3617"/>
              <a:chExt cx="657" cy="657"/>
            </a:xfrm>
          </p:grpSpPr>
          <p:sp>
            <p:nvSpPr>
              <p:cNvPr id="18477" name="Oval 18"/>
              <p:cNvSpPr>
                <a:spLocks noChangeArrowheads="1"/>
              </p:cNvSpPr>
              <p:nvPr/>
            </p:nvSpPr>
            <p:spPr bwMode="auto">
              <a:xfrm flipV="1">
                <a:off x="2053" y="3617"/>
                <a:ext cx="657" cy="657"/>
              </a:xfrm>
              <a:prstGeom prst="ellipse">
                <a:avLst/>
              </a:prstGeom>
              <a:solidFill>
                <a:srgbClr val="D7E1F1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18478" name="Oval 19"/>
              <p:cNvSpPr>
                <a:spLocks noChangeArrowheads="1"/>
              </p:cNvSpPr>
              <p:nvPr/>
            </p:nvSpPr>
            <p:spPr bwMode="auto">
              <a:xfrm flipV="1">
                <a:off x="2091" y="3655"/>
                <a:ext cx="580" cy="580"/>
              </a:xfrm>
              <a:prstGeom prst="ellipse">
                <a:avLst/>
              </a:prstGeom>
              <a:solidFill>
                <a:srgbClr val="B9CAE5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18479" name="Oval 20"/>
              <p:cNvSpPr>
                <a:spLocks noChangeArrowheads="1"/>
              </p:cNvSpPr>
              <p:nvPr/>
            </p:nvSpPr>
            <p:spPr bwMode="auto">
              <a:xfrm flipV="1">
                <a:off x="2119" y="3683"/>
                <a:ext cx="524" cy="524"/>
              </a:xfrm>
              <a:prstGeom prst="ellipse">
                <a:avLst/>
              </a:prstGeom>
              <a:solidFill>
                <a:srgbClr val="5387C1"/>
              </a:solidFill>
              <a:ln w="9525" algn="ctr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fontAlgn="ctr">
                  <a:lnSpc>
                    <a:spcPct val="90000"/>
                  </a:lnSpc>
                </a:pPr>
                <a:endParaRPr lang="ko-KR" altLang="ko-KR" sz="1200" b="1">
                  <a:latin typeface="+mn-ea"/>
                </a:endParaRPr>
              </a:p>
            </p:txBody>
          </p:sp>
          <p:sp>
            <p:nvSpPr>
              <p:cNvPr id="18480" name="Rectangle 279"/>
              <p:cNvSpPr>
                <a:spLocks noChangeArrowheads="1"/>
              </p:cNvSpPr>
              <p:nvPr/>
            </p:nvSpPr>
            <p:spPr bwMode="auto">
              <a:xfrm>
                <a:off x="2263" y="3878"/>
                <a:ext cx="252" cy="13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995363">
                  <a:lnSpc>
                    <a:spcPct val="90000"/>
                  </a:lnSpc>
                </a:pPr>
                <a:r>
                  <a:rPr lang="ko-KR" altLang="en-US" sz="1200" b="1">
                    <a:solidFill>
                      <a:srgbClr val="FFFFFF"/>
                    </a:solidFill>
                    <a:latin typeface="+mn-ea"/>
                  </a:rPr>
                  <a:t>인증</a:t>
                </a:r>
              </a:p>
            </p:txBody>
          </p:sp>
        </p:grp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948488" y="3357563"/>
            <a:ext cx="873125" cy="869950"/>
            <a:chOff x="5680" y="3447"/>
            <a:chExt cx="567" cy="567"/>
          </a:xfrm>
        </p:grpSpPr>
        <p:sp>
          <p:nvSpPr>
            <p:cNvPr id="18469" name="Oval 23"/>
            <p:cNvSpPr>
              <a:spLocks noChangeArrowheads="1"/>
            </p:cNvSpPr>
            <p:nvPr/>
          </p:nvSpPr>
          <p:spPr bwMode="auto">
            <a:xfrm>
              <a:off x="5680" y="3447"/>
              <a:ext cx="567" cy="567"/>
            </a:xfrm>
            <a:prstGeom prst="ellipse">
              <a:avLst/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en-US" sz="1200" b="1">
                <a:latin typeface="+mn-ea"/>
              </a:endParaRPr>
            </a:p>
          </p:txBody>
        </p: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5702" y="3469"/>
              <a:ext cx="527" cy="522"/>
              <a:chOff x="2053" y="3617"/>
              <a:chExt cx="657" cy="657"/>
            </a:xfrm>
          </p:grpSpPr>
          <p:sp>
            <p:nvSpPr>
              <p:cNvPr id="18471" name="Oval 25"/>
              <p:cNvSpPr>
                <a:spLocks noChangeArrowheads="1"/>
              </p:cNvSpPr>
              <p:nvPr/>
            </p:nvSpPr>
            <p:spPr bwMode="auto">
              <a:xfrm flipV="1">
                <a:off x="2053" y="3617"/>
                <a:ext cx="657" cy="657"/>
              </a:xfrm>
              <a:prstGeom prst="ellipse">
                <a:avLst/>
              </a:prstGeom>
              <a:solidFill>
                <a:srgbClr val="D7E1F1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18472" name="Oval 26"/>
              <p:cNvSpPr>
                <a:spLocks noChangeArrowheads="1"/>
              </p:cNvSpPr>
              <p:nvPr/>
            </p:nvSpPr>
            <p:spPr bwMode="auto">
              <a:xfrm flipV="1">
                <a:off x="2091" y="3655"/>
                <a:ext cx="580" cy="580"/>
              </a:xfrm>
              <a:prstGeom prst="ellipse">
                <a:avLst/>
              </a:prstGeom>
              <a:solidFill>
                <a:srgbClr val="B9CAE5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18473" name="Oval 27"/>
              <p:cNvSpPr>
                <a:spLocks noChangeArrowheads="1"/>
              </p:cNvSpPr>
              <p:nvPr/>
            </p:nvSpPr>
            <p:spPr bwMode="auto">
              <a:xfrm flipV="1">
                <a:off x="2119" y="3683"/>
                <a:ext cx="524" cy="524"/>
              </a:xfrm>
              <a:prstGeom prst="ellipse">
                <a:avLst/>
              </a:prstGeom>
              <a:solidFill>
                <a:srgbClr val="376699"/>
              </a:solidFill>
              <a:ln w="9525" algn="ctr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fontAlgn="ctr">
                  <a:lnSpc>
                    <a:spcPct val="90000"/>
                  </a:lnSpc>
                </a:pPr>
                <a:endParaRPr lang="ko-KR" altLang="ko-KR" sz="1200" b="1">
                  <a:latin typeface="+mn-ea"/>
                </a:endParaRPr>
              </a:p>
            </p:txBody>
          </p:sp>
          <p:sp>
            <p:nvSpPr>
              <p:cNvPr id="18474" name="Rectangle 279"/>
              <p:cNvSpPr>
                <a:spLocks noChangeArrowheads="1"/>
              </p:cNvSpPr>
              <p:nvPr/>
            </p:nvSpPr>
            <p:spPr bwMode="auto">
              <a:xfrm>
                <a:off x="2119" y="3891"/>
                <a:ext cx="506" cy="13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pPr algn="ctr" defTabSz="995363">
                  <a:lnSpc>
                    <a:spcPct val="90000"/>
                  </a:lnSpc>
                </a:pPr>
                <a:r>
                  <a:rPr lang="ko-KR" altLang="en-US" sz="1200" b="1">
                    <a:solidFill>
                      <a:srgbClr val="FFFFFF"/>
                    </a:solidFill>
                    <a:latin typeface="+mn-ea"/>
                  </a:rPr>
                  <a:t>소비</a:t>
                </a:r>
              </a:p>
            </p:txBody>
          </p:sp>
        </p:grp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247775" y="3357563"/>
            <a:ext cx="873125" cy="869950"/>
            <a:chOff x="3107" y="3447"/>
            <a:chExt cx="567" cy="567"/>
          </a:xfrm>
        </p:grpSpPr>
        <p:sp>
          <p:nvSpPr>
            <p:cNvPr id="18463" name="Oval 9"/>
            <p:cNvSpPr>
              <a:spLocks noChangeArrowheads="1"/>
            </p:cNvSpPr>
            <p:nvPr/>
          </p:nvSpPr>
          <p:spPr bwMode="auto">
            <a:xfrm>
              <a:off x="3107" y="3447"/>
              <a:ext cx="567" cy="567"/>
            </a:xfrm>
            <a:prstGeom prst="ellipse">
              <a:avLst/>
            </a:prstGeom>
            <a:solidFill>
              <a:srgbClr val="C0C0C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ko-KR" altLang="en-US" sz="1200" b="1">
                <a:latin typeface="+mn-ea"/>
              </a:endParaRPr>
            </a:p>
          </p:txBody>
        </p:sp>
        <p:grpSp>
          <p:nvGrpSpPr>
            <p:cNvPr id="9" name="Group 10"/>
            <p:cNvGrpSpPr>
              <a:grpSpLocks/>
            </p:cNvGrpSpPr>
            <p:nvPr/>
          </p:nvGrpSpPr>
          <p:grpSpPr bwMode="auto">
            <a:xfrm>
              <a:off x="3130" y="3469"/>
              <a:ext cx="522" cy="522"/>
              <a:chOff x="2053" y="3617"/>
              <a:chExt cx="657" cy="657"/>
            </a:xfrm>
          </p:grpSpPr>
          <p:sp>
            <p:nvSpPr>
              <p:cNvPr id="18465" name="Oval 11"/>
              <p:cNvSpPr>
                <a:spLocks noChangeArrowheads="1"/>
              </p:cNvSpPr>
              <p:nvPr/>
            </p:nvSpPr>
            <p:spPr bwMode="auto">
              <a:xfrm flipV="1">
                <a:off x="2053" y="3617"/>
                <a:ext cx="657" cy="657"/>
              </a:xfrm>
              <a:prstGeom prst="ellipse">
                <a:avLst/>
              </a:prstGeom>
              <a:solidFill>
                <a:srgbClr val="D7E1F1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18466" name="Oval 12"/>
              <p:cNvSpPr>
                <a:spLocks noChangeArrowheads="1"/>
              </p:cNvSpPr>
              <p:nvPr/>
            </p:nvSpPr>
            <p:spPr bwMode="auto">
              <a:xfrm flipV="1">
                <a:off x="2091" y="3655"/>
                <a:ext cx="580" cy="580"/>
              </a:xfrm>
              <a:prstGeom prst="ellipse">
                <a:avLst/>
              </a:prstGeom>
              <a:solidFill>
                <a:srgbClr val="B9CAE5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endParaRPr lang="ko-KR" altLang="en-US" sz="1200" b="1">
                  <a:latin typeface="+mn-ea"/>
                </a:endParaRPr>
              </a:p>
            </p:txBody>
          </p:sp>
          <p:sp>
            <p:nvSpPr>
              <p:cNvPr id="18467" name="Oval 13"/>
              <p:cNvSpPr>
                <a:spLocks noChangeArrowheads="1"/>
              </p:cNvSpPr>
              <p:nvPr/>
            </p:nvSpPr>
            <p:spPr bwMode="auto">
              <a:xfrm flipV="1">
                <a:off x="2119" y="3683"/>
                <a:ext cx="524" cy="524"/>
              </a:xfrm>
              <a:prstGeom prst="ellipse">
                <a:avLst/>
              </a:prstGeom>
              <a:solidFill>
                <a:srgbClr val="88ACD4"/>
              </a:solidFill>
              <a:ln w="9525" algn="ctr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fontAlgn="ctr">
                  <a:lnSpc>
                    <a:spcPct val="90000"/>
                  </a:lnSpc>
                </a:pPr>
                <a:endParaRPr lang="ko-KR" altLang="ko-KR" sz="12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8468" name="Rectangle 279"/>
              <p:cNvSpPr>
                <a:spLocks noChangeArrowheads="1"/>
              </p:cNvSpPr>
              <p:nvPr/>
            </p:nvSpPr>
            <p:spPr bwMode="auto">
              <a:xfrm>
                <a:off x="2268" y="3877"/>
                <a:ext cx="252" cy="13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995363">
                  <a:lnSpc>
                    <a:spcPct val="90000"/>
                  </a:lnSpc>
                </a:pPr>
                <a:r>
                  <a:rPr lang="ko-KR" altLang="en-US" sz="1200" b="1">
                    <a:solidFill>
                      <a:schemeClr val="bg1"/>
                    </a:solidFill>
                    <a:latin typeface="+mn-ea"/>
                  </a:rPr>
                  <a:t>생산</a:t>
                </a:r>
              </a:p>
            </p:txBody>
          </p:sp>
        </p:grpSp>
      </p:grpSp>
      <p:sp>
        <p:nvSpPr>
          <p:cNvPr id="18445" name="Text Box 9"/>
          <p:cNvSpPr txBox="1">
            <a:spLocks noChangeArrowheads="1"/>
          </p:cNvSpPr>
          <p:nvPr/>
        </p:nvSpPr>
        <p:spPr bwMode="auto">
          <a:xfrm>
            <a:off x="3657600" y="5867400"/>
            <a:ext cx="18621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200" b="1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b="1">
                <a:solidFill>
                  <a:srgbClr val="000000"/>
                </a:solidFill>
                <a:latin typeface="+mn-ea"/>
              </a:rPr>
              <a:t>한국환경산업기술원</a:t>
            </a:r>
            <a:r>
              <a:rPr lang="en-US" altLang="ko-KR" sz="1200" b="1">
                <a:solidFill>
                  <a:srgbClr val="000000"/>
                </a:solidFill>
                <a:latin typeface="+mn-ea"/>
              </a:rPr>
              <a:t>)</a:t>
            </a:r>
          </a:p>
        </p:txBody>
      </p:sp>
      <p:sp>
        <p:nvSpPr>
          <p:cNvPr id="48" name="Oval 3"/>
          <p:cNvSpPr>
            <a:spLocks noChangeAspect="1" noChangeArrowheads="1"/>
          </p:cNvSpPr>
          <p:nvPr/>
        </p:nvSpPr>
        <p:spPr bwMode="auto">
          <a:xfrm>
            <a:off x="4173538" y="4286250"/>
            <a:ext cx="744537" cy="746125"/>
          </a:xfrm>
          <a:prstGeom prst="ellipse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anchor="ctr"/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ko-KR" altLang="en-US" sz="1200" kern="0" dirty="0">
                <a:solidFill>
                  <a:sysClr val="window" lastClr="FFFFFF"/>
                </a:solidFill>
                <a:latin typeface="+mn-ea"/>
              </a:rPr>
              <a:t>운영기관</a:t>
            </a:r>
            <a:endParaRPr lang="en-US" altLang="ko-KR" sz="1200" kern="0" dirty="0">
              <a:solidFill>
                <a:sysClr val="window" lastClr="FFFFFF"/>
              </a:solidFill>
              <a:latin typeface="+mn-ea"/>
            </a:endParaRPr>
          </a:p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altLang="ko-KR" sz="1200" kern="0" dirty="0">
                <a:solidFill>
                  <a:sysClr val="window" lastClr="FFFFFF"/>
                </a:solidFill>
                <a:latin typeface="+mn-ea"/>
              </a:rPr>
              <a:t>(</a:t>
            </a:r>
            <a:r>
              <a:rPr lang="ko-KR" altLang="en-US" sz="1200" kern="0" dirty="0">
                <a:solidFill>
                  <a:sysClr val="window" lastClr="FFFFFF"/>
                </a:solidFill>
                <a:latin typeface="+mn-ea"/>
              </a:rPr>
              <a:t>환경부</a:t>
            </a:r>
            <a:r>
              <a:rPr lang="en-US" altLang="ko-KR" sz="1200" kern="0" dirty="0">
                <a:solidFill>
                  <a:sysClr val="window" lastClr="FFFFFF"/>
                </a:solidFill>
                <a:latin typeface="+mn-ea"/>
              </a:rPr>
              <a:t>)</a:t>
            </a:r>
            <a:endParaRPr lang="en-GB" altLang="en-US" sz="1200" kern="0" dirty="0">
              <a:solidFill>
                <a:sysClr val="window" lastClr="FFFFFF"/>
              </a:solidFill>
              <a:latin typeface="+mn-ea"/>
            </a:endParaRPr>
          </a:p>
        </p:txBody>
      </p:sp>
      <p:sp>
        <p:nvSpPr>
          <p:cNvPr id="49" name="Oval 8"/>
          <p:cNvSpPr>
            <a:spLocks noChangeAspect="1" noChangeArrowheads="1"/>
          </p:cNvSpPr>
          <p:nvPr/>
        </p:nvSpPr>
        <p:spPr bwMode="auto">
          <a:xfrm>
            <a:off x="1247775" y="4675188"/>
            <a:ext cx="803275" cy="804862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rgbClr val="376092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ko-KR" altLang="en-US" sz="1200" kern="0" dirty="0">
                <a:solidFill>
                  <a:sysClr val="windowText" lastClr="000000"/>
                </a:solidFill>
                <a:latin typeface="+mn-ea"/>
              </a:rPr>
              <a:t>기업</a:t>
            </a:r>
            <a:endParaRPr lang="en-GB" altLang="en-US" sz="12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50" name="Oval 3"/>
          <p:cNvSpPr>
            <a:spLocks noChangeAspect="1" noChangeArrowheads="1"/>
          </p:cNvSpPr>
          <p:nvPr/>
        </p:nvSpPr>
        <p:spPr bwMode="auto">
          <a:xfrm>
            <a:off x="7000875" y="4603750"/>
            <a:ext cx="804863" cy="804863"/>
          </a:xfrm>
          <a:prstGeom prst="ellipse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anchor="ctr"/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ko-KR" altLang="en-US" sz="1200" kern="0">
                <a:solidFill>
                  <a:sysClr val="window" lastClr="FFFFFF"/>
                </a:solidFill>
                <a:latin typeface="+mn-ea"/>
              </a:rPr>
              <a:t>소비자</a:t>
            </a:r>
            <a:endParaRPr lang="en-GB" altLang="en-US" sz="1200" kern="0" dirty="0">
              <a:solidFill>
                <a:sysClr val="window" lastClr="FFFFFF"/>
              </a:solidFill>
              <a:latin typeface="+mn-ea"/>
            </a:endParaRPr>
          </a:p>
        </p:txBody>
      </p:sp>
      <p:sp>
        <p:nvSpPr>
          <p:cNvPr id="51" name="Oval 3"/>
          <p:cNvSpPr>
            <a:spLocks noChangeAspect="1" noChangeArrowheads="1"/>
          </p:cNvSpPr>
          <p:nvPr/>
        </p:nvSpPr>
        <p:spPr bwMode="auto">
          <a:xfrm>
            <a:off x="3590925" y="5099050"/>
            <a:ext cx="687388" cy="687388"/>
          </a:xfrm>
          <a:prstGeom prst="ellipse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anchor="ctr"/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ko-KR" altLang="en-US" sz="1200" kern="0" dirty="0">
                <a:solidFill>
                  <a:sysClr val="window" lastClr="FFFFFF"/>
                </a:solidFill>
                <a:latin typeface="+mn-ea"/>
              </a:rPr>
              <a:t>인증</a:t>
            </a:r>
            <a:endParaRPr lang="en-US" altLang="ko-KR" sz="1200" kern="0" dirty="0">
              <a:solidFill>
                <a:sysClr val="window" lastClr="FFFFFF"/>
              </a:solidFill>
              <a:latin typeface="+mn-ea"/>
            </a:endParaRPr>
          </a:p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ko-KR" altLang="en-US" sz="1200" kern="0" dirty="0">
                <a:solidFill>
                  <a:sysClr val="window" lastClr="FFFFFF"/>
                </a:solidFill>
                <a:latin typeface="+mn-ea"/>
              </a:rPr>
              <a:t>기관</a:t>
            </a:r>
            <a:endParaRPr lang="en-GB" altLang="en-US" sz="1200" kern="0" dirty="0">
              <a:solidFill>
                <a:sysClr val="window" lastClr="FFFFFF"/>
              </a:solidFill>
              <a:latin typeface="+mn-ea"/>
            </a:endParaRPr>
          </a:p>
        </p:txBody>
      </p:sp>
      <p:sp>
        <p:nvSpPr>
          <p:cNvPr id="52" name="Oval 3"/>
          <p:cNvSpPr>
            <a:spLocks noChangeAspect="1" noChangeArrowheads="1"/>
          </p:cNvSpPr>
          <p:nvPr/>
        </p:nvSpPr>
        <p:spPr bwMode="auto">
          <a:xfrm>
            <a:off x="4832350" y="5099050"/>
            <a:ext cx="687388" cy="687388"/>
          </a:xfrm>
          <a:prstGeom prst="ellipse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wrap="none" anchor="ctr"/>
          <a:lstStyle/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ko-KR" altLang="en-US" sz="1200" kern="0" dirty="0">
                <a:solidFill>
                  <a:sysClr val="window" lastClr="FFFFFF"/>
                </a:solidFill>
                <a:latin typeface="+mn-ea"/>
              </a:rPr>
              <a:t>교육</a:t>
            </a:r>
            <a:endParaRPr lang="en-US" altLang="ko-KR" sz="1200" kern="0" dirty="0">
              <a:solidFill>
                <a:sysClr val="window" lastClr="FFFFFF"/>
              </a:solidFill>
              <a:latin typeface="+mn-ea"/>
            </a:endParaRPr>
          </a:p>
          <a:p>
            <a:pPr algn="ctr" eaLnBrk="1" fontAlgn="auto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ko-KR" altLang="en-US" sz="1200" kern="0" dirty="0">
                <a:solidFill>
                  <a:sysClr val="window" lastClr="FFFFFF"/>
                </a:solidFill>
                <a:latin typeface="+mn-ea"/>
              </a:rPr>
              <a:t>기관</a:t>
            </a:r>
            <a:endParaRPr lang="en-GB" altLang="en-US" sz="1200" kern="0" dirty="0">
              <a:solidFill>
                <a:sysClr val="window" lastClr="FFFFFF"/>
              </a:solidFill>
              <a:latin typeface="+mn-ea"/>
            </a:endParaRPr>
          </a:p>
        </p:txBody>
      </p:sp>
      <p:grpSp>
        <p:nvGrpSpPr>
          <p:cNvPr id="10" name="그룹 52"/>
          <p:cNvGrpSpPr>
            <a:grpSpLocks/>
          </p:cNvGrpSpPr>
          <p:nvPr/>
        </p:nvGrpSpPr>
        <p:grpSpPr bwMode="auto">
          <a:xfrm>
            <a:off x="4278313" y="5413375"/>
            <a:ext cx="554037" cy="88900"/>
            <a:chOff x="4187848" y="5485155"/>
            <a:chExt cx="553990" cy="88573"/>
          </a:xfrm>
        </p:grpSpPr>
        <p:cxnSp>
          <p:nvCxnSpPr>
            <p:cNvPr id="18461" name="직선 화살표 연결선 53"/>
            <p:cNvCxnSpPr>
              <a:cxnSpLocks noChangeShapeType="1"/>
            </p:cNvCxnSpPr>
            <p:nvPr/>
          </p:nvCxnSpPr>
          <p:spPr bwMode="auto">
            <a:xfrm rot="10800000">
              <a:off x="4187848" y="5485155"/>
              <a:ext cx="553990" cy="1588"/>
            </a:xfrm>
            <a:prstGeom prst="straightConnector1">
              <a:avLst/>
            </a:prstGeom>
            <a:noFill/>
            <a:ln w="12700" algn="ctr">
              <a:solidFill>
                <a:srgbClr val="376092"/>
              </a:solidFill>
              <a:round/>
              <a:headEnd/>
              <a:tailEnd type="triangle" w="med" len="med"/>
            </a:ln>
          </p:spPr>
        </p:cxnSp>
        <p:cxnSp>
          <p:nvCxnSpPr>
            <p:cNvPr id="18462" name="직선 화살표 연결선 54"/>
            <p:cNvCxnSpPr>
              <a:cxnSpLocks noChangeShapeType="1"/>
            </p:cNvCxnSpPr>
            <p:nvPr/>
          </p:nvCxnSpPr>
          <p:spPr bwMode="auto">
            <a:xfrm rot="10800000" flipH="1">
              <a:off x="4187848" y="5572140"/>
              <a:ext cx="553990" cy="1588"/>
            </a:xfrm>
            <a:prstGeom prst="straightConnector1">
              <a:avLst/>
            </a:prstGeom>
            <a:noFill/>
            <a:ln w="12700" algn="ctr">
              <a:solidFill>
                <a:srgbClr val="376092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그룹 55"/>
          <p:cNvGrpSpPr>
            <a:grpSpLocks/>
          </p:cNvGrpSpPr>
          <p:nvPr/>
        </p:nvGrpSpPr>
        <p:grpSpPr bwMode="auto">
          <a:xfrm rot="2700000">
            <a:off x="4817269" y="4956969"/>
            <a:ext cx="403225" cy="87313"/>
            <a:chOff x="4187848" y="5485155"/>
            <a:chExt cx="553990" cy="88573"/>
          </a:xfrm>
        </p:grpSpPr>
        <p:cxnSp>
          <p:nvCxnSpPr>
            <p:cNvPr id="18459" name="직선 화살표 연결선 56"/>
            <p:cNvCxnSpPr>
              <a:cxnSpLocks noChangeShapeType="1"/>
            </p:cNvCxnSpPr>
            <p:nvPr/>
          </p:nvCxnSpPr>
          <p:spPr bwMode="auto">
            <a:xfrm rot="10800000">
              <a:off x="4187848" y="5485155"/>
              <a:ext cx="553990" cy="1588"/>
            </a:xfrm>
            <a:prstGeom prst="straightConnector1">
              <a:avLst/>
            </a:prstGeom>
            <a:noFill/>
            <a:ln w="12700" algn="ctr">
              <a:solidFill>
                <a:srgbClr val="376092"/>
              </a:solidFill>
              <a:round/>
              <a:headEnd/>
              <a:tailEnd type="triangle" w="med" len="med"/>
            </a:ln>
          </p:spPr>
        </p:cxnSp>
        <p:cxnSp>
          <p:nvCxnSpPr>
            <p:cNvPr id="18460" name="직선 화살표 연결선 57"/>
            <p:cNvCxnSpPr>
              <a:cxnSpLocks noChangeShapeType="1"/>
            </p:cNvCxnSpPr>
            <p:nvPr/>
          </p:nvCxnSpPr>
          <p:spPr bwMode="auto">
            <a:xfrm rot="10800000" flipH="1">
              <a:off x="4187848" y="5572140"/>
              <a:ext cx="553990" cy="1588"/>
            </a:xfrm>
            <a:prstGeom prst="straightConnector1">
              <a:avLst/>
            </a:prstGeom>
            <a:noFill/>
            <a:ln w="12700" algn="ctr">
              <a:solidFill>
                <a:srgbClr val="376092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그룹 58"/>
          <p:cNvGrpSpPr>
            <a:grpSpLocks/>
          </p:cNvGrpSpPr>
          <p:nvPr/>
        </p:nvGrpSpPr>
        <p:grpSpPr bwMode="auto">
          <a:xfrm rot="18900000" flipH="1">
            <a:off x="3919537" y="4956176"/>
            <a:ext cx="403225" cy="88900"/>
            <a:chOff x="4187848" y="5485155"/>
            <a:chExt cx="553990" cy="88573"/>
          </a:xfrm>
        </p:grpSpPr>
        <p:cxnSp>
          <p:nvCxnSpPr>
            <p:cNvPr id="18457" name="직선 화살표 연결선 59"/>
            <p:cNvCxnSpPr>
              <a:cxnSpLocks noChangeShapeType="1"/>
            </p:cNvCxnSpPr>
            <p:nvPr/>
          </p:nvCxnSpPr>
          <p:spPr bwMode="auto">
            <a:xfrm rot="10800000">
              <a:off x="4187848" y="5485155"/>
              <a:ext cx="553990" cy="1588"/>
            </a:xfrm>
            <a:prstGeom prst="straightConnector1">
              <a:avLst/>
            </a:prstGeom>
            <a:noFill/>
            <a:ln w="12700" algn="ctr">
              <a:solidFill>
                <a:srgbClr val="376092"/>
              </a:solidFill>
              <a:round/>
              <a:headEnd/>
              <a:tailEnd type="triangle" w="med" len="med"/>
            </a:ln>
          </p:spPr>
        </p:cxnSp>
        <p:cxnSp>
          <p:nvCxnSpPr>
            <p:cNvPr id="18458" name="직선 화살표 연결선 60"/>
            <p:cNvCxnSpPr>
              <a:cxnSpLocks noChangeShapeType="1"/>
            </p:cNvCxnSpPr>
            <p:nvPr/>
          </p:nvCxnSpPr>
          <p:spPr bwMode="auto">
            <a:xfrm rot="10800000" flipH="1">
              <a:off x="4187848" y="5572140"/>
              <a:ext cx="553990" cy="1588"/>
            </a:xfrm>
            <a:prstGeom prst="straightConnector1">
              <a:avLst/>
            </a:prstGeom>
            <a:noFill/>
            <a:ln w="12700" algn="ctr">
              <a:solidFill>
                <a:srgbClr val="376092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18454" name="직선 화살표 연결선 61"/>
          <p:cNvCxnSpPr>
            <a:cxnSpLocks noChangeShapeType="1"/>
          </p:cNvCxnSpPr>
          <p:nvPr/>
        </p:nvCxnSpPr>
        <p:spPr bwMode="auto">
          <a:xfrm rot="10800000">
            <a:off x="2184400" y="3786188"/>
            <a:ext cx="1828800" cy="1587"/>
          </a:xfrm>
          <a:prstGeom prst="straightConnector1">
            <a:avLst/>
          </a:prstGeom>
          <a:noFill/>
          <a:ln w="12700" algn="ctr">
            <a:solidFill>
              <a:srgbClr val="376092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8455" name="직선 화살표 연결선 62"/>
          <p:cNvCxnSpPr>
            <a:cxnSpLocks noChangeShapeType="1"/>
          </p:cNvCxnSpPr>
          <p:nvPr/>
        </p:nvCxnSpPr>
        <p:spPr bwMode="auto">
          <a:xfrm rot="10800000">
            <a:off x="5016500" y="3786188"/>
            <a:ext cx="1828800" cy="1587"/>
          </a:xfrm>
          <a:prstGeom prst="straightConnector1">
            <a:avLst/>
          </a:prstGeom>
          <a:noFill/>
          <a:ln w="12700" algn="ctr">
            <a:solidFill>
              <a:srgbClr val="376092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54" name="직사각형 53"/>
          <p:cNvSpPr/>
          <p:nvPr/>
        </p:nvSpPr>
        <p:spPr>
          <a:xfrm>
            <a:off x="1826695" y="99873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+mn-ea"/>
              </a:rPr>
              <a:t>국내 </a:t>
            </a:r>
            <a:endParaRPr kumimoji="0" lang="en-US" altLang="ko-KR" sz="1400" b="1" kern="0" dirty="0" smtClean="0">
              <a:solidFill>
                <a:srgbClr val="FFFFFF"/>
              </a:solidFill>
              <a:latin typeface="+mn-ea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+mn-ea"/>
              </a:rPr>
              <a:t>탄소 </a:t>
            </a: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+mn-ea"/>
              </a:rPr>
              <a:t>라벨링</a:t>
            </a:r>
            <a:endParaRPr kumimoji="0" lang="en-US" altLang="ko-KR" sz="1400" b="1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1" name="슬라이드 번호 개체 틀 6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63</a:t>
            </a:fld>
            <a:endParaRPr lang="ko-KR" altLang="en-US"/>
          </a:p>
        </p:txBody>
      </p:sp>
      <p:sp>
        <p:nvSpPr>
          <p:cNvPr id="53" name="Rectangle 72"/>
          <p:cNvSpPr>
            <a:spLocks noChangeArrowheads="1"/>
          </p:cNvSpPr>
          <p:nvPr/>
        </p:nvSpPr>
        <p:spPr bwMode="gray">
          <a:xfrm>
            <a:off x="1907704" y="764704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</a:rPr>
              <a:t>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</a:rPr>
              <a:t>환경기술 개발 및 자원에 관한 법률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</a:rPr>
              <a:t>”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</a:rPr>
              <a:t>제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</a:rPr>
              <a:t>18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</a:rPr>
              <a:t>조를 법적 근거로 삼고 있으며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</a:rPr>
              <a:t>, 2009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</a:rPr>
              <a:t>2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</a:rPr>
              <a:t>월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+mn-ea"/>
              </a:rPr>
              <a:t>8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+mn-ea"/>
              </a:rPr>
              <a:t>일자로 업무 규정에 대하여 환경부장관 승인을 획득</a:t>
            </a:r>
            <a:endParaRPr kumimoji="0" lang="en-US" altLang="ko-KR" sz="1200" b="1" kern="0" dirty="0" smtClean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6679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0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FF0000"/>
                </a:solidFill>
              </a:rPr>
              <a:t>환경회계</a:t>
            </a:r>
            <a:endParaRPr lang="ko-KR" alt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826695" y="10129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56" name="Rectangle 72"/>
          <p:cNvSpPr>
            <a:spLocks noChangeArrowheads="1"/>
          </p:cNvSpPr>
          <p:nvPr/>
        </p:nvSpPr>
        <p:spPr bwMode="gray">
          <a:xfrm>
            <a:off x="1907704" y="77508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환경회계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(EA: Environmental Accounting)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기업의 경영활동 과정중에서 발생되는 오염물질 처리 비용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재활용 비용 등을 일목요연하게 대차대조표로 작성한 것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환경회계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352396" y="3099844"/>
            <a:ext cx="3857652" cy="1239270"/>
          </a:xfrm>
          <a:prstGeom prst="rect">
            <a:avLst/>
          </a:prstGeom>
          <a:solidFill>
            <a:schemeClr val="tx2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36000" tIns="36000" rIns="36000" bIns="36000" rtlCol="0" anchor="ctr">
            <a:noAutofit/>
          </a:bodyPr>
          <a:lstStyle/>
          <a:p>
            <a:pPr algn="ctr">
              <a:spcBef>
                <a:spcPts val="0"/>
              </a:spcBef>
            </a:pPr>
            <a:endParaRPr lang="ko-KR" altLang="en-US" sz="1200" dirty="0" smtClean="0">
              <a:latin typeface="+mj-ea"/>
              <a:ea typeface="+mj-ea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5033729" y="3099844"/>
            <a:ext cx="3857652" cy="1239270"/>
          </a:xfrm>
          <a:prstGeom prst="rect">
            <a:avLst/>
          </a:prstGeom>
          <a:solidFill>
            <a:schemeClr val="tx2"/>
          </a:solidFill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36000" tIns="36000" rIns="36000" bIns="36000" rtlCol="0" anchor="ctr">
            <a:noAutofit/>
          </a:bodyPr>
          <a:lstStyle/>
          <a:p>
            <a:pPr algn="ctr">
              <a:spcBef>
                <a:spcPts val="0"/>
              </a:spcBef>
            </a:pPr>
            <a:endParaRPr lang="ko-KR" altLang="en-US" sz="1200" dirty="0" smtClean="0">
              <a:latin typeface="+mj-ea"/>
              <a:ea typeface="+mj-ea"/>
            </a:endParaRPr>
          </a:p>
        </p:txBody>
      </p:sp>
      <p:sp>
        <p:nvSpPr>
          <p:cNvPr id="29" name="자유형 28"/>
          <p:cNvSpPr/>
          <p:nvPr/>
        </p:nvSpPr>
        <p:spPr bwMode="auto">
          <a:xfrm>
            <a:off x="332443" y="3412569"/>
            <a:ext cx="4095541" cy="3002255"/>
          </a:xfrm>
          <a:custGeom>
            <a:avLst/>
            <a:gdLst>
              <a:gd name="connsiteX0" fmla="*/ 0 w 4095541"/>
              <a:gd name="connsiteY0" fmla="*/ 0 h 5143536"/>
              <a:gd name="connsiteX1" fmla="*/ 4095541 w 4095541"/>
              <a:gd name="connsiteY1" fmla="*/ 0 h 5143536"/>
              <a:gd name="connsiteX2" fmla="*/ 4095541 w 4095541"/>
              <a:gd name="connsiteY2" fmla="*/ 5143536 h 5143536"/>
              <a:gd name="connsiteX3" fmla="*/ 0 w 4095541"/>
              <a:gd name="connsiteY3" fmla="*/ 5143536 h 5143536"/>
              <a:gd name="connsiteX4" fmla="*/ 0 w 4095541"/>
              <a:gd name="connsiteY4" fmla="*/ 0 h 5143536"/>
              <a:gd name="connsiteX0" fmla="*/ 0 w 4095541"/>
              <a:gd name="connsiteY0" fmla="*/ 0 h 5143536"/>
              <a:gd name="connsiteX1" fmla="*/ 4082841 w 4095541"/>
              <a:gd name="connsiteY1" fmla="*/ 622300 h 5143536"/>
              <a:gd name="connsiteX2" fmla="*/ 4095541 w 4095541"/>
              <a:gd name="connsiteY2" fmla="*/ 5143536 h 5143536"/>
              <a:gd name="connsiteX3" fmla="*/ 0 w 4095541"/>
              <a:gd name="connsiteY3" fmla="*/ 5143536 h 5143536"/>
              <a:gd name="connsiteX4" fmla="*/ 0 w 4095541"/>
              <a:gd name="connsiteY4" fmla="*/ 0 h 514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5541" h="5143536">
                <a:moveTo>
                  <a:pt x="0" y="0"/>
                </a:moveTo>
                <a:lnTo>
                  <a:pt x="4082841" y="622300"/>
                </a:lnTo>
                <a:cubicBezTo>
                  <a:pt x="4087074" y="2129379"/>
                  <a:pt x="4091308" y="3636457"/>
                  <a:pt x="4095541" y="5143536"/>
                </a:cubicBezTo>
                <a:lnTo>
                  <a:pt x="0" y="514353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D7BCF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9551" tIns="812799" rIns="209228" bIns="812800" numCol="1" spcCol="127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ko-KR" altLang="en-US" sz="3300" dirty="0" smtClean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30" name="자유형 29"/>
          <p:cNvSpPr/>
          <p:nvPr/>
        </p:nvSpPr>
        <p:spPr bwMode="auto">
          <a:xfrm>
            <a:off x="4716016" y="3412567"/>
            <a:ext cx="4239557" cy="3040769"/>
          </a:xfrm>
          <a:custGeom>
            <a:avLst/>
            <a:gdLst>
              <a:gd name="connsiteX0" fmla="*/ 0 w 4095541"/>
              <a:gd name="connsiteY0" fmla="*/ 0 h 5143536"/>
              <a:gd name="connsiteX1" fmla="*/ 4095541 w 4095541"/>
              <a:gd name="connsiteY1" fmla="*/ 0 h 5143536"/>
              <a:gd name="connsiteX2" fmla="*/ 4095541 w 4095541"/>
              <a:gd name="connsiteY2" fmla="*/ 5143536 h 5143536"/>
              <a:gd name="connsiteX3" fmla="*/ 0 w 4095541"/>
              <a:gd name="connsiteY3" fmla="*/ 5143536 h 5143536"/>
              <a:gd name="connsiteX4" fmla="*/ 0 w 4095541"/>
              <a:gd name="connsiteY4" fmla="*/ 0 h 5143536"/>
              <a:gd name="connsiteX0" fmla="*/ 14288 w 4095541"/>
              <a:gd name="connsiteY0" fmla="*/ 578108 h 5143536"/>
              <a:gd name="connsiteX1" fmla="*/ 4095541 w 4095541"/>
              <a:gd name="connsiteY1" fmla="*/ 0 h 5143536"/>
              <a:gd name="connsiteX2" fmla="*/ 4095541 w 4095541"/>
              <a:gd name="connsiteY2" fmla="*/ 5143536 h 5143536"/>
              <a:gd name="connsiteX3" fmla="*/ 0 w 4095541"/>
              <a:gd name="connsiteY3" fmla="*/ 5143536 h 5143536"/>
              <a:gd name="connsiteX4" fmla="*/ 14288 w 4095541"/>
              <a:gd name="connsiteY4" fmla="*/ 578108 h 514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5541" h="5143536">
                <a:moveTo>
                  <a:pt x="14288" y="578108"/>
                </a:moveTo>
                <a:lnTo>
                  <a:pt x="4095541" y="0"/>
                </a:lnTo>
                <a:lnTo>
                  <a:pt x="4095541" y="5143536"/>
                </a:lnTo>
                <a:lnTo>
                  <a:pt x="0" y="5143536"/>
                </a:lnTo>
                <a:cubicBezTo>
                  <a:pt x="4763" y="3621727"/>
                  <a:pt x="9525" y="2099917"/>
                  <a:pt x="14288" y="57810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D7BCF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9551" tIns="812799" rIns="209228" bIns="812800" numCol="1" spcCol="127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ko-KR" altLang="en-US" sz="3300" dirty="0" smtClean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991694" y="3130252"/>
            <a:ext cx="1261884" cy="58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환경관리회계</a:t>
            </a:r>
          </a:p>
        </p:txBody>
      </p:sp>
      <p:sp>
        <p:nvSpPr>
          <p:cNvPr id="36" name="대각선 방향의 모서리가 둥근 사각형 35"/>
          <p:cNvSpPr/>
          <p:nvPr/>
        </p:nvSpPr>
        <p:spPr bwMode="auto">
          <a:xfrm>
            <a:off x="414916" y="3774645"/>
            <a:ext cx="2428892" cy="288000"/>
          </a:xfrm>
          <a:prstGeom prst="round2Diag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algn="ctr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ysClr val="window" lastClr="FFFFFF"/>
                </a:solidFill>
                <a:latin typeface="+mj-ea"/>
                <a:ea typeface="+mj-ea"/>
              </a:rPr>
              <a:t>환경재무회계란</a:t>
            </a:r>
            <a:r>
              <a:rPr kumimoji="0" lang="en-US" altLang="ko-KR" sz="1400" b="1" kern="0" dirty="0" smtClean="0">
                <a:solidFill>
                  <a:sysClr val="window" lastClr="FFFFFF"/>
                </a:solidFill>
                <a:latin typeface="+mj-ea"/>
                <a:ea typeface="+mj-ea"/>
              </a:rPr>
              <a:t>?</a:t>
            </a:r>
            <a:endParaRPr kumimoji="0" lang="ko-KR" altLang="en-US" sz="1400" b="1" kern="0" dirty="0" smtClean="0">
              <a:solidFill>
                <a:sysClr val="window" lastClr="FFFFFF"/>
              </a:solidFill>
              <a:latin typeface="+mj-ea"/>
              <a:ea typeface="+mj-ea"/>
            </a:endParaRPr>
          </a:p>
        </p:txBody>
      </p:sp>
      <p:sp>
        <p:nvSpPr>
          <p:cNvPr id="39" name="직사각형 9"/>
          <p:cNvSpPr>
            <a:spLocks noChangeArrowheads="1"/>
          </p:cNvSpPr>
          <p:nvPr/>
        </p:nvSpPr>
        <p:spPr bwMode="auto">
          <a:xfrm>
            <a:off x="323528" y="4077072"/>
            <a:ext cx="3714748" cy="92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b="1" dirty="0" smtClean="0">
                <a:latin typeface="+mj-ea"/>
                <a:ea typeface="+mj-ea"/>
              </a:rPr>
              <a:t>▶환경재무회계</a:t>
            </a:r>
            <a:r>
              <a:rPr lang="en-US" altLang="ko-KR" sz="1100" b="1" dirty="0" smtClean="0">
                <a:latin typeface="+mj-ea"/>
                <a:ea typeface="+mj-ea"/>
              </a:rPr>
              <a:t>(EFA: Environmental Financial Accounting)</a:t>
            </a:r>
            <a:r>
              <a:rPr lang="ko-KR" altLang="en-US" sz="1100" b="1" dirty="0" smtClean="0">
                <a:latin typeface="+mj-ea"/>
                <a:ea typeface="+mj-ea"/>
              </a:rPr>
              <a:t>는 기업의 외부 이해관계자를 대상으로 기업의 경영 활동으로 인한 개선 활동 및 성과에 대한 정보를 제공 </a:t>
            </a:r>
            <a:endParaRPr lang="en-US" altLang="ko-KR" sz="1100" b="1" dirty="0">
              <a:latin typeface="+mj-ea"/>
              <a:ea typeface="+mj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978206" y="3135957"/>
            <a:ext cx="1261884" cy="58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환경재무회계</a:t>
            </a:r>
          </a:p>
        </p:txBody>
      </p:sp>
      <p:sp>
        <p:nvSpPr>
          <p:cNvPr id="60" name="대각선 방향의 모서리가 둥근 사각형 59"/>
          <p:cNvSpPr/>
          <p:nvPr/>
        </p:nvSpPr>
        <p:spPr bwMode="auto">
          <a:xfrm>
            <a:off x="6444208" y="3807998"/>
            <a:ext cx="2428892" cy="288000"/>
          </a:xfrm>
          <a:prstGeom prst="round2Diag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algn="ctr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ysClr val="window" lastClr="FFFFFF"/>
                </a:solidFill>
                <a:latin typeface="+mj-ea"/>
                <a:ea typeface="+mj-ea"/>
              </a:rPr>
              <a:t>환경관리회계란</a:t>
            </a:r>
            <a:r>
              <a:rPr kumimoji="0" lang="en-US" altLang="ko-KR" sz="1400" b="1" kern="0" dirty="0" smtClean="0">
                <a:solidFill>
                  <a:sysClr val="window" lastClr="FFFFFF"/>
                </a:solidFill>
                <a:latin typeface="+mj-ea"/>
                <a:ea typeface="+mj-ea"/>
              </a:rPr>
              <a:t>?</a:t>
            </a:r>
            <a:endParaRPr kumimoji="0" lang="ko-KR" altLang="en-US" sz="1400" b="1" kern="0" dirty="0" smtClean="0">
              <a:solidFill>
                <a:sysClr val="window" lastClr="FFFFFF"/>
              </a:solidFill>
              <a:latin typeface="+mj-ea"/>
              <a:ea typeface="+mj-ea"/>
            </a:endParaRPr>
          </a:p>
        </p:txBody>
      </p:sp>
      <p:sp>
        <p:nvSpPr>
          <p:cNvPr id="61" name="직사각형 9"/>
          <p:cNvSpPr>
            <a:spLocks noChangeArrowheads="1"/>
          </p:cNvSpPr>
          <p:nvPr/>
        </p:nvSpPr>
        <p:spPr bwMode="auto">
          <a:xfrm>
            <a:off x="5249740" y="4077072"/>
            <a:ext cx="3714748" cy="133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b="1" dirty="0" smtClean="0">
                <a:latin typeface="+mj-ea"/>
                <a:ea typeface="+mj-ea"/>
              </a:rPr>
              <a:t>▶</a:t>
            </a:r>
            <a:r>
              <a:rPr lang="ko-KR" altLang="en-US" sz="1100" b="1" dirty="0" smtClean="0">
                <a:latin typeface="맑은 고딕" pitchFamily="50" charset="-127"/>
                <a:ea typeface="맑은 고딕" pitchFamily="50" charset="-127"/>
              </a:rPr>
              <a:t> 환경관리회계</a:t>
            </a:r>
            <a:r>
              <a:rPr lang="en-US" altLang="ko-KR" sz="11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100" b="1" dirty="0" smtClean="0">
                <a:latin typeface="+mj-ea"/>
                <a:ea typeface="+mj-ea"/>
              </a:rPr>
              <a:t>EMA: Environmental Management Accounting)</a:t>
            </a:r>
            <a:r>
              <a:rPr lang="ko-KR" altLang="en-US" sz="1100" b="1" dirty="0" smtClean="0">
                <a:latin typeface="+mj-ea"/>
                <a:ea typeface="+mj-ea"/>
              </a:rPr>
              <a:t>는 기업 경영자가 경영 의사결정 과정에서 필요한 환경 정보를 제공해주는 것</a:t>
            </a:r>
            <a:endParaRPr lang="en-US" altLang="ko-KR" sz="1100" b="1" dirty="0">
              <a:latin typeface="+mj-ea"/>
              <a:ea typeface="+mj-ea"/>
            </a:endParaRPr>
          </a:p>
        </p:txBody>
      </p:sp>
      <p:pic>
        <p:nvPicPr>
          <p:cNvPr id="44" name="Picture 10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V="1">
            <a:off x="2208172" y="2109663"/>
            <a:ext cx="4792720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Rectangle 71"/>
          <p:cNvSpPr>
            <a:spLocks noChangeArrowheads="1"/>
          </p:cNvSpPr>
          <p:nvPr/>
        </p:nvSpPr>
        <p:spPr bwMode="auto">
          <a:xfrm>
            <a:off x="3275856" y="1917651"/>
            <a:ext cx="2735263" cy="503237"/>
          </a:xfrm>
          <a:prstGeom prst="rect">
            <a:avLst/>
          </a:prstGeom>
          <a:solidFill>
            <a:srgbClr val="37527D"/>
          </a:solidFill>
          <a:ln w="9525" algn="ctr">
            <a:solidFill>
              <a:srgbClr val="80808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latinLnBrk="0" hangingPunct="0"/>
            <a:r>
              <a:rPr kumimoji="0" lang="ko-KR" altLang="en-US" sz="12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환경회계</a:t>
            </a:r>
            <a:r>
              <a:rPr kumimoji="0" lang="en-US" altLang="ko-KR" sz="12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(EA)</a:t>
            </a:r>
            <a:endParaRPr kumimoji="0" lang="ko-KR" altLang="en-US" sz="12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3" name="Picture 12" descr="사람4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99792" y="2204864"/>
            <a:ext cx="874713" cy="619125"/>
          </a:xfrm>
          <a:prstGeom prst="rect">
            <a:avLst/>
          </a:prstGeom>
          <a:noFill/>
        </p:spPr>
      </p:pic>
      <p:pic>
        <p:nvPicPr>
          <p:cNvPr id="74" name="Picture 15" descr="사람4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45993" y="2209999"/>
            <a:ext cx="830263" cy="642937"/>
          </a:xfrm>
          <a:prstGeom prst="rect">
            <a:avLst/>
          </a:prstGeom>
          <a:noFill/>
        </p:spPr>
      </p:pic>
      <p:sp>
        <p:nvSpPr>
          <p:cNvPr id="76" name="TextBox 75"/>
          <p:cNvSpPr txBox="1"/>
          <p:nvPr/>
        </p:nvSpPr>
        <p:spPr>
          <a:xfrm>
            <a:off x="2339752" y="2791961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1F497D"/>
                </a:solidFill>
                <a:latin typeface="맑은 고딕"/>
                <a:ea typeface="맑은 고딕"/>
              </a:rPr>
              <a:t>외부 이해관계자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52120" y="2780928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1F497D"/>
                </a:solidFill>
                <a:latin typeface="맑은 고딕"/>
                <a:ea typeface="맑은 고딕"/>
              </a:rPr>
              <a:t>내부 이해관계자</a:t>
            </a:r>
          </a:p>
        </p:txBody>
      </p:sp>
      <p:sp>
        <p:nvSpPr>
          <p:cNvPr id="42" name="슬라이드 번호 개체 틀 4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64</a:t>
            </a:fld>
            <a:endParaRPr lang="ko-KR" altLang="en-US"/>
          </a:p>
        </p:txBody>
      </p:sp>
      <p:sp>
        <p:nvSpPr>
          <p:cNvPr id="40" name="직사각형 9"/>
          <p:cNvSpPr>
            <a:spLocks noChangeArrowheads="1"/>
          </p:cNvSpPr>
          <p:nvPr/>
        </p:nvSpPr>
        <p:spPr bwMode="auto">
          <a:xfrm>
            <a:off x="323528" y="5332449"/>
            <a:ext cx="37147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b="1" dirty="0" smtClean="0">
                <a:latin typeface="+mj-ea"/>
                <a:ea typeface="+mj-ea"/>
              </a:rPr>
              <a:t>▶투자자</a:t>
            </a:r>
            <a:r>
              <a:rPr lang="en-US" altLang="ko-KR" sz="1100" b="1" dirty="0" smtClean="0">
                <a:latin typeface="+mj-ea"/>
                <a:ea typeface="+mj-ea"/>
              </a:rPr>
              <a:t>, </a:t>
            </a:r>
            <a:r>
              <a:rPr lang="ko-KR" altLang="en-US" sz="1100" b="1" dirty="0" smtClean="0">
                <a:latin typeface="+mj-ea"/>
                <a:ea typeface="+mj-ea"/>
              </a:rPr>
              <a:t>채권단체</a:t>
            </a:r>
            <a:r>
              <a:rPr lang="en-US" altLang="ko-KR" sz="1100" b="1" dirty="0" smtClean="0">
                <a:latin typeface="+mj-ea"/>
                <a:ea typeface="+mj-ea"/>
              </a:rPr>
              <a:t>,</a:t>
            </a:r>
            <a:r>
              <a:rPr lang="ko-KR" altLang="en-US" sz="1100" b="1" dirty="0" smtClean="0">
                <a:latin typeface="+mj-ea"/>
                <a:ea typeface="+mj-ea"/>
              </a:rPr>
              <a:t>소비자</a:t>
            </a:r>
            <a:r>
              <a:rPr lang="en-US" altLang="ko-KR" sz="1100" b="1" dirty="0" smtClean="0">
                <a:latin typeface="+mj-ea"/>
                <a:ea typeface="+mj-ea"/>
              </a:rPr>
              <a:t>, </a:t>
            </a:r>
            <a:r>
              <a:rPr lang="ko-KR" altLang="en-US" sz="1100" b="1" dirty="0" smtClean="0">
                <a:latin typeface="+mj-ea"/>
                <a:ea typeface="+mj-ea"/>
              </a:rPr>
              <a:t>대출기관 등 외부 이해관계자를 대상으로 환경오염 처리비용</a:t>
            </a:r>
            <a:r>
              <a:rPr lang="en-US" altLang="ko-KR" sz="1100" b="1" dirty="0" smtClean="0">
                <a:latin typeface="+mj-ea"/>
                <a:ea typeface="+mj-ea"/>
              </a:rPr>
              <a:t>, </a:t>
            </a:r>
            <a:r>
              <a:rPr lang="ko-KR" altLang="en-US" sz="1100" b="1" dirty="0" smtClean="0">
                <a:latin typeface="+mj-ea"/>
                <a:ea typeface="+mj-ea"/>
              </a:rPr>
              <a:t>환경부채 인식 및 평가결과를 공시해야 함으로 환경 분야와 더불어 재무회계 분야의 전문가 참여 필요</a:t>
            </a:r>
            <a:endParaRPr lang="en-US" altLang="ko-KR" sz="1100" b="1" dirty="0">
              <a:latin typeface="+mj-ea"/>
              <a:ea typeface="+mj-ea"/>
            </a:endParaRPr>
          </a:p>
        </p:txBody>
      </p:sp>
      <p:sp>
        <p:nvSpPr>
          <p:cNvPr id="41" name="대각선 방향의 모서리가 둥근 사각형 40"/>
          <p:cNvSpPr/>
          <p:nvPr/>
        </p:nvSpPr>
        <p:spPr bwMode="auto">
          <a:xfrm>
            <a:off x="414916" y="5044449"/>
            <a:ext cx="2428892" cy="288000"/>
          </a:xfrm>
          <a:prstGeom prst="round2Diag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algn="ctr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ysClr val="window" lastClr="FFFFFF"/>
                </a:solidFill>
                <a:latin typeface="+mj-ea"/>
                <a:ea typeface="+mj-ea"/>
              </a:rPr>
              <a:t>환경재무회계 주요사항</a:t>
            </a:r>
          </a:p>
        </p:txBody>
      </p:sp>
      <p:sp>
        <p:nvSpPr>
          <p:cNvPr id="43" name="직사각형 9"/>
          <p:cNvSpPr>
            <a:spLocks noChangeArrowheads="1"/>
          </p:cNvSpPr>
          <p:nvPr/>
        </p:nvSpPr>
        <p:spPr bwMode="auto">
          <a:xfrm>
            <a:off x="5249740" y="5301208"/>
            <a:ext cx="371474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b="1" dirty="0" smtClean="0">
                <a:latin typeface="+mj-ea"/>
                <a:ea typeface="+mj-ea"/>
              </a:rPr>
              <a:t>▶환경관리회계 정보를 제공받는 대상이 기업의 경영자에 국한됨에 따라</a:t>
            </a:r>
            <a:r>
              <a:rPr lang="en-US" altLang="ko-KR" sz="1100" b="1" dirty="0" smtClean="0">
                <a:latin typeface="+mj-ea"/>
                <a:ea typeface="+mj-ea"/>
              </a:rPr>
              <a:t> </a:t>
            </a:r>
            <a:r>
              <a:rPr lang="ko-KR" altLang="en-US" sz="1100" b="1" dirty="0" smtClean="0">
                <a:latin typeface="+mj-ea"/>
                <a:ea typeface="+mj-ea"/>
              </a:rPr>
              <a:t>통일된 기준 안은 필요 없으나</a:t>
            </a:r>
            <a:r>
              <a:rPr lang="en-US" altLang="ko-KR" sz="1100" b="1" dirty="0" smtClean="0">
                <a:latin typeface="+mj-ea"/>
                <a:ea typeface="+mj-ea"/>
              </a:rPr>
              <a:t>, </a:t>
            </a:r>
            <a:r>
              <a:rPr lang="ko-KR" altLang="en-US" sz="1100" b="1" dirty="0" smtClean="0">
                <a:latin typeface="+mj-ea"/>
                <a:ea typeface="+mj-ea"/>
              </a:rPr>
              <a:t>경영자가 필요로 하는 정보</a:t>
            </a:r>
            <a:r>
              <a:rPr lang="en-US" altLang="ko-KR" sz="1100" b="1" dirty="0" smtClean="0">
                <a:latin typeface="+mj-ea"/>
                <a:ea typeface="+mj-ea"/>
              </a:rPr>
              <a:t>(</a:t>
            </a:r>
            <a:r>
              <a:rPr lang="ko-KR" altLang="en-US" sz="1100" b="1" dirty="0" smtClean="0">
                <a:latin typeface="+mj-ea"/>
                <a:ea typeface="+mj-ea"/>
              </a:rPr>
              <a:t>환경원가 및 </a:t>
            </a:r>
            <a:r>
              <a:rPr lang="ko-KR" altLang="en-US" sz="1100" b="1" dirty="0" err="1" smtClean="0">
                <a:latin typeface="+mj-ea"/>
                <a:ea typeface="+mj-ea"/>
              </a:rPr>
              <a:t>환경효익</a:t>
            </a:r>
            <a:r>
              <a:rPr lang="en-US" altLang="ko-KR" sz="1100" b="1" dirty="0" smtClean="0">
                <a:latin typeface="+mj-ea"/>
                <a:ea typeface="+mj-ea"/>
              </a:rPr>
              <a:t>)</a:t>
            </a:r>
            <a:r>
              <a:rPr lang="ko-KR" altLang="en-US" sz="1100" b="1" dirty="0" smtClean="0">
                <a:latin typeface="+mj-ea"/>
                <a:ea typeface="+mj-ea"/>
              </a:rPr>
              <a:t>를 적시에 제공하는 것이 필요함</a:t>
            </a:r>
            <a:endParaRPr lang="en-US" altLang="ko-KR" sz="11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ko-KR" sz="1100" b="1" dirty="0">
              <a:latin typeface="+mj-ea"/>
              <a:ea typeface="+mj-ea"/>
            </a:endParaRPr>
          </a:p>
        </p:txBody>
      </p:sp>
      <p:sp>
        <p:nvSpPr>
          <p:cNvPr id="46" name="대각선 방향의 모서리가 둥근 사각형 45"/>
          <p:cNvSpPr/>
          <p:nvPr/>
        </p:nvSpPr>
        <p:spPr bwMode="auto">
          <a:xfrm>
            <a:off x="6444208" y="5013176"/>
            <a:ext cx="2428892" cy="288000"/>
          </a:xfrm>
          <a:prstGeom prst="round2Diag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algn="ctr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ysClr val="window" lastClr="FFFFFF"/>
                </a:solidFill>
                <a:latin typeface="+mj-ea"/>
                <a:ea typeface="+mj-ea"/>
              </a:rPr>
              <a:t>환경관리회계 주요사항</a:t>
            </a:r>
          </a:p>
        </p:txBody>
      </p:sp>
    </p:spTree>
    <p:extLst>
      <p:ext uri="{BB962C8B-B14F-4D97-AF65-F5344CB8AC3E}">
        <p14:creationId xmlns:p14="http://schemas.microsoft.com/office/powerpoint/2010/main" xmlns="" val="2593271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4"/>
          <p:cNvGrpSpPr/>
          <p:nvPr/>
        </p:nvGrpSpPr>
        <p:grpSpPr>
          <a:xfrm>
            <a:off x="3288505" y="1628800"/>
            <a:ext cx="5675983" cy="4454525"/>
            <a:chOff x="3251993" y="1566763"/>
            <a:chExt cx="5675983" cy="4454525"/>
          </a:xfrm>
        </p:grpSpPr>
        <p:sp>
          <p:nvSpPr>
            <p:cNvPr id="79" name="자유형 78"/>
            <p:cNvSpPr/>
            <p:nvPr/>
          </p:nvSpPr>
          <p:spPr>
            <a:xfrm>
              <a:off x="3275856" y="3140968"/>
              <a:ext cx="1008112" cy="720080"/>
            </a:xfrm>
            <a:custGeom>
              <a:avLst/>
              <a:gdLst>
                <a:gd name="connsiteX0" fmla="*/ 0 w 1524000"/>
                <a:gd name="connsiteY0" fmla="*/ 1727200 h 1727200"/>
                <a:gd name="connsiteX1" fmla="*/ 943428 w 1524000"/>
                <a:gd name="connsiteY1" fmla="*/ 0 h 1727200"/>
                <a:gd name="connsiteX2" fmla="*/ 1524000 w 1524000"/>
                <a:gd name="connsiteY2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0" h="1727200">
                  <a:moveTo>
                    <a:pt x="0" y="1727200"/>
                  </a:moveTo>
                  <a:lnTo>
                    <a:pt x="943428" y="0"/>
                  </a:lnTo>
                  <a:lnTo>
                    <a:pt x="1524000" y="0"/>
                  </a:lnTo>
                </a:path>
              </a:pathLst>
            </a:custGeom>
            <a:ln w="12700">
              <a:solidFill>
                <a:srgbClr val="6586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3" name="그룹 71"/>
            <p:cNvGrpSpPr/>
            <p:nvPr/>
          </p:nvGrpSpPr>
          <p:grpSpPr>
            <a:xfrm>
              <a:off x="3251993" y="1566763"/>
              <a:ext cx="5675983" cy="4454525"/>
              <a:chOff x="3251993" y="1566763"/>
              <a:chExt cx="7930929" cy="4454525"/>
            </a:xfrm>
          </p:grpSpPr>
          <p:sp>
            <p:nvSpPr>
              <p:cNvPr id="52" name="자유형 51"/>
              <p:cNvSpPr/>
              <p:nvPr/>
            </p:nvSpPr>
            <p:spPr>
              <a:xfrm>
                <a:off x="3251993" y="2073176"/>
                <a:ext cx="1524000" cy="1727200"/>
              </a:xfrm>
              <a:custGeom>
                <a:avLst/>
                <a:gdLst>
                  <a:gd name="connsiteX0" fmla="*/ 0 w 1524000"/>
                  <a:gd name="connsiteY0" fmla="*/ 1727200 h 1727200"/>
                  <a:gd name="connsiteX1" fmla="*/ 943428 w 1524000"/>
                  <a:gd name="connsiteY1" fmla="*/ 0 h 1727200"/>
                  <a:gd name="connsiteX2" fmla="*/ 1524000 w 1524000"/>
                  <a:gd name="connsiteY2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0" h="1727200">
                    <a:moveTo>
                      <a:pt x="0" y="1727200"/>
                    </a:moveTo>
                    <a:lnTo>
                      <a:pt x="943428" y="0"/>
                    </a:lnTo>
                    <a:lnTo>
                      <a:pt x="1524000" y="0"/>
                    </a:lnTo>
                  </a:path>
                </a:pathLst>
              </a:custGeom>
              <a:ln w="12700">
                <a:solidFill>
                  <a:srgbClr val="6586B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3" name="자유형 52"/>
              <p:cNvSpPr/>
              <p:nvPr/>
            </p:nvSpPr>
            <p:spPr>
              <a:xfrm flipV="1">
                <a:off x="3251993" y="3735288"/>
                <a:ext cx="1524000" cy="1571625"/>
              </a:xfrm>
              <a:custGeom>
                <a:avLst/>
                <a:gdLst>
                  <a:gd name="connsiteX0" fmla="*/ 0 w 1524000"/>
                  <a:gd name="connsiteY0" fmla="*/ 1727200 h 1727200"/>
                  <a:gd name="connsiteX1" fmla="*/ 943428 w 1524000"/>
                  <a:gd name="connsiteY1" fmla="*/ 0 h 1727200"/>
                  <a:gd name="connsiteX2" fmla="*/ 1524000 w 1524000"/>
                  <a:gd name="connsiteY2" fmla="*/ 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0" h="1727200">
                    <a:moveTo>
                      <a:pt x="0" y="1727200"/>
                    </a:moveTo>
                    <a:lnTo>
                      <a:pt x="943428" y="0"/>
                    </a:lnTo>
                    <a:lnTo>
                      <a:pt x="1524000" y="0"/>
                    </a:lnTo>
                  </a:path>
                </a:pathLst>
              </a:custGeom>
              <a:ln w="12700">
                <a:solidFill>
                  <a:srgbClr val="6586B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5" name="자유형 54"/>
              <p:cNvSpPr/>
              <p:nvPr/>
            </p:nvSpPr>
            <p:spPr>
              <a:xfrm flipV="1">
                <a:off x="3266280" y="3781326"/>
                <a:ext cx="1552575" cy="484187"/>
              </a:xfrm>
              <a:custGeom>
                <a:avLst/>
                <a:gdLst>
                  <a:gd name="connsiteX0" fmla="*/ 0 w 1553029"/>
                  <a:gd name="connsiteY0" fmla="*/ 667658 h 667658"/>
                  <a:gd name="connsiteX1" fmla="*/ 928914 w 1553029"/>
                  <a:gd name="connsiteY1" fmla="*/ 0 h 667658"/>
                  <a:gd name="connsiteX2" fmla="*/ 1553029 w 1553029"/>
                  <a:gd name="connsiteY2" fmla="*/ 0 h 667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53029" h="667658">
                    <a:moveTo>
                      <a:pt x="0" y="667658"/>
                    </a:moveTo>
                    <a:lnTo>
                      <a:pt x="928914" y="0"/>
                    </a:lnTo>
                    <a:lnTo>
                      <a:pt x="1553029" y="0"/>
                    </a:lnTo>
                  </a:path>
                </a:pathLst>
              </a:custGeom>
              <a:ln w="12700">
                <a:solidFill>
                  <a:srgbClr val="6586B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58" name="모서리가 둥근 직사각형 57"/>
              <p:cNvSpPr/>
              <p:nvPr/>
            </p:nvSpPr>
            <p:spPr bwMode="auto">
              <a:xfrm>
                <a:off x="4626768" y="1877913"/>
                <a:ext cx="6235700" cy="428625"/>
              </a:xfrm>
              <a:prstGeom prst="roundRect">
                <a:avLst/>
              </a:prstGeom>
              <a:solidFill>
                <a:srgbClr val="6586BB"/>
              </a:solidFill>
              <a:ln w="12700">
                <a:solidFill>
                  <a:schemeClr val="bg1"/>
                </a:solidFill>
              </a:ln>
              <a:effectLst>
                <a:outerShdw blurRad="76200" algn="ctr" rotWithShape="0">
                  <a:srgbClr val="000000">
                    <a:alpha val="3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anchor="ctr"/>
              <a:lstStyle/>
              <a:p>
                <a:pPr>
                  <a:defRPr/>
                </a:pPr>
                <a:r>
                  <a:rPr lang="ko-KR" altLang="en-US" sz="1400" b="1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사후처리 원가</a:t>
                </a:r>
                <a:endParaRPr lang="ko-KR" altLang="en-US" sz="14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4769643" y="2306538"/>
                <a:ext cx="6413279" cy="5355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180975" lvl="1" indent="-180975" defTabSz="955675" latinLnBrk="0">
                  <a:lnSpc>
                    <a:spcPct val="120000"/>
                  </a:lnSpc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대기 및 수질오염</a:t>
                </a:r>
                <a:r>
                  <a:rPr lang="en-US" altLang="ko-KR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폐기물 처리 등 환경 영향의 사후처리에 소요된 비용</a:t>
                </a:r>
                <a:endParaRPr lang="ko-KR" altLang="en-US" sz="1200" b="1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2" name="모서리가 둥근 직사각형 61"/>
              <p:cNvSpPr/>
              <p:nvPr/>
            </p:nvSpPr>
            <p:spPr bwMode="auto">
              <a:xfrm>
                <a:off x="4626768" y="2949476"/>
                <a:ext cx="6235700" cy="428625"/>
              </a:xfrm>
              <a:prstGeom prst="roundRect">
                <a:avLst/>
              </a:prstGeom>
              <a:solidFill>
                <a:srgbClr val="6586BB"/>
              </a:solidFill>
              <a:ln w="12700">
                <a:solidFill>
                  <a:schemeClr val="bg1"/>
                </a:solidFill>
              </a:ln>
              <a:effectLst>
                <a:outerShdw blurRad="76200" algn="ctr" rotWithShape="0">
                  <a:srgbClr val="000000">
                    <a:alpha val="3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anchor="ctr"/>
              <a:lstStyle/>
              <a:p>
                <a:pPr>
                  <a:defRPr/>
                </a:pPr>
                <a:r>
                  <a:rPr lang="ko-KR" altLang="en-US" sz="1400" b="1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사전예방 원가</a:t>
                </a:r>
                <a:endParaRPr lang="ko-KR" altLang="en-US" sz="14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4769643" y="3378101"/>
                <a:ext cx="6312664" cy="5355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180975" lvl="1" indent="-180975" defTabSz="955675" latinLnBrk="0">
                  <a:lnSpc>
                    <a:spcPct val="120000"/>
                  </a:lnSpc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제품 개발 및 폐기물 처리 등 제품 </a:t>
                </a:r>
                <a:r>
                  <a:rPr lang="ko-KR" altLang="en-US" sz="1200" b="1" dirty="0" err="1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전과정에서</a:t>
                </a: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 환경보전 및 자원 효율 향상을 통한 비용 절감을 목표로 한 원가</a:t>
                </a:r>
                <a:endParaRPr lang="ko-KR" altLang="en-US" sz="1200" b="1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4" name="모서리가 둥근 직사각형 63"/>
              <p:cNvSpPr/>
              <p:nvPr/>
            </p:nvSpPr>
            <p:spPr bwMode="auto">
              <a:xfrm>
                <a:off x="4626768" y="4021038"/>
                <a:ext cx="6235700" cy="428625"/>
              </a:xfrm>
              <a:prstGeom prst="roundRect">
                <a:avLst/>
              </a:prstGeom>
              <a:solidFill>
                <a:srgbClr val="6586BB"/>
              </a:solidFill>
              <a:ln w="12700">
                <a:solidFill>
                  <a:schemeClr val="bg1"/>
                </a:solidFill>
              </a:ln>
              <a:effectLst>
                <a:outerShdw blurRad="76200" algn="ctr" rotWithShape="0">
                  <a:srgbClr val="000000">
                    <a:alpha val="3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anchor="ctr"/>
              <a:lstStyle/>
              <a:p>
                <a:pPr>
                  <a:defRPr/>
                </a:pPr>
                <a:r>
                  <a:rPr lang="ko-KR" altLang="en-US" sz="1400" b="1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이해관계자 원가</a:t>
                </a:r>
                <a:endParaRPr lang="ko-KR" altLang="en-US" sz="14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4769643" y="4449663"/>
                <a:ext cx="6312664" cy="5000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anchor="ctr"/>
              <a:lstStyle/>
              <a:p>
                <a:pPr marL="180975" lvl="1" indent="-180975" defTabSz="955675" latinLnBrk="0">
                  <a:lnSpc>
                    <a:spcPct val="120000"/>
                  </a:lnSpc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환경단체에 대한 기부나 지원활동 비용</a:t>
                </a:r>
                <a:r>
                  <a:rPr lang="en-US" altLang="ko-KR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이해관계자에 대한 정보 공개 및 환경광고 관련비용 등</a:t>
                </a:r>
                <a:endParaRPr lang="ko-KR" altLang="en-US" sz="1200" b="1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6" name="모서리가 둥근 직사각형 65"/>
              <p:cNvSpPr/>
              <p:nvPr/>
            </p:nvSpPr>
            <p:spPr bwMode="auto">
              <a:xfrm>
                <a:off x="4626768" y="5092601"/>
                <a:ext cx="6235700" cy="428625"/>
              </a:xfrm>
              <a:prstGeom prst="roundRect">
                <a:avLst/>
              </a:prstGeom>
              <a:solidFill>
                <a:srgbClr val="6586BB"/>
              </a:solidFill>
              <a:ln w="12700">
                <a:solidFill>
                  <a:schemeClr val="bg1"/>
                </a:solidFill>
              </a:ln>
              <a:effectLst>
                <a:outerShdw blurRad="76200" algn="ctr" rotWithShape="0">
                  <a:srgbClr val="000000">
                    <a:alpha val="3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anchor="ctr"/>
              <a:lstStyle/>
              <a:p>
                <a:pPr>
                  <a:defRPr/>
                </a:pPr>
                <a:r>
                  <a:rPr lang="ko-KR" altLang="en-US" sz="1400" b="1" dirty="0" smtClean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법규 대응 및 복원활동 원가</a:t>
                </a:r>
                <a:endParaRPr lang="ko-KR" altLang="en-US" sz="14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7" name="직사각형 66"/>
              <p:cNvSpPr/>
              <p:nvPr/>
            </p:nvSpPr>
            <p:spPr>
              <a:xfrm>
                <a:off x="4769643" y="5521226"/>
                <a:ext cx="6312664" cy="5000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anchor="ctr"/>
              <a:lstStyle/>
              <a:p>
                <a:pPr marL="180975" lvl="1" indent="-180975" defTabSz="955675" latinLnBrk="0">
                  <a:lnSpc>
                    <a:spcPct val="120000"/>
                  </a:lnSpc>
                  <a:buClr>
                    <a:srgbClr val="597DB7"/>
                  </a:buClr>
                  <a:buFont typeface="Wingdings" pitchFamily="2" charset="2"/>
                  <a:buChar char="§"/>
                  <a:defRPr/>
                </a:pP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환경법규 대응 및 복원활동 비용</a:t>
                </a:r>
                <a:r>
                  <a:rPr lang="en-US" altLang="ko-KR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소송 및 손해배상</a:t>
                </a:r>
                <a:r>
                  <a:rPr lang="en-US" altLang="ko-KR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, </a:t>
                </a:r>
                <a:r>
                  <a:rPr lang="ko-KR" altLang="en-US" sz="1200" b="1" dirty="0" smtClean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부담금 및 부과금 등</a:t>
                </a:r>
                <a:endParaRPr lang="ko-KR" altLang="en-US" sz="1200" b="1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68" name="Picture 2544" descr="5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4464843" y="1566763"/>
                <a:ext cx="376237" cy="671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" name="Picture 2544" descr="5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4464843" y="2592288"/>
                <a:ext cx="376237" cy="671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Picture 2544" descr="5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4464843" y="3735288"/>
                <a:ext cx="376237" cy="671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" name="Picture 2544" descr="5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4464843" y="4760813"/>
                <a:ext cx="376237" cy="671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41986" name="제목 10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002060"/>
                </a:solidFill>
              </a:rPr>
              <a:t>환경회계</a:t>
            </a:r>
            <a:endParaRPr lang="ko-KR" altLang="en-US" sz="2000" dirty="0" smtClean="0">
              <a:solidFill>
                <a:srgbClr val="002060"/>
              </a:solidFill>
            </a:endParaRPr>
          </a:p>
        </p:txBody>
      </p:sp>
      <p:grpSp>
        <p:nvGrpSpPr>
          <p:cNvPr id="4" name="그룹 88"/>
          <p:cNvGrpSpPr/>
          <p:nvPr/>
        </p:nvGrpSpPr>
        <p:grpSpPr>
          <a:xfrm>
            <a:off x="107502" y="2564904"/>
            <a:ext cx="4104458" cy="2448272"/>
            <a:chOff x="4862417" y="4936932"/>
            <a:chExt cx="3294792" cy="1800200"/>
          </a:xfrm>
        </p:grpSpPr>
        <p:sp>
          <p:nvSpPr>
            <p:cNvPr id="86" name="타원 85"/>
            <p:cNvSpPr/>
            <p:nvPr/>
          </p:nvSpPr>
          <p:spPr bwMode="auto">
            <a:xfrm>
              <a:off x="4862417" y="4936932"/>
              <a:ext cx="3079243" cy="1800200"/>
            </a:xfrm>
            <a:prstGeom prst="ellipse">
              <a:avLst/>
            </a:prstGeom>
            <a:solidFill>
              <a:srgbClr val="47659B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wrap="none" lIns="0" tIns="46038" rIns="0" bIns="46038" anchor="ctr"/>
            <a:lstStyle/>
            <a:p>
              <a:pPr algn="ctr" defTabSz="762000">
                <a:lnSpc>
                  <a:spcPct val="120000"/>
                </a:lnSpc>
                <a:buClr>
                  <a:srgbClr val="CCFF33"/>
                </a:buClr>
                <a:buSzPct val="50000"/>
                <a:tabLst>
                  <a:tab pos="1733550" algn="l"/>
                  <a:tab pos="2498725" algn="l"/>
                </a:tabLst>
                <a:defRPr/>
              </a:pPr>
              <a:endParaRPr lang="ko-KR" altLang="en-US" sz="1400" b="1" dirty="0">
                <a:solidFill>
                  <a:schemeClr val="bg1"/>
                </a:solidFill>
                <a:latin typeface="+mn-ea"/>
                <a:cs typeface="Times New Roman" pitchFamily="18" charset="0"/>
              </a:endParaRPr>
            </a:p>
          </p:txBody>
        </p:sp>
        <p:grpSp>
          <p:nvGrpSpPr>
            <p:cNvPr id="5" name="Group 40"/>
            <p:cNvGrpSpPr>
              <a:grpSpLocks/>
            </p:cNvGrpSpPr>
            <p:nvPr/>
          </p:nvGrpSpPr>
          <p:grpSpPr bwMode="auto">
            <a:xfrm>
              <a:off x="6424239" y="5171492"/>
              <a:ext cx="1512169" cy="1343407"/>
              <a:chOff x="1974" y="-2215"/>
              <a:chExt cx="1684" cy="1569"/>
            </a:xfrm>
          </p:grpSpPr>
          <p:sp>
            <p:nvSpPr>
              <p:cNvPr id="81" name="Oval 30"/>
              <p:cNvSpPr>
                <a:spLocks noChangeAspect="1" noChangeArrowheads="1"/>
              </p:cNvSpPr>
              <p:nvPr/>
            </p:nvSpPr>
            <p:spPr bwMode="auto">
              <a:xfrm>
                <a:off x="1974" y="-2215"/>
                <a:ext cx="1684" cy="1569"/>
              </a:xfrm>
              <a:prstGeom prst="ellipse">
                <a:avLst/>
              </a:prstGeom>
              <a:solidFill>
                <a:srgbClr val="ACC2D4"/>
              </a:solidFill>
              <a:ln w="3175" algn="ctr">
                <a:noFill/>
                <a:round/>
                <a:headEnd/>
                <a:tailEnd type="none" w="med" len="sm"/>
              </a:ln>
            </p:spPr>
            <p:txBody>
              <a:bodyPr wrap="none" anchor="ctr"/>
              <a:lstStyle/>
              <a:p>
                <a:endParaRPr lang="ko-KR" altLang="en-US" b="1">
                  <a:latin typeface="+mj-lt"/>
                  <a:ea typeface="HY견고딕" pitchFamily="18" charset="-127"/>
                </a:endParaRPr>
              </a:p>
            </p:txBody>
          </p:sp>
          <p:sp>
            <p:nvSpPr>
              <p:cNvPr id="82" name="Oval 31"/>
              <p:cNvSpPr>
                <a:spLocks noChangeAspect="1" noChangeArrowheads="1"/>
              </p:cNvSpPr>
              <p:nvPr/>
            </p:nvSpPr>
            <p:spPr bwMode="auto">
              <a:xfrm>
                <a:off x="2094" y="-2124"/>
                <a:ext cx="1447" cy="1360"/>
              </a:xfrm>
              <a:prstGeom prst="ellipse">
                <a:avLst/>
              </a:prstGeom>
              <a:solidFill>
                <a:srgbClr val="CDDAE5"/>
              </a:solidFill>
              <a:ln w="3175" algn="ctr">
                <a:noFill/>
                <a:round/>
                <a:headEnd/>
                <a:tailEnd type="none" w="med" len="sm"/>
              </a:ln>
            </p:spPr>
            <p:txBody>
              <a:bodyPr wrap="none" anchor="ctr"/>
              <a:lstStyle/>
              <a:p>
                <a:endParaRPr lang="ko-KR" altLang="en-US" b="1">
                  <a:latin typeface="+mj-lt"/>
                  <a:ea typeface="HY견고딕" pitchFamily="18" charset="-127"/>
                </a:endParaRPr>
              </a:p>
            </p:txBody>
          </p:sp>
          <p:sp>
            <p:nvSpPr>
              <p:cNvPr id="83" name="Oval 32"/>
              <p:cNvSpPr>
                <a:spLocks noChangeAspect="1" noChangeArrowheads="1"/>
              </p:cNvSpPr>
              <p:nvPr/>
            </p:nvSpPr>
            <p:spPr bwMode="auto">
              <a:xfrm>
                <a:off x="2223" y="-2039"/>
                <a:ext cx="1230" cy="1158"/>
              </a:xfrm>
              <a:prstGeom prst="ellipse">
                <a:avLst/>
              </a:prstGeom>
              <a:solidFill>
                <a:srgbClr val="E6EDF2"/>
              </a:solidFill>
              <a:ln w="3175" algn="ctr">
                <a:noFill/>
                <a:round/>
                <a:headEnd/>
                <a:tailEnd type="none" w="med" len="sm"/>
              </a:ln>
            </p:spPr>
            <p:txBody>
              <a:bodyPr wrap="none" anchor="ctr"/>
              <a:lstStyle/>
              <a:p>
                <a:endParaRPr lang="ko-KR" altLang="en-US" b="1">
                  <a:latin typeface="+mj-lt"/>
                  <a:ea typeface="HY견고딕" pitchFamily="18" charset="-127"/>
                </a:endParaRPr>
              </a:p>
            </p:txBody>
          </p:sp>
          <p:sp>
            <p:nvSpPr>
              <p:cNvPr id="84" name="Oval 33"/>
              <p:cNvSpPr>
                <a:spLocks noChangeArrowheads="1"/>
              </p:cNvSpPr>
              <p:nvPr/>
            </p:nvSpPr>
            <p:spPr bwMode="auto">
              <a:xfrm>
                <a:off x="2295" y="-1937"/>
                <a:ext cx="1058" cy="1056"/>
              </a:xfrm>
              <a:prstGeom prst="ellipse">
                <a:avLst/>
              </a:prstGeom>
              <a:solidFill>
                <a:schemeClr val="bg1"/>
              </a:solidFill>
              <a:ln w="3175" algn="ctr">
                <a:noFill/>
                <a:round/>
                <a:headEnd/>
                <a:tailEnd type="none" w="med" len="sm"/>
              </a:ln>
            </p:spPr>
            <p:txBody>
              <a:bodyPr wrap="none" anchor="ctr"/>
              <a:lstStyle/>
              <a:p>
                <a:endParaRPr lang="ko-KR" altLang="en-US" b="1">
                  <a:latin typeface="+mj-lt"/>
                  <a:ea typeface="HY견고딕" pitchFamily="18" charset="-127"/>
                </a:endParaRPr>
              </a:p>
            </p:txBody>
          </p:sp>
        </p:grpSp>
        <p:sp>
          <p:nvSpPr>
            <p:cNvPr id="87" name="TextBox 86"/>
            <p:cNvSpPr txBox="1"/>
            <p:nvPr/>
          </p:nvSpPr>
          <p:spPr>
            <a:xfrm>
              <a:off x="5200432" y="5731138"/>
              <a:ext cx="14401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ko-KR" altLang="en-US" sz="1400" b="1" kern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환경관리회계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717049" y="5466403"/>
              <a:ext cx="1440160" cy="226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ko-KR" altLang="en-US" sz="1400" b="1" kern="0" dirty="0" smtClean="0">
                  <a:latin typeface="맑은 고딕"/>
                  <a:ea typeface="맑은 고딕"/>
                </a:rPr>
                <a:t>환경원가회계</a:t>
              </a:r>
              <a:endParaRPr kumimoji="0" lang="en-US" altLang="ko-KR" sz="1400" b="1" kern="0" dirty="0" smtClean="0">
                <a:latin typeface="맑은 고딕"/>
                <a:ea typeface="맑은 고딕"/>
              </a:endParaRPr>
            </a:p>
          </p:txBody>
        </p:sp>
      </p:grpSp>
      <p:sp>
        <p:nvSpPr>
          <p:cNvPr id="42" name="슬라이드 번호 개체 틀 4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65</a:t>
            </a:fld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826695" y="10129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0" name="Rectangle 72"/>
          <p:cNvSpPr>
            <a:spLocks noChangeArrowheads="1"/>
          </p:cNvSpPr>
          <p:nvPr/>
        </p:nvSpPr>
        <p:spPr bwMode="gray">
          <a:xfrm>
            <a:off x="1907704" y="905994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환경관리회계는 환경원가 측정을 다루는 환경원가회계와 이를 활용하여 의사결정 영역을 다루는 활용방안으로 크게 구분할 수 있음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환경관리회계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Rectangle 72"/>
          <p:cNvSpPr>
            <a:spLocks noChangeArrowheads="1"/>
          </p:cNvSpPr>
          <p:nvPr/>
        </p:nvSpPr>
        <p:spPr bwMode="gray">
          <a:xfrm>
            <a:off x="395536" y="6021288"/>
            <a:ext cx="8640960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환경원가회계는 기업이 발생시키고 스스로 부담하는 내부비용을 의미하며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기업이 발생시키고 부담하지 않는 사회적 비용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외부 비용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은 포함하지 않음</a:t>
            </a:r>
            <a:endParaRPr kumimoji="0" lang="en-US" altLang="ko-KR" sz="1200" b="1" kern="0" dirty="0" smtClean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339752" y="3585210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+mn-ea"/>
                <a:ea typeface="+mn-ea"/>
              </a:rPr>
              <a:t>&lt;2005</a:t>
            </a:r>
            <a:r>
              <a:rPr lang="ko-KR" altLang="en-US" sz="1000" b="1" dirty="0" smtClean="0">
                <a:latin typeface="+mn-ea"/>
                <a:ea typeface="+mn-ea"/>
              </a:rPr>
              <a:t>년 환경부 환경원가회계 가이드라인</a:t>
            </a:r>
            <a:r>
              <a:rPr lang="en-US" altLang="ko-KR" sz="1000" b="1" dirty="0" smtClean="0">
                <a:latin typeface="+mn-ea"/>
                <a:ea typeface="+mn-ea"/>
              </a:rPr>
              <a:t>&gt; </a:t>
            </a:r>
            <a:r>
              <a:rPr lang="ko-KR" altLang="en-US" sz="1000" b="1" dirty="0" smtClean="0">
                <a:latin typeface="+mn-ea"/>
                <a:ea typeface="+mn-ea"/>
              </a:rPr>
              <a:t>기준 환경원가회계 </a:t>
            </a:r>
            <a:r>
              <a:rPr lang="en-US" altLang="ko-KR" sz="1000" b="1" dirty="0" smtClean="0">
                <a:latin typeface="+mn-ea"/>
                <a:ea typeface="+mn-ea"/>
              </a:rPr>
              <a:t>4</a:t>
            </a:r>
            <a:r>
              <a:rPr lang="ko-KR" altLang="en-US" sz="1000" b="1" dirty="0" smtClean="0">
                <a:latin typeface="+mn-ea"/>
                <a:ea typeface="+mn-ea"/>
              </a:rPr>
              <a:t>가지 구분</a:t>
            </a:r>
            <a:endParaRPr lang="ko-KR" altLang="en-US" sz="10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4011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FF0000"/>
                </a:solidFill>
              </a:rPr>
              <a:t>환경성과평가</a:t>
            </a:r>
          </a:p>
        </p:txBody>
      </p:sp>
      <p:sp>
        <p:nvSpPr>
          <p:cNvPr id="54" name="직사각형 53"/>
          <p:cNvSpPr/>
          <p:nvPr/>
        </p:nvSpPr>
        <p:spPr>
          <a:xfrm>
            <a:off x="1826695" y="99873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56" name="Rectangle 72"/>
          <p:cNvSpPr>
            <a:spLocks noChangeArrowheads="1"/>
          </p:cNvSpPr>
          <p:nvPr/>
        </p:nvSpPr>
        <p:spPr bwMode="gray">
          <a:xfrm>
            <a:off x="1907704" y="764704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환경성과평가란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(EPE: Environmental Performance Evaluation)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현재 및 일정 기간의 환경성과를 평가하기 위해 필요한 자료와 정보를 수집 및 분석하는 지속적인 절차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환경성과평가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Oval 27"/>
          <p:cNvSpPr>
            <a:spLocks noChangeArrowheads="1"/>
          </p:cNvSpPr>
          <p:nvPr/>
        </p:nvSpPr>
        <p:spPr bwMode="auto">
          <a:xfrm>
            <a:off x="1500188" y="5607050"/>
            <a:ext cx="6357937" cy="608013"/>
          </a:xfrm>
          <a:prstGeom prst="ellipse">
            <a:avLst/>
          </a:prstGeom>
          <a:gradFill rotWithShape="1">
            <a:gsLst>
              <a:gs pos="0">
                <a:srgbClr val="808080">
                  <a:alpha val="60001"/>
                </a:srgbClr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육각형 12"/>
          <p:cNvSpPr/>
          <p:nvPr/>
        </p:nvSpPr>
        <p:spPr>
          <a:xfrm rot="993796">
            <a:off x="3208926" y="2351368"/>
            <a:ext cx="2920147" cy="2482124"/>
          </a:xfrm>
          <a:prstGeom prst="hexagon">
            <a:avLst>
              <a:gd name="adj" fmla="val 26046"/>
              <a:gd name="vf" fmla="val 115470"/>
            </a:avLst>
          </a:prstGeom>
          <a:solidFill>
            <a:srgbClr val="A0B3D4"/>
          </a:solidFill>
          <a:ln w="34925" cap="flat" cmpd="sng" algn="ctr">
            <a:solidFill>
              <a:srgbClr val="FFFFFF"/>
            </a:solidFill>
            <a:prstDash val="solid"/>
          </a:ln>
          <a:effectLst>
            <a:outerShdw blurRad="317500" dir="2700000" algn="ctr">
              <a:srgbClr val="37527D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z="44450" extrusionH="38100" prstMaterial="clear">
            <a:bevelT w="260350" h="50800" prst="softRound"/>
            <a:bevelB prst="softRound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8" name="직사각형 14"/>
          <p:cNvSpPr>
            <a:spLocks noChangeArrowheads="1"/>
          </p:cNvSpPr>
          <p:nvPr/>
        </p:nvSpPr>
        <p:spPr bwMode="auto">
          <a:xfrm>
            <a:off x="3606800" y="3305175"/>
            <a:ext cx="19923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/>
            <a:r>
              <a:rPr lang="ko-KR" altLang="en-US" sz="1600" b="1">
                <a:solidFill>
                  <a:srgbClr val="37527D"/>
                </a:solidFill>
                <a:latin typeface="맑은 고딕" pitchFamily="50" charset="-127"/>
                <a:ea typeface="맑은 고딕" pitchFamily="50" charset="-127"/>
              </a:rPr>
              <a:t>환경성과평가</a:t>
            </a:r>
          </a:p>
          <a:p>
            <a:pPr algn="ctr" latinLnBrk="0"/>
            <a:r>
              <a:rPr lang="en-US" altLang="ko-KR" sz="1600" b="1">
                <a:solidFill>
                  <a:srgbClr val="37527D"/>
                </a:solidFill>
                <a:latin typeface="맑은 고딕" pitchFamily="50" charset="-127"/>
                <a:ea typeface="맑은 고딕" pitchFamily="50" charset="-127"/>
              </a:rPr>
              <a:t>(EPE</a:t>
            </a:r>
            <a:r>
              <a:rPr lang="en-US" altLang="ko-KR" sz="1600" b="1" smtClean="0">
                <a:solidFill>
                  <a:srgbClr val="37527D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ctr" latinLnBrk="0"/>
            <a:r>
              <a:rPr lang="ko-KR" altLang="en-US" sz="1600" b="1" smtClean="0">
                <a:solidFill>
                  <a:srgbClr val="37527D"/>
                </a:solidFill>
                <a:latin typeface="맑은 고딕" pitchFamily="50" charset="-127"/>
                <a:ea typeface="맑은 고딕" pitchFamily="50" charset="-127"/>
              </a:rPr>
              <a:t>접근 방향</a:t>
            </a:r>
            <a:endParaRPr lang="en-US" altLang="ko-KR" sz="1600" b="1">
              <a:solidFill>
                <a:srgbClr val="37527D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자유형 16"/>
          <p:cNvSpPr/>
          <p:nvPr/>
        </p:nvSpPr>
        <p:spPr>
          <a:xfrm>
            <a:off x="2705100" y="2500313"/>
            <a:ext cx="3878263" cy="2393950"/>
          </a:xfrm>
          <a:custGeom>
            <a:avLst/>
            <a:gdLst>
              <a:gd name="connsiteX0" fmla="*/ 0 w 3981450"/>
              <a:gd name="connsiteY0" fmla="*/ 1219200 h 2457450"/>
              <a:gd name="connsiteX1" fmla="*/ 1714500 w 3981450"/>
              <a:gd name="connsiteY1" fmla="*/ 2457450 h 2457450"/>
              <a:gd name="connsiteX2" fmla="*/ 3981450 w 3981450"/>
              <a:gd name="connsiteY2" fmla="*/ 2171700 h 2457450"/>
              <a:gd name="connsiteX3" fmla="*/ 3771900 w 3981450"/>
              <a:gd name="connsiteY3" fmla="*/ 933450 h 2457450"/>
              <a:gd name="connsiteX4" fmla="*/ 2209800 w 3981450"/>
              <a:gd name="connsiteY4" fmla="*/ 0 h 2457450"/>
              <a:gd name="connsiteX5" fmla="*/ 304800 w 3981450"/>
              <a:gd name="connsiteY5" fmla="*/ 38100 h 2457450"/>
              <a:gd name="connsiteX6" fmla="*/ 0 w 3981450"/>
              <a:gd name="connsiteY6" fmla="*/ 121920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1450" h="2457450">
                <a:moveTo>
                  <a:pt x="0" y="1219200"/>
                </a:moveTo>
                <a:lnTo>
                  <a:pt x="1714500" y="2457450"/>
                </a:lnTo>
                <a:lnTo>
                  <a:pt x="3981450" y="2171700"/>
                </a:lnTo>
                <a:lnTo>
                  <a:pt x="3771900" y="933450"/>
                </a:lnTo>
                <a:lnTo>
                  <a:pt x="2209800" y="0"/>
                </a:lnTo>
                <a:lnTo>
                  <a:pt x="304800" y="38100"/>
                </a:lnTo>
                <a:lnTo>
                  <a:pt x="0" y="1219200"/>
                </a:lnTo>
                <a:close/>
              </a:path>
            </a:pathLst>
          </a:custGeom>
          <a:noFill/>
          <a:ln w="3175" cap="flat" cmpd="sng" algn="ctr">
            <a:solidFill>
              <a:srgbClr val="A0B3D4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0" name="자유형 59"/>
          <p:cNvSpPr/>
          <p:nvPr/>
        </p:nvSpPr>
        <p:spPr>
          <a:xfrm>
            <a:off x="2070100" y="2108200"/>
            <a:ext cx="5148263" cy="3178175"/>
          </a:xfrm>
          <a:custGeom>
            <a:avLst/>
            <a:gdLst>
              <a:gd name="connsiteX0" fmla="*/ 0 w 3981450"/>
              <a:gd name="connsiteY0" fmla="*/ 1219200 h 2457450"/>
              <a:gd name="connsiteX1" fmla="*/ 1714500 w 3981450"/>
              <a:gd name="connsiteY1" fmla="*/ 2457450 h 2457450"/>
              <a:gd name="connsiteX2" fmla="*/ 3981450 w 3981450"/>
              <a:gd name="connsiteY2" fmla="*/ 2171700 h 2457450"/>
              <a:gd name="connsiteX3" fmla="*/ 3771900 w 3981450"/>
              <a:gd name="connsiteY3" fmla="*/ 933450 h 2457450"/>
              <a:gd name="connsiteX4" fmla="*/ 2209800 w 3981450"/>
              <a:gd name="connsiteY4" fmla="*/ 0 h 2457450"/>
              <a:gd name="connsiteX5" fmla="*/ 304800 w 3981450"/>
              <a:gd name="connsiteY5" fmla="*/ 38100 h 2457450"/>
              <a:gd name="connsiteX6" fmla="*/ 0 w 3981450"/>
              <a:gd name="connsiteY6" fmla="*/ 121920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1450" h="2457450">
                <a:moveTo>
                  <a:pt x="0" y="1219200"/>
                </a:moveTo>
                <a:lnTo>
                  <a:pt x="1714500" y="2457450"/>
                </a:lnTo>
                <a:lnTo>
                  <a:pt x="3981450" y="2171700"/>
                </a:lnTo>
                <a:lnTo>
                  <a:pt x="3771900" y="933450"/>
                </a:lnTo>
                <a:lnTo>
                  <a:pt x="2209800" y="0"/>
                </a:lnTo>
                <a:lnTo>
                  <a:pt x="304800" y="38100"/>
                </a:lnTo>
                <a:lnTo>
                  <a:pt x="0" y="1219200"/>
                </a:lnTo>
                <a:close/>
              </a:path>
            </a:pathLst>
          </a:custGeom>
          <a:noFill/>
          <a:ln w="6350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079500" y="1928813"/>
            <a:ext cx="2225675" cy="357187"/>
          </a:xfrm>
          <a:prstGeom prst="round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생태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571500" y="3500438"/>
            <a:ext cx="2225675" cy="357187"/>
          </a:xfrm>
          <a:prstGeom prst="round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환경감사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1000125" y="4929188"/>
            <a:ext cx="2225675" cy="357187"/>
          </a:xfrm>
          <a:prstGeom prst="round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생산관리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5418138" y="2071688"/>
            <a:ext cx="2225675" cy="357187"/>
          </a:xfrm>
          <a:prstGeom prst="round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경제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6418263" y="3643313"/>
            <a:ext cx="2225675" cy="357187"/>
          </a:xfrm>
          <a:prstGeom prst="round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회계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5846763" y="5072063"/>
            <a:ext cx="2225675" cy="357187"/>
          </a:xfrm>
          <a:prstGeom prst="round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품질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67" name="AutoShape 4"/>
          <p:cNvSpPr>
            <a:spLocks noChangeArrowheads="1"/>
          </p:cNvSpPr>
          <p:nvPr/>
        </p:nvSpPr>
        <p:spPr bwMode="auto">
          <a:xfrm>
            <a:off x="1000125" y="2357438"/>
            <a:ext cx="2643188" cy="5000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lIns="180000"/>
          <a:lstStyle/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ü"/>
            </a:pPr>
            <a:r>
              <a:rPr kumimoji="0"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과학적 환경 영향 파악</a:t>
            </a:r>
            <a:endParaRPr kumimoji="0" lang="ko-KR" altLang="en-US" sz="12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AutoShape 4"/>
          <p:cNvSpPr>
            <a:spLocks noChangeArrowheads="1"/>
          </p:cNvSpPr>
          <p:nvPr/>
        </p:nvSpPr>
        <p:spPr bwMode="auto">
          <a:xfrm>
            <a:off x="642938" y="3929063"/>
            <a:ext cx="2143125" cy="5000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lIns="180000"/>
          <a:lstStyle/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ü"/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법규 준수</a:t>
            </a:r>
            <a:endParaRPr kumimoji="0" lang="ko-KR" altLang="en-US" sz="12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AutoShape 4"/>
          <p:cNvSpPr>
            <a:spLocks noChangeArrowheads="1"/>
          </p:cNvSpPr>
          <p:nvPr/>
        </p:nvSpPr>
        <p:spPr bwMode="auto">
          <a:xfrm>
            <a:off x="1000125" y="5357813"/>
            <a:ext cx="2143125" cy="5000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lIns="180000"/>
          <a:lstStyle/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ü"/>
            </a:pPr>
            <a:r>
              <a:rPr kumimoji="0"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공정 및 생산방식의 효율성 제고</a:t>
            </a:r>
            <a:endParaRPr kumimoji="0" lang="ko-KR" altLang="en-US" sz="12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AutoShape 4"/>
          <p:cNvSpPr>
            <a:spLocks noChangeArrowheads="1"/>
          </p:cNvSpPr>
          <p:nvPr/>
        </p:nvSpPr>
        <p:spPr bwMode="auto">
          <a:xfrm>
            <a:off x="5436096" y="2424882"/>
            <a:ext cx="2643188" cy="5000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lIns="180000"/>
          <a:lstStyle/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ü"/>
            </a:pPr>
            <a:r>
              <a:rPr kumimoji="0"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 영향이 경제이 미치는 외부효과 파악</a:t>
            </a:r>
            <a:endParaRPr kumimoji="0" lang="ko-KR" altLang="en-US" sz="12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AutoShape 4"/>
          <p:cNvSpPr>
            <a:spLocks noChangeArrowheads="1"/>
          </p:cNvSpPr>
          <p:nvPr/>
        </p:nvSpPr>
        <p:spPr bwMode="auto">
          <a:xfrm>
            <a:off x="6393308" y="4077072"/>
            <a:ext cx="2643188" cy="5000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lIns="180000"/>
          <a:lstStyle/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ü"/>
            </a:pPr>
            <a:r>
              <a:rPr kumimoji="0"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환경비용 및 책임에 대한 보고</a:t>
            </a:r>
            <a:endParaRPr kumimoji="0" lang="ko-KR" altLang="en-US" sz="12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5" name="AutoShape 4"/>
          <p:cNvSpPr>
            <a:spLocks noChangeArrowheads="1"/>
          </p:cNvSpPr>
          <p:nvPr/>
        </p:nvSpPr>
        <p:spPr bwMode="auto">
          <a:xfrm>
            <a:off x="5961260" y="5521226"/>
            <a:ext cx="2643188" cy="500062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</p:spPr>
        <p:txBody>
          <a:bodyPr lIns="180000"/>
          <a:lstStyle/>
          <a:p>
            <a:pPr marL="180975" lvl="1" indent="-180975" defTabSz="955675" latinLnBrk="0">
              <a:lnSpc>
                <a:spcPct val="120000"/>
              </a:lnSpc>
              <a:buClr>
                <a:srgbClr val="597DB7"/>
              </a:buClr>
              <a:buFont typeface="Wingdings" pitchFamily="2" charset="2"/>
              <a:buChar char="ü"/>
            </a:pPr>
            <a:r>
              <a:rPr kumimoji="0"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지속적인 제품의 환경성 제고</a:t>
            </a:r>
            <a:endParaRPr kumimoji="0" lang="ko-KR" altLang="en-US" sz="12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슬라이드 번호 개체 틀 2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18497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0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002060"/>
                </a:solidFill>
              </a:rPr>
              <a:t>환경성과평가 실행 단계 </a:t>
            </a:r>
            <a:endParaRPr lang="ko-KR" alt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826695" y="10129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56" name="Rectangle 72"/>
          <p:cNvSpPr>
            <a:spLocks noChangeArrowheads="1"/>
          </p:cNvSpPr>
          <p:nvPr/>
        </p:nvSpPr>
        <p:spPr bwMode="gray">
          <a:xfrm>
            <a:off x="1907704" y="77508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환경성과평가의 실행 과정은 경영평가 활동 모형에 따라 계획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(plan),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실행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(do),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검토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(check)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및 개선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(action)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 네 단계로 진행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환경성과평가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실행 단계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79736" y="2204864"/>
            <a:ext cx="2877409" cy="349188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179737" y="2312368"/>
            <a:ext cx="2850381" cy="35718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kern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/>
                <a:ea typeface="맑은 고딕"/>
              </a:rPr>
              <a:t>환경성과평가 계획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8" name="직사각형 37"/>
          <p:cNvSpPr>
            <a:spLocks noChangeArrowheads="1"/>
          </p:cNvSpPr>
          <p:nvPr/>
        </p:nvSpPr>
        <p:spPr bwMode="auto">
          <a:xfrm>
            <a:off x="294062" y="2888432"/>
            <a:ext cx="426587" cy="16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Plan</a:t>
            </a: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AutoShape 182"/>
          <p:cNvSpPr>
            <a:spLocks noChangeArrowheads="1"/>
          </p:cNvSpPr>
          <p:nvPr/>
        </p:nvSpPr>
        <p:spPr bwMode="auto">
          <a:xfrm>
            <a:off x="229123" y="2740993"/>
            <a:ext cx="2758925" cy="579487"/>
          </a:xfrm>
          <a:prstGeom prst="rightArrow">
            <a:avLst>
              <a:gd name="adj1" fmla="val 79154"/>
              <a:gd name="adj2" fmla="val 36969"/>
            </a:avLst>
          </a:prstGeom>
          <a:solidFill>
            <a:srgbClr val="4F81BD">
              <a:lumMod val="60000"/>
              <a:lumOff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266700" marR="0" lvl="0" indent="-266700" defTabSz="91440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ko-KR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Text Box 34"/>
          <p:cNvSpPr txBox="1">
            <a:spLocks noChangeArrowheads="1"/>
          </p:cNvSpPr>
          <p:nvPr/>
        </p:nvSpPr>
        <p:spPr bwMode="auto">
          <a:xfrm>
            <a:off x="179512" y="2879358"/>
            <a:ext cx="2592512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chemeClr val="bg1"/>
              </a:buClr>
              <a:buFont typeface="Wingdings" pitchFamily="2" charset="2"/>
              <a:buChar char="§"/>
            </a:pPr>
            <a:r>
              <a:rPr kumimoji="0" lang="ko-KR" altLang="en-US" sz="11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환경성과평가를 위한 지표 선정</a:t>
            </a:r>
            <a:endParaRPr kumimoji="0" lang="ko-KR" altLang="en-US" sz="11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0" name="Rectangle 72"/>
          <p:cNvSpPr>
            <a:spLocks noChangeArrowheads="1"/>
          </p:cNvSpPr>
          <p:nvPr/>
        </p:nvSpPr>
        <p:spPr bwMode="gray">
          <a:xfrm>
            <a:off x="179737" y="3614788"/>
            <a:ext cx="2800374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기업의 내부적인 환경 분석을 통해 평가지표를 선정하고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각각 지표에 따른 목표 설정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3275856" y="2204864"/>
            <a:ext cx="2777625" cy="3456384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3306544" y="2312368"/>
            <a:ext cx="2705616" cy="35718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자료 및 정보 사용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grpSp>
        <p:nvGrpSpPr>
          <p:cNvPr id="149" name="그룹 148"/>
          <p:cNvGrpSpPr/>
          <p:nvPr/>
        </p:nvGrpSpPr>
        <p:grpSpPr>
          <a:xfrm>
            <a:off x="3561938" y="3306074"/>
            <a:ext cx="2162190" cy="2211158"/>
            <a:chOff x="3376601" y="2714620"/>
            <a:chExt cx="2162190" cy="2643206"/>
          </a:xfrm>
        </p:grpSpPr>
        <p:sp>
          <p:nvSpPr>
            <p:cNvPr id="119" name="모서리가 둥근 직사각형 118"/>
            <p:cNvSpPr/>
            <p:nvPr/>
          </p:nvSpPr>
          <p:spPr bwMode="auto">
            <a:xfrm>
              <a:off x="3376601" y="2714620"/>
              <a:ext cx="2162190" cy="500066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B0F0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square"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자료 수집</a:t>
              </a:r>
              <a:endPara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20" name="모서리가 둥근 직사각형 119"/>
            <p:cNvSpPr/>
            <p:nvPr/>
          </p:nvSpPr>
          <p:spPr bwMode="auto">
            <a:xfrm>
              <a:off x="3376601" y="3429000"/>
              <a:ext cx="2162190" cy="500066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B0F0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square"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수집 자료의 분석</a:t>
              </a:r>
              <a:endPara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 bwMode="auto">
            <a:xfrm>
              <a:off x="3376601" y="4143380"/>
              <a:ext cx="2162190" cy="500066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B0F0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square"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kern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자료 평가</a:t>
              </a:r>
              <a:endPara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22" name="모서리가 둥근 직사각형 121"/>
            <p:cNvSpPr/>
            <p:nvPr/>
          </p:nvSpPr>
          <p:spPr bwMode="auto">
            <a:xfrm>
              <a:off x="3376601" y="4857760"/>
              <a:ext cx="2162190" cy="500066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B0F0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wrap="square"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자료 보고 및 의사소통</a:t>
              </a:r>
              <a:endPara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cxnSp>
          <p:nvCxnSpPr>
            <p:cNvPr id="123" name="직선 화살표 연결선 122"/>
            <p:cNvCxnSpPr>
              <a:stCxn id="119" idx="2"/>
              <a:endCxn id="120" idx="0"/>
            </p:cNvCxnSpPr>
            <p:nvPr/>
          </p:nvCxnSpPr>
          <p:spPr>
            <a:xfrm rot="5400000">
              <a:off x="4350539" y="3321843"/>
              <a:ext cx="214314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002060"/>
              </a:solidFill>
              <a:prstDash val="solid"/>
              <a:tailEnd type="triangle"/>
            </a:ln>
            <a:effectLst/>
          </p:spPr>
        </p:cxnSp>
        <p:cxnSp>
          <p:nvCxnSpPr>
            <p:cNvPr id="124" name="직선 화살표 연결선 123"/>
            <p:cNvCxnSpPr>
              <a:stCxn id="120" idx="2"/>
              <a:endCxn id="121" idx="0"/>
            </p:cNvCxnSpPr>
            <p:nvPr/>
          </p:nvCxnSpPr>
          <p:spPr>
            <a:xfrm rot="5400000">
              <a:off x="4350539" y="4036223"/>
              <a:ext cx="214314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002060"/>
              </a:solidFill>
              <a:prstDash val="solid"/>
              <a:tailEnd type="triangle"/>
            </a:ln>
            <a:effectLst/>
          </p:spPr>
        </p:cxnSp>
        <p:cxnSp>
          <p:nvCxnSpPr>
            <p:cNvPr id="125" name="직선 화살표 연결선 124"/>
            <p:cNvCxnSpPr>
              <a:stCxn id="121" idx="2"/>
              <a:endCxn id="122" idx="0"/>
            </p:cNvCxnSpPr>
            <p:nvPr/>
          </p:nvCxnSpPr>
          <p:spPr>
            <a:xfrm rot="5400000">
              <a:off x="4350539" y="4750603"/>
              <a:ext cx="214314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002060"/>
              </a:solidFill>
              <a:prstDash val="solid"/>
              <a:tailEnd type="triangle"/>
            </a:ln>
            <a:effectLst/>
          </p:spPr>
        </p:cxnSp>
      </p:grpSp>
      <p:grpSp>
        <p:nvGrpSpPr>
          <p:cNvPr id="132" name="그룹 131"/>
          <p:cNvGrpSpPr/>
          <p:nvPr/>
        </p:nvGrpSpPr>
        <p:grpSpPr>
          <a:xfrm>
            <a:off x="251520" y="5805264"/>
            <a:ext cx="2948008" cy="600063"/>
            <a:chOff x="338108" y="5805264"/>
            <a:chExt cx="2948008" cy="600063"/>
          </a:xfrm>
        </p:grpSpPr>
        <p:pic>
          <p:nvPicPr>
            <p:cNvPr id="126" name="Picture 2"/>
            <p:cNvPicPr>
              <a:picLocks noChangeAspect="1" noChangeArrowheads="1"/>
            </p:cNvPicPr>
            <p:nvPr/>
          </p:nvPicPr>
          <p:blipFill>
            <a:blip r:embed="rId3" cstate="email">
              <a:lum bright="-12000"/>
            </a:blip>
            <a:srcRect/>
            <a:stretch>
              <a:fillRect/>
            </a:stretch>
          </p:blipFill>
          <p:spPr bwMode="auto">
            <a:xfrm>
              <a:off x="338108" y="5805264"/>
              <a:ext cx="2948008" cy="600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2C51A4"/>
              </a:outerShdw>
            </a:effectLst>
          </p:spPr>
        </p:pic>
        <p:sp>
          <p:nvSpPr>
            <p:cNvPr id="127" name="Text Box 34"/>
            <p:cNvSpPr txBox="1">
              <a:spLocks noChangeArrowheads="1"/>
            </p:cNvSpPr>
            <p:nvPr/>
          </p:nvSpPr>
          <p:spPr bwMode="auto">
            <a:xfrm>
              <a:off x="854842" y="5929090"/>
              <a:ext cx="1983596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1" indent="0" algn="ctr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7DB7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400" b="1" kern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Plan</a:t>
              </a:r>
              <a:endParaRPr kumimoji="0" lang="ko-KR" altLang="en-US" sz="14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36" name="Picture 2"/>
          <p:cNvPicPr>
            <a:picLocks noChangeAspect="1" noChangeArrowheads="1"/>
          </p:cNvPicPr>
          <p:nvPr/>
        </p:nvPicPr>
        <p:blipFill>
          <a:blip r:embed="rId3" cstate="email">
            <a:lum bright="-12000"/>
          </a:blip>
          <a:srcRect/>
          <a:stretch>
            <a:fillRect/>
          </a:stretch>
        </p:blipFill>
        <p:spPr bwMode="auto">
          <a:xfrm>
            <a:off x="3208168" y="5805264"/>
            <a:ext cx="2948008" cy="6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2C51A4"/>
            </a:outerShdw>
          </a:effectLst>
        </p:spPr>
      </p:pic>
      <p:pic>
        <p:nvPicPr>
          <p:cNvPr id="137" name="Picture 2"/>
          <p:cNvPicPr>
            <a:picLocks noChangeAspect="1" noChangeArrowheads="1"/>
          </p:cNvPicPr>
          <p:nvPr/>
        </p:nvPicPr>
        <p:blipFill>
          <a:blip r:embed="rId3" cstate="email">
            <a:lum bright="-12000"/>
          </a:blip>
          <a:srcRect/>
          <a:stretch>
            <a:fillRect/>
          </a:stretch>
        </p:blipFill>
        <p:spPr bwMode="auto">
          <a:xfrm>
            <a:off x="6084168" y="5781265"/>
            <a:ext cx="2948008" cy="6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2C51A4"/>
            </a:outerShdw>
          </a:effectLst>
        </p:spPr>
      </p:pic>
      <p:sp>
        <p:nvSpPr>
          <p:cNvPr id="138" name="Text Box 34"/>
          <p:cNvSpPr txBox="1">
            <a:spLocks noChangeArrowheads="1"/>
          </p:cNvSpPr>
          <p:nvPr/>
        </p:nvSpPr>
        <p:spPr bwMode="auto">
          <a:xfrm>
            <a:off x="3635896" y="5929535"/>
            <a:ext cx="198359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1" indent="0" algn="ctr" defTabSz="9556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SzTx/>
              <a:buFontTx/>
              <a:buNone/>
              <a:tabLst/>
              <a:defRPr/>
            </a:pPr>
            <a:r>
              <a:rPr kumimoji="0" lang="en-US" altLang="ko-KR" sz="14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DO</a:t>
            </a:r>
            <a:endParaRPr kumimoji="0" lang="ko-KR" altLang="en-US" sz="1400" b="1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9" name="Text Box 34"/>
          <p:cNvSpPr txBox="1">
            <a:spLocks noChangeArrowheads="1"/>
          </p:cNvSpPr>
          <p:nvPr/>
        </p:nvSpPr>
        <p:spPr bwMode="auto">
          <a:xfrm>
            <a:off x="6620852" y="5929535"/>
            <a:ext cx="198359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1" indent="0" algn="ctr" defTabSz="9556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SzTx/>
              <a:buFontTx/>
              <a:buNone/>
              <a:tabLst/>
              <a:defRPr/>
            </a:pPr>
            <a:r>
              <a:rPr kumimoji="0" lang="en-US" altLang="ko-KR" sz="1400" b="1" kern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Check&amp;Action</a:t>
            </a:r>
            <a:endParaRPr kumimoji="0" lang="ko-KR" altLang="en-US" sz="1400" b="1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6156177" y="2204864"/>
            <a:ext cx="2736303" cy="349188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42" name="모서리가 둥근 직사각형 141"/>
          <p:cNvSpPr/>
          <p:nvPr/>
        </p:nvSpPr>
        <p:spPr>
          <a:xfrm>
            <a:off x="6156177" y="2312368"/>
            <a:ext cx="2736303" cy="35718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점검 및 향후 조치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46" name="Rectangle 72"/>
          <p:cNvSpPr>
            <a:spLocks noChangeArrowheads="1"/>
          </p:cNvSpPr>
          <p:nvPr/>
        </p:nvSpPr>
        <p:spPr bwMode="gray">
          <a:xfrm>
            <a:off x="6156177" y="3579292"/>
            <a:ext cx="2800375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정기적인 환경성과를 평가 및 검토한 후</a:t>
            </a:r>
            <a:r>
              <a:rPr kumimoji="0"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기업의 가치를 증대시킬 수 있는 개선 조치 실행  </a:t>
            </a: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3" name="AutoShape 182"/>
          <p:cNvSpPr>
            <a:spLocks noChangeArrowheads="1"/>
          </p:cNvSpPr>
          <p:nvPr/>
        </p:nvSpPr>
        <p:spPr bwMode="auto">
          <a:xfrm>
            <a:off x="3313843" y="2714620"/>
            <a:ext cx="2686917" cy="579487"/>
          </a:xfrm>
          <a:prstGeom prst="rightArrow">
            <a:avLst>
              <a:gd name="adj1" fmla="val 79154"/>
              <a:gd name="adj2" fmla="val 36969"/>
            </a:avLst>
          </a:prstGeom>
          <a:solidFill>
            <a:srgbClr val="4F81BD">
              <a:lumMod val="60000"/>
              <a:lumOff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266700" marR="0" lvl="0" indent="-266700" defTabSz="91440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ko-KR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4" name="Text Box 34"/>
          <p:cNvSpPr txBox="1">
            <a:spLocks noChangeArrowheads="1"/>
          </p:cNvSpPr>
          <p:nvPr/>
        </p:nvSpPr>
        <p:spPr bwMode="auto">
          <a:xfrm>
            <a:off x="3275632" y="2780928"/>
            <a:ext cx="2592512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chemeClr val="bg1"/>
              </a:buClr>
              <a:buFont typeface="Wingdings" pitchFamily="2" charset="2"/>
              <a:buChar char="§"/>
            </a:pPr>
            <a:r>
              <a:rPr kumimoji="0" lang="ko-KR" altLang="en-US" sz="11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지표에 따른 설정 목표를 달성할 수 있는 개선방안 추진</a:t>
            </a:r>
            <a:endParaRPr kumimoji="0" lang="ko-KR" altLang="en-US" sz="11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5" name="AutoShape 182"/>
          <p:cNvSpPr>
            <a:spLocks noChangeArrowheads="1"/>
          </p:cNvSpPr>
          <p:nvPr/>
        </p:nvSpPr>
        <p:spPr bwMode="auto">
          <a:xfrm>
            <a:off x="6205787" y="2708920"/>
            <a:ext cx="2686917" cy="579487"/>
          </a:xfrm>
          <a:prstGeom prst="rightArrow">
            <a:avLst>
              <a:gd name="adj1" fmla="val 79154"/>
              <a:gd name="adj2" fmla="val 36969"/>
            </a:avLst>
          </a:prstGeom>
          <a:solidFill>
            <a:srgbClr val="4F81BD">
              <a:lumMod val="60000"/>
              <a:lumOff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266700" marR="0" lvl="0" indent="-266700" defTabSz="914400" eaLnBrk="1" fontAlgn="auto" latinLnBrk="0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ko-KR" altLang="ko-KR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6" name="Text Box 34"/>
          <p:cNvSpPr txBox="1">
            <a:spLocks noChangeArrowheads="1"/>
          </p:cNvSpPr>
          <p:nvPr/>
        </p:nvSpPr>
        <p:spPr bwMode="auto">
          <a:xfrm>
            <a:off x="6156176" y="2847285"/>
            <a:ext cx="2592512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chemeClr val="bg1"/>
              </a:buClr>
              <a:buFont typeface="Wingdings" pitchFamily="2" charset="2"/>
              <a:buChar char="§"/>
            </a:pPr>
            <a:r>
              <a:rPr kumimoji="0" lang="ko-KR" altLang="en-US" sz="11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환경성과평가의 검토 및 개선</a:t>
            </a:r>
            <a:endParaRPr kumimoji="0" lang="ko-KR" altLang="en-US" sz="11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슬라이드 번호 개체 틀 4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46522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금융기관 환경성과 평가</a:t>
            </a:r>
            <a:endParaRPr lang="ko-KR" altLang="en-US" dirty="0"/>
          </a:p>
        </p:txBody>
      </p:sp>
      <p:pic>
        <p:nvPicPr>
          <p:cNvPr id="38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7871" y="4005064"/>
            <a:ext cx="8576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31"/>
          <p:cNvGrpSpPr/>
          <p:nvPr/>
        </p:nvGrpSpPr>
        <p:grpSpPr>
          <a:xfrm>
            <a:off x="179512" y="2564904"/>
            <a:ext cx="2929663" cy="624993"/>
            <a:chOff x="179512" y="2564904"/>
            <a:chExt cx="2929663" cy="624993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79512" y="2564904"/>
              <a:ext cx="2929663" cy="569797"/>
              <a:chOff x="317" y="1136"/>
              <a:chExt cx="1743" cy="339"/>
            </a:xfrm>
          </p:grpSpPr>
          <p:pic>
            <p:nvPicPr>
              <p:cNvPr id="21" name="Picture 10"/>
              <p:cNvPicPr>
                <a:picLocks noChangeAspect="1" noChangeArrowheads="1"/>
              </p:cNvPicPr>
              <p:nvPr/>
            </p:nvPicPr>
            <p:blipFill>
              <a:blip r:embed="rId4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66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2" name="Picture 12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9" name="Rectangle 76"/>
            <p:cNvSpPr>
              <a:spLocks noChangeArrowheads="1"/>
            </p:cNvSpPr>
            <p:nvPr/>
          </p:nvSpPr>
          <p:spPr bwMode="auto">
            <a:xfrm>
              <a:off x="53955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Ⅰ.  FTSE</a:t>
              </a:r>
              <a:endParaRPr lang="ko-KR" altLang="en-US" sz="12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5" name="그룹 32"/>
          <p:cNvGrpSpPr/>
          <p:nvPr/>
        </p:nvGrpSpPr>
        <p:grpSpPr>
          <a:xfrm>
            <a:off x="3106432" y="2564904"/>
            <a:ext cx="2930400" cy="624993"/>
            <a:chOff x="3059832" y="2564904"/>
            <a:chExt cx="2930400" cy="624993"/>
          </a:xfrm>
        </p:grpSpPr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3059832" y="2564904"/>
              <a:ext cx="2930400" cy="569797"/>
              <a:chOff x="317" y="1136"/>
              <a:chExt cx="1573" cy="339"/>
            </a:xfrm>
          </p:grpSpPr>
          <p:pic>
            <p:nvPicPr>
              <p:cNvPr id="24" name="Picture 10"/>
              <p:cNvPicPr>
                <a:picLocks noChangeAspect="1" noChangeArrowheads="1"/>
              </p:cNvPicPr>
              <p:nvPr/>
            </p:nvPicPr>
            <p:blipFill>
              <a:blip r:embed="rId6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49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5" name="Picture 12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0" name="Rectangle 76"/>
            <p:cNvSpPr>
              <a:spLocks noChangeArrowheads="1"/>
            </p:cNvSpPr>
            <p:nvPr/>
          </p:nvSpPr>
          <p:spPr bwMode="auto">
            <a:xfrm>
              <a:off x="341987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Ⅱ.  </a:t>
              </a:r>
              <a:r>
                <a:rPr lang="ko-KR" altLang="en-US" sz="1200" b="1" kern="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이노베스트</a:t>
              </a: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en-US" altLang="ko-KR" sz="1200" b="1" kern="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Innovest</a:t>
              </a: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ko-KR" altLang="en-US" sz="12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7" name="그룹 33"/>
          <p:cNvGrpSpPr/>
          <p:nvPr/>
        </p:nvGrpSpPr>
        <p:grpSpPr>
          <a:xfrm>
            <a:off x="6034088" y="2564904"/>
            <a:ext cx="2930400" cy="624993"/>
            <a:chOff x="6034088" y="2564904"/>
            <a:chExt cx="2930400" cy="624993"/>
          </a:xfrm>
        </p:grpSpPr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6034088" y="2564904"/>
              <a:ext cx="2930400" cy="569797"/>
              <a:chOff x="317" y="1136"/>
              <a:chExt cx="1828" cy="339"/>
            </a:xfrm>
          </p:grpSpPr>
          <p:pic>
            <p:nvPicPr>
              <p:cNvPr id="27" name="Picture 10"/>
              <p:cNvPicPr>
                <a:picLocks noChangeAspect="1" noChangeArrowheads="1"/>
              </p:cNvPicPr>
              <p:nvPr/>
            </p:nvPicPr>
            <p:blipFill>
              <a:blip r:embed="rId7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74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8" name="Picture 12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1" name="Rectangle 76"/>
            <p:cNvSpPr>
              <a:spLocks noChangeArrowheads="1"/>
            </p:cNvSpPr>
            <p:nvPr/>
          </p:nvSpPr>
          <p:spPr bwMode="auto">
            <a:xfrm>
              <a:off x="653102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en-US" altLang="ko-KR" sz="12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Ⅲ.  SAM</a:t>
              </a:r>
              <a:endParaRPr lang="ko-KR" altLang="en-US" sz="12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5" name="Rectangle 72"/>
          <p:cNvSpPr>
            <a:spLocks noChangeArrowheads="1"/>
          </p:cNvSpPr>
          <p:nvPr/>
        </p:nvSpPr>
        <p:spPr bwMode="gray">
          <a:xfrm>
            <a:off x="179513" y="3867324"/>
            <a:ext cx="3240360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FTSE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Tx/>
              <a:buChar char="-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FTSE(Financial Times Security Exchange)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영국의 파이낸셜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타임스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(FT)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런던증권거래소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(LSE)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 공동으로 설립한 주가지수업체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72"/>
          <p:cNvSpPr>
            <a:spLocks noChangeArrowheads="1"/>
          </p:cNvSpPr>
          <p:nvPr/>
        </p:nvSpPr>
        <p:spPr bwMode="gray">
          <a:xfrm>
            <a:off x="179512" y="4857760"/>
            <a:ext cx="2963728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FTSE4Good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Tx/>
              <a:buChar char="-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환경보호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인권보장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사회적 책임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우수기업을 선정하기 위해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FTSE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‘FTSE4GOOD’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지수 개발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algn="just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251520" y="5955556"/>
            <a:ext cx="3312368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826695" y="10129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4" name="Rectangle 72"/>
          <p:cNvSpPr>
            <a:spLocks noChangeArrowheads="1"/>
          </p:cNvSpPr>
          <p:nvPr/>
        </p:nvSpPr>
        <p:spPr bwMode="gray">
          <a:xfrm>
            <a:off x="1907704" y="77508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해외 글로벌 금융기관들은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재무적리스크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뿐만 아니라 기업의 환경성과를 평가하기 위하여 직∙간접적인 환경성과 평가 지수 개발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금융기관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환경성과평가 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85720" y="3143249"/>
            <a:ext cx="2786082" cy="64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643042" y="5589240"/>
            <a:ext cx="1357322" cy="85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직사각형 47"/>
          <p:cNvSpPr/>
          <p:nvPr/>
        </p:nvSpPr>
        <p:spPr bwMode="auto">
          <a:xfrm>
            <a:off x="532581" y="1781167"/>
            <a:ext cx="8137525" cy="43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52000" anchor="ctr"/>
          <a:lstStyle/>
          <a:p>
            <a:pPr eaLnBrk="0" latinLnBrk="0" hangingPunct="0">
              <a:spcBef>
                <a:spcPct val="50000"/>
              </a:spcBef>
              <a:defRPr/>
            </a:pP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기업의 환경성과 평가기관</a:t>
            </a: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2"/>
          <p:cNvSpPr>
            <a:spLocks noChangeArrowheads="1"/>
          </p:cNvSpPr>
          <p:nvPr/>
        </p:nvSpPr>
        <p:spPr bwMode="auto">
          <a:xfrm>
            <a:off x="430981" y="1781167"/>
            <a:ext cx="104775" cy="433387"/>
          </a:xfrm>
          <a:prstGeom prst="rect">
            <a:avLst/>
          </a:prstGeom>
          <a:solidFill>
            <a:srgbClr val="9191DB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직사각형 132"/>
          <p:cNvSpPr>
            <a:spLocks noChangeArrowheads="1"/>
          </p:cNvSpPr>
          <p:nvPr/>
        </p:nvSpPr>
        <p:spPr bwMode="auto">
          <a:xfrm>
            <a:off x="326206" y="1781167"/>
            <a:ext cx="104775" cy="433387"/>
          </a:xfrm>
          <a:prstGeom prst="rect">
            <a:avLst/>
          </a:prstGeom>
          <a:solidFill>
            <a:srgbClr val="0000B4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57158" y="5589240"/>
            <a:ext cx="12858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276606" y="3195642"/>
            <a:ext cx="2224088" cy="51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Rectangle 72"/>
          <p:cNvSpPr>
            <a:spLocks noChangeArrowheads="1"/>
          </p:cNvSpPr>
          <p:nvPr/>
        </p:nvSpPr>
        <p:spPr bwMode="gray">
          <a:xfrm>
            <a:off x="3143240" y="3857628"/>
            <a:ext cx="3071834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Innovest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Tx/>
              <a:buChar char="-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1995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설립된 미국의 지속가능성 평가기관으로 </a:t>
            </a:r>
            <a:r>
              <a:rPr kumimoji="0"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EcoValue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21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과 무형가치평가를 통해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기업평가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Rectangle 72"/>
          <p:cNvSpPr>
            <a:spLocks noChangeArrowheads="1"/>
          </p:cNvSpPr>
          <p:nvPr/>
        </p:nvSpPr>
        <p:spPr bwMode="gray">
          <a:xfrm>
            <a:off x="3143240" y="4786322"/>
            <a:ext cx="3000396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Eco Value 21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Tx/>
              <a:buChar char="-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전략적 경영 능력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지속가능한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이윤 기회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지속가능성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리스크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운영 위험 노출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잠재 부채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재무적 위험 관리 평가 등 총 여섯 가지 범주 평가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Rectangle 72"/>
          <p:cNvSpPr>
            <a:spLocks noChangeArrowheads="1"/>
          </p:cNvSpPr>
          <p:nvPr/>
        </p:nvSpPr>
        <p:spPr bwMode="gray">
          <a:xfrm>
            <a:off x="3143240" y="5786460"/>
            <a:ext cx="3240360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무형가치평가란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Tx/>
              <a:buChar char="-"/>
              <a:defRPr/>
            </a:pP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지속가능한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거버넌스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이머징마켓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인적 자본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이해관계 자본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제품과 서비스평가 등 다섯 가지 범주 평가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215074" y="5805264"/>
            <a:ext cx="271464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Rectangle 72"/>
          <p:cNvSpPr>
            <a:spLocks noChangeArrowheads="1"/>
          </p:cNvSpPr>
          <p:nvPr/>
        </p:nvSpPr>
        <p:spPr bwMode="gray">
          <a:xfrm>
            <a:off x="6117986" y="3857628"/>
            <a:ext cx="3240360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SAM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Tx/>
              <a:buChar char="-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SAM(Sustainable Asset Management)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은 스위스의 자산관리 및 투자회사로 다우존스와 공동으로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DJSI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지수 개발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Rectangle 72"/>
          <p:cNvSpPr>
            <a:spLocks noChangeArrowheads="1"/>
          </p:cNvSpPr>
          <p:nvPr/>
        </p:nvSpPr>
        <p:spPr bwMode="gray">
          <a:xfrm>
            <a:off x="6117986" y="4857766"/>
            <a:ext cx="3240360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DJSI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지수란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Tx/>
              <a:buChar char="-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DJSI(Dow Jones Sustainability Index)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경제∙환경∙사회적 기준에 따라 기업의 지속가능성을 평가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6189787" y="3214686"/>
            <a:ext cx="2739931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슬라이드 번호 개체 틀 57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7311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녹색경영</a:t>
            </a:r>
            <a:r>
              <a:rPr lang="ko-KR" altLang="en-US" b="1" kern="0" dirty="0" smtClean="0">
                <a:solidFill>
                  <a:srgbClr val="FF0000"/>
                </a:solidFill>
                <a:latin typeface="+mn-ea"/>
                <a:ea typeface="+mn-ea"/>
              </a:rPr>
              <a:t>진단</a:t>
            </a:r>
            <a:r>
              <a:rPr lang="ko-KR" altLang="en-US" b="1" kern="0" dirty="0" smtClean="0">
                <a:solidFill>
                  <a:srgbClr val="FF0000"/>
                </a:solidFill>
                <a:latin typeface="+mn-ea"/>
                <a:ea typeface="+mn-ea"/>
                <a:sym typeface="Symbol"/>
              </a:rPr>
              <a:t>평가</a:t>
            </a:r>
            <a:r>
              <a:rPr lang="en-US" altLang="ko-KR" b="1" kern="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</a:br>
            <a:endParaRPr lang="ko-KR" altLang="en-US" b="1" dirty="0">
              <a:solidFill>
                <a:srgbClr val="002060"/>
              </a:solidFill>
            </a:endParaRPr>
          </a:p>
        </p:txBody>
      </p:sp>
      <p:pic>
        <p:nvPicPr>
          <p:cNvPr id="38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7871" y="4005064"/>
            <a:ext cx="8576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251520" y="5955556"/>
            <a:ext cx="3312368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826695" y="10129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4" name="Rectangle 72"/>
          <p:cNvSpPr>
            <a:spLocks noChangeArrowheads="1"/>
          </p:cNvSpPr>
          <p:nvPr/>
        </p:nvSpPr>
        <p:spPr bwMode="gray">
          <a:xfrm>
            <a:off x="1907704" y="77508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지식경제부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대한상공회의소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지속가능경영원은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산업계의 녹색경영 수준을 진단하고 녹색경영 지원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녹색경영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진단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sym typeface="Symbol"/>
              </a:rPr>
              <a:t>평가 사업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슬라이드 번호 개체 틀 57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69</a:t>
            </a:fld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1857364"/>
            <a:ext cx="7429552" cy="4502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9463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002060"/>
                </a:solidFill>
                <a:latin typeface="+mn-ea"/>
                <a:ea typeface="+mn-ea"/>
              </a:rPr>
              <a:t>녹색경영</a:t>
            </a:r>
            <a:r>
              <a:rPr lang="ko-KR" altLang="en-US" b="1" kern="0" dirty="0" smtClean="0">
                <a:solidFill>
                  <a:srgbClr val="002060"/>
                </a:solidFill>
                <a:latin typeface="+mn-ea"/>
                <a:ea typeface="+mn-ea"/>
              </a:rPr>
              <a:t>진단</a:t>
            </a:r>
            <a:r>
              <a:rPr lang="ko-KR" altLang="en-US" b="1" kern="0" dirty="0" smtClean="0">
                <a:solidFill>
                  <a:srgbClr val="002060"/>
                </a:solidFill>
                <a:latin typeface="+mn-ea"/>
                <a:ea typeface="+mn-ea"/>
                <a:sym typeface="Symbol"/>
              </a:rPr>
              <a:t>평가</a:t>
            </a:r>
            <a:r>
              <a:rPr lang="en-US" altLang="ko-KR" b="1" kern="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</a:br>
            <a:endParaRPr lang="ko-KR" altLang="en-US" dirty="0">
              <a:solidFill>
                <a:srgbClr val="002060"/>
              </a:solidFill>
            </a:endParaRPr>
          </a:p>
        </p:txBody>
      </p:sp>
      <p:pic>
        <p:nvPicPr>
          <p:cNvPr id="38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7871" y="3768574"/>
            <a:ext cx="857612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251520" y="5955556"/>
            <a:ext cx="3312368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endParaRPr kumimoji="0"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826695" y="10129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4" name="Rectangle 72"/>
          <p:cNvSpPr>
            <a:spLocks noChangeArrowheads="1"/>
          </p:cNvSpPr>
          <p:nvPr/>
        </p:nvSpPr>
        <p:spPr bwMode="gray">
          <a:xfrm>
            <a:off x="1907704" y="77508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0" latinLnBrk="0" hangingPunct="0">
              <a:spcBef>
                <a:spcPct val="50000"/>
              </a:spcBef>
              <a:defRPr/>
            </a:pP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사업 내역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슬라이드 번호 개체 틀 57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70</a:t>
            </a:fld>
            <a:endParaRPr lang="ko-KR" altLang="en-US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7684" y="2192378"/>
            <a:ext cx="4623103" cy="40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31"/>
          <p:cNvGrpSpPr/>
          <p:nvPr/>
        </p:nvGrpSpPr>
        <p:grpSpPr>
          <a:xfrm>
            <a:off x="287684" y="1620874"/>
            <a:ext cx="4572032" cy="624993"/>
            <a:chOff x="179512" y="2564904"/>
            <a:chExt cx="2929663" cy="624993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79512" y="2564904"/>
              <a:ext cx="2929663" cy="569797"/>
              <a:chOff x="317" y="1136"/>
              <a:chExt cx="1743" cy="339"/>
            </a:xfrm>
          </p:grpSpPr>
          <p:pic>
            <p:nvPicPr>
              <p:cNvPr id="51" name="Picture 10"/>
              <p:cNvPicPr>
                <a:picLocks noChangeAspect="1" noChangeArrowheads="1"/>
              </p:cNvPicPr>
              <p:nvPr/>
            </p:nvPicPr>
            <p:blipFill>
              <a:blip r:embed="rId5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66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4" name="Picture 12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46" name="Rectangle 76"/>
            <p:cNvSpPr>
              <a:spLocks noChangeArrowheads="1"/>
            </p:cNvSpPr>
            <p:nvPr/>
          </p:nvSpPr>
          <p:spPr bwMode="auto">
            <a:xfrm>
              <a:off x="53955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추진 절차</a:t>
              </a:r>
            </a:p>
          </p:txBody>
        </p:sp>
      </p:grpSp>
      <p:grpSp>
        <p:nvGrpSpPr>
          <p:cNvPr id="5" name="그룹 31"/>
          <p:cNvGrpSpPr/>
          <p:nvPr/>
        </p:nvGrpSpPr>
        <p:grpSpPr>
          <a:xfrm>
            <a:off x="5286380" y="1620874"/>
            <a:ext cx="3290061" cy="624993"/>
            <a:chOff x="179512" y="2564904"/>
            <a:chExt cx="2929663" cy="624993"/>
          </a:xfrm>
        </p:grpSpPr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179512" y="2564904"/>
              <a:ext cx="2929663" cy="569797"/>
              <a:chOff x="317" y="1136"/>
              <a:chExt cx="1743" cy="339"/>
            </a:xfrm>
          </p:grpSpPr>
          <p:pic>
            <p:nvPicPr>
              <p:cNvPr id="60" name="Picture 10"/>
              <p:cNvPicPr>
                <a:picLocks noChangeAspect="1" noChangeArrowheads="1"/>
              </p:cNvPicPr>
              <p:nvPr/>
            </p:nvPicPr>
            <p:blipFill>
              <a:blip r:embed="rId7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66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1" name="Picture 12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59" name="Rectangle 76"/>
            <p:cNvSpPr>
              <a:spLocks noChangeArrowheads="1"/>
            </p:cNvSpPr>
            <p:nvPr/>
          </p:nvSpPr>
          <p:spPr bwMode="auto">
            <a:xfrm>
              <a:off x="539552" y="2636912"/>
              <a:ext cx="2287566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평가 지표</a:t>
              </a:r>
            </a:p>
          </p:txBody>
        </p:sp>
      </p:grp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6" name="표 65"/>
          <p:cNvGraphicFramePr>
            <a:graphicFrameLocks noGrp="1"/>
          </p:cNvGraphicFramePr>
          <p:nvPr/>
        </p:nvGraphicFramePr>
        <p:xfrm>
          <a:off x="5429256" y="2223910"/>
          <a:ext cx="3143272" cy="260608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285884"/>
                <a:gridCol w="1857388"/>
              </a:tblGrid>
              <a:tr h="71438">
                <a:tc>
                  <a:txBody>
                    <a:bodyPr/>
                    <a:lstStyle/>
                    <a:p>
                      <a:pPr marL="127000" marR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chemeClr val="bg1"/>
                          </a:solidFill>
                        </a:rPr>
                        <a:t>대분류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>
                    <a:solidFill>
                      <a:srgbClr val="669900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270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</a:rPr>
                        <a:t>중분류</a:t>
                      </a:r>
                      <a:endParaRPr lang="ko-KR" altLang="en-US" sz="10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>
                    <a:solidFill>
                      <a:srgbClr val="669900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76200" marR="508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1. </a:t>
                      </a:r>
                      <a:r>
                        <a:rPr lang="ko-KR" altLang="en-US" sz="1000" b="1" dirty="0"/>
                        <a:t>전 </a:t>
                      </a:r>
                      <a:r>
                        <a:rPr lang="ko-KR" altLang="en-US" sz="1000" b="1" dirty="0" err="1"/>
                        <a:t>략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비전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4586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/>
                        <a:t>전과정</a:t>
                      </a:r>
                      <a:r>
                        <a:rPr lang="ko-KR" altLang="en-US" sz="1000" b="1" dirty="0"/>
                        <a:t> 경영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56952">
                <a:tc rowSpan="2">
                  <a:txBody>
                    <a:bodyPr/>
                    <a:lstStyle/>
                    <a:p>
                      <a:pPr marL="76200" marR="508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2. </a:t>
                      </a:r>
                      <a:r>
                        <a:rPr lang="ko-KR" altLang="en-US" sz="1000" b="1" dirty="0"/>
                        <a:t>시스템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실행체제 구축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540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성과 관리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0">
                <a:tc rowSpan="3">
                  <a:txBody>
                    <a:bodyPr/>
                    <a:lstStyle/>
                    <a:p>
                      <a:pPr marL="76200" marR="508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3. </a:t>
                      </a:r>
                      <a:r>
                        <a:rPr lang="ko-KR" altLang="en-US" sz="1000" b="1" dirty="0" err="1" smtClean="0"/>
                        <a:t>자원ㆍ에너지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원부자재 </a:t>
                      </a:r>
                      <a:r>
                        <a:rPr lang="ko-KR" altLang="en-US" sz="1000" b="1" dirty="0" smtClean="0"/>
                        <a:t>및 수자원 </a:t>
                      </a:r>
                      <a:r>
                        <a:rPr lang="ko-KR" altLang="en-US" sz="1000" b="1" dirty="0"/>
                        <a:t>절약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재활용 촉진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614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에너지 절감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0">
                <a:tc rowSpan="2">
                  <a:txBody>
                    <a:bodyPr/>
                    <a:lstStyle/>
                    <a:p>
                      <a:pPr marL="76200" marR="508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4. </a:t>
                      </a:r>
                      <a:r>
                        <a:rPr lang="ko-KR" altLang="en-US" sz="1000" b="1" dirty="0" err="1" smtClean="0"/>
                        <a:t>온실가스ㆍ</a:t>
                      </a:r>
                      <a:endParaRPr lang="en-US" altLang="ko-KR" sz="1000" b="1" dirty="0" smtClean="0"/>
                    </a:p>
                    <a:p>
                      <a:pPr marL="76200" marR="508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/>
                        <a:t>   </a:t>
                      </a:r>
                      <a:r>
                        <a:rPr lang="ko-KR" altLang="en-US" sz="1000" b="1" dirty="0" smtClean="0"/>
                        <a:t>환경오염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온실가스 감축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환경오염 저감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0">
                <a:tc rowSpan="2">
                  <a:txBody>
                    <a:bodyPr/>
                    <a:lstStyle/>
                    <a:p>
                      <a:pPr marL="76200" marR="508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/>
                        <a:t>5. </a:t>
                      </a:r>
                      <a:r>
                        <a:rPr lang="ko-KR" altLang="en-US" sz="1000" b="1" dirty="0" err="1" smtClean="0"/>
                        <a:t>사회ㆍ윤리적</a:t>
                      </a:r>
                      <a:r>
                        <a:rPr lang="ko-KR" altLang="en-US" sz="1000" b="1" dirty="0" smtClean="0"/>
                        <a:t> </a:t>
                      </a:r>
                      <a:endParaRPr lang="en-US" altLang="ko-KR" sz="1000" b="1" dirty="0" smtClean="0"/>
                    </a:p>
                    <a:p>
                      <a:pPr marL="76200" marR="508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/>
                        <a:t>   </a:t>
                      </a:r>
                      <a:r>
                        <a:rPr lang="ko-KR" altLang="en-US" sz="1000" b="1" dirty="0" smtClean="0"/>
                        <a:t>책임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정보공개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7620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/>
                        <a:t>법규준수</a:t>
                      </a:r>
                      <a:endParaRPr lang="ko-KR" altLang="en-US" sz="1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7" marR="9527" marT="9527" marB="9527" anchor="ctr"/>
                </a:tc>
              </a:tr>
            </a:tbl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3" name="_x36723624" descr="EMB00000b58550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228184" y="4941168"/>
            <a:ext cx="1884178" cy="1396224"/>
          </a:xfrm>
          <a:prstGeom prst="rect">
            <a:avLst/>
          </a:prstGeom>
          <a:noFill/>
        </p:spPr>
      </p:pic>
      <p:grpSp>
        <p:nvGrpSpPr>
          <p:cNvPr id="7" name="그룹 31"/>
          <p:cNvGrpSpPr/>
          <p:nvPr/>
        </p:nvGrpSpPr>
        <p:grpSpPr>
          <a:xfrm>
            <a:off x="5436096" y="4941168"/>
            <a:ext cx="573960" cy="1480837"/>
            <a:chOff x="304440" y="2696027"/>
            <a:chExt cx="2287567" cy="555719"/>
          </a:xfrm>
        </p:grpSpPr>
        <p:pic>
          <p:nvPicPr>
            <p:cNvPr id="70" name="Picture 10"/>
            <p:cNvPicPr>
              <a:picLocks noChangeAspect="1" noChangeArrowheads="1"/>
            </p:cNvPicPr>
            <p:nvPr/>
          </p:nvPicPr>
          <p:blipFill>
            <a:blip r:embed="rId9" cstate="email">
              <a:lum bright="-12000"/>
            </a:blip>
            <a:srcRect/>
            <a:stretch>
              <a:fillRect/>
            </a:stretch>
          </p:blipFill>
          <p:spPr bwMode="auto">
            <a:xfrm>
              <a:off x="712179" y="2718442"/>
              <a:ext cx="1592200" cy="533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9" name="Rectangle 76"/>
            <p:cNvSpPr>
              <a:spLocks noChangeArrowheads="1"/>
            </p:cNvSpPr>
            <p:nvPr/>
          </p:nvSpPr>
          <p:spPr bwMode="auto">
            <a:xfrm>
              <a:off x="304440" y="2696027"/>
              <a:ext cx="2287567" cy="552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lvl="0" algn="ctr" latinLnBrk="0">
                <a:lnSpc>
                  <a:spcPct val="110000"/>
                </a:lnSpc>
                <a:defRPr/>
              </a:pPr>
              <a:r>
                <a:rPr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평</a:t>
              </a:r>
              <a:endParaRPr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 algn="ctr" latinLnBrk="0">
                <a:lnSpc>
                  <a:spcPct val="110000"/>
                </a:lnSpc>
                <a:defRPr/>
              </a:pPr>
              <a:r>
                <a:rPr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가</a:t>
              </a:r>
              <a:endParaRPr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 algn="ctr" latinLnBrk="0">
                <a:lnSpc>
                  <a:spcPct val="110000"/>
                </a:lnSpc>
                <a:defRPr/>
              </a:pPr>
              <a:r>
                <a:rPr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보</a:t>
              </a:r>
              <a:endParaRPr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 algn="ctr" latinLnBrk="0">
                <a:lnSpc>
                  <a:spcPct val="110000"/>
                </a:lnSpc>
                <a:defRPr/>
              </a:pPr>
              <a:r>
                <a:rPr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고</a:t>
              </a:r>
              <a:endParaRPr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lvl="0" algn="ctr" latinLnBrk="0">
                <a:lnSpc>
                  <a:spcPct val="110000"/>
                </a:lnSpc>
                <a:defRPr/>
              </a:pPr>
              <a:r>
                <a:rPr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서</a:t>
              </a:r>
            </a:p>
          </p:txBody>
        </p:sp>
      </p:grpSp>
      <p:sp>
        <p:nvSpPr>
          <p:cNvPr id="72" name="직사각형 71"/>
          <p:cNvSpPr/>
          <p:nvPr/>
        </p:nvSpPr>
        <p:spPr>
          <a:xfrm>
            <a:off x="902558" y="6108096"/>
            <a:ext cx="41695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latinLnBrk="0" hangingPunct="0">
              <a:spcBef>
                <a:spcPct val="50000"/>
              </a:spcBef>
              <a:defRPr/>
            </a:pPr>
            <a:r>
              <a:rPr kumimoji="0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*</a:t>
            </a:r>
            <a:r>
              <a:rPr kumimoji="0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녹색경영지표</a:t>
            </a:r>
            <a:r>
              <a:rPr kumimoji="0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: </a:t>
            </a:r>
            <a:r>
              <a:rPr kumimoji="0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녹색경영 정의에 따라 지식경제부</a:t>
            </a:r>
            <a:r>
              <a:rPr kumimoji="0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kumimoji="0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환경부</a:t>
            </a:r>
            <a:r>
              <a:rPr kumimoji="0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kumimoji="0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중소기업청 </a:t>
            </a:r>
            <a:r>
              <a:rPr kumimoji="0" lang="en-US" altLang="ko-KR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3 </a:t>
            </a:r>
            <a:r>
              <a:rPr kumimoji="0" lang="ko-KR" alt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개 부처 공동으로 제안한 녹색경영 평가항목을 </a:t>
            </a:r>
            <a:r>
              <a:rPr lang="ko-KR" altLang="en-US" sz="1000" b="1" dirty="0" smtClean="0">
                <a:latin typeface="+mn-ea"/>
                <a:ea typeface="+mn-ea"/>
              </a:rPr>
              <a:t>통합한 지표</a:t>
            </a:r>
            <a:endParaRPr kumimoji="0" lang="ko-KR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gray">
          <a:xfrm>
            <a:off x="1855146" y="832892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매년 개별 기업의 신청을 받아 진단 평가를 수행하고 결과 보고서를 해당 기업에만 송부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56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0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FF0000"/>
                </a:solidFill>
              </a:rPr>
              <a:t>환경보고서</a:t>
            </a:r>
            <a:endParaRPr lang="ko-KR" alt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826695" y="101298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56" name="Rectangle 72"/>
          <p:cNvSpPr>
            <a:spLocks noChangeArrowheads="1"/>
          </p:cNvSpPr>
          <p:nvPr/>
        </p:nvSpPr>
        <p:spPr bwMode="gray">
          <a:xfrm>
            <a:off x="1907704" y="77508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환경보고서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(ER: Environmental Report)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기업의 환경경영 방침과 전략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활동 및 환경성과를 이해관계자에게 정기적으로 제공하기 위한 보고서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환경보고서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35496" y="2204824"/>
            <a:ext cx="4320000" cy="3456000"/>
          </a:xfrm>
          <a:prstGeom prst="roundRect">
            <a:avLst>
              <a:gd name="adj" fmla="val 4604"/>
            </a:avLst>
          </a:prstGeom>
          <a:solidFill>
            <a:srgbClr val="FFFFFF">
              <a:alpha val="50196"/>
            </a:srgb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6" name="Rectangle 85"/>
          <p:cNvSpPr>
            <a:spLocks noChangeArrowheads="1"/>
          </p:cNvSpPr>
          <p:nvPr/>
        </p:nvSpPr>
        <p:spPr bwMode="auto">
          <a:xfrm>
            <a:off x="611920" y="1844824"/>
            <a:ext cx="3240000" cy="32400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wrap="squar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kern="0" dirty="0" smtClean="0">
                <a:solidFill>
                  <a:sysClr val="window" lastClr="FFFFFF"/>
                </a:solidFill>
                <a:latin typeface="HY견고딕" pitchFamily="18" charset="-127"/>
                <a:ea typeface="HY견고딕" pitchFamily="18" charset="-127"/>
              </a:rPr>
              <a:t>GRI </a:t>
            </a: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HY견고딕" pitchFamily="18" charset="-127"/>
                <a:ea typeface="HY견고딕" pitchFamily="18" charset="-127"/>
              </a:rPr>
              <a:t>가이드라인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Rectangle 72"/>
          <p:cNvSpPr>
            <a:spLocks noChangeArrowheads="1"/>
          </p:cNvSpPr>
          <p:nvPr/>
        </p:nvSpPr>
        <p:spPr bwMode="gray">
          <a:xfrm>
            <a:off x="683568" y="5661248"/>
            <a:ext cx="7848872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GRI(Green Report Initiative)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란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 세계에 통용되는 기업의 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지속가능성 보고서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의 가이드라인을 입안하기 위한 연구센터</a:t>
            </a:r>
            <a:endParaRPr kumimoji="0" lang="en-US" altLang="ko-KR" sz="1200" b="1" kern="0" dirty="0" smtClean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251520" y="2276872"/>
          <a:ext cx="3960440" cy="316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2736304"/>
              </a:tblGrid>
              <a:tr h="3221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보고서 구성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세부 내용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</a:tr>
              <a:tr h="662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비전과 전략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∙</a:t>
                      </a:r>
                      <a:r>
                        <a:rPr lang="en-US" altLang="ko-KR" sz="1000" dirty="0" smtClean="0"/>
                        <a:t>CEO </a:t>
                      </a:r>
                      <a:r>
                        <a:rPr lang="ko-KR" altLang="en-US" sz="1000" dirty="0" smtClean="0"/>
                        <a:t>성명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ko-KR" sz="1000" dirty="0" smtClean="0"/>
                        <a:t>∙</a:t>
                      </a:r>
                      <a:r>
                        <a:rPr lang="ko-KR" altLang="en-US" sz="1000" dirty="0" smtClean="0"/>
                        <a:t>지속가능성의 비전 및 전략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</a:tr>
              <a:tr h="5066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조직 프로필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∙조직 시스템 및 운영 관련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</a:tr>
              <a:tr h="6629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지배구조 및 </a:t>
                      </a:r>
                      <a:endParaRPr lang="en-US" altLang="ko-KR" sz="1000" dirty="0" smtClean="0"/>
                    </a:p>
                    <a:p>
                      <a:pPr algn="ctr" latinLnBrk="1"/>
                      <a:r>
                        <a:rPr lang="ko-KR" altLang="en-US" sz="1000" dirty="0" smtClean="0"/>
                        <a:t>경영 시스템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∙ 비전 및 전략</a:t>
                      </a:r>
                      <a:endParaRPr lang="en-US" altLang="ko-KR" sz="1000" dirty="0" smtClean="0"/>
                    </a:p>
                    <a:p>
                      <a:pPr latinLnBrk="1"/>
                      <a:r>
                        <a:rPr lang="ko-KR" altLang="ko-KR" sz="1000" dirty="0" smtClean="0"/>
                        <a:t>∙</a:t>
                      </a:r>
                      <a:r>
                        <a:rPr lang="en-US" altLang="ko-KR" sz="1000" dirty="0" smtClean="0"/>
                        <a:t> </a:t>
                      </a:r>
                      <a:r>
                        <a:rPr lang="ko-KR" altLang="en-US" sz="1000" dirty="0" smtClean="0"/>
                        <a:t>지배구조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조직</a:t>
                      </a:r>
                      <a:r>
                        <a:rPr lang="en-US" altLang="ko-KR" sz="1000" dirty="0" smtClean="0"/>
                        <a:t>, </a:t>
                      </a:r>
                      <a:r>
                        <a:rPr lang="ko-KR" altLang="en-US" sz="1000" dirty="0" smtClean="0"/>
                        <a:t>경영체계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</a:tr>
              <a:tr h="5066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색인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/>
                        <a:t>∙</a:t>
                      </a:r>
                      <a:r>
                        <a:rPr lang="en-US" altLang="ko-KR" sz="1000" dirty="0" smtClean="0"/>
                        <a:t>GRI </a:t>
                      </a:r>
                      <a:r>
                        <a:rPr lang="ko-KR" altLang="en-US" sz="1000" dirty="0" smtClean="0"/>
                        <a:t>가이드라인 정보 페이지 표시</a:t>
                      </a:r>
                    </a:p>
                  </a:txBody>
                  <a:tcPr marL="72000" marR="72000" marT="36000" marB="36000" anchor="ctr"/>
                </a:tc>
              </a:tr>
              <a:tr h="5066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성과지표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∙경제</a:t>
                      </a:r>
                      <a:r>
                        <a:rPr lang="en-US" altLang="ko-KR" sz="1000" dirty="0" smtClean="0"/>
                        <a:t>∙</a:t>
                      </a:r>
                      <a:r>
                        <a:rPr lang="ko-KR" altLang="en-US" sz="1000" dirty="0" smtClean="0"/>
                        <a:t>환경∙사회 부문 성과 지표</a:t>
                      </a:r>
                      <a:endParaRPr lang="ko-KR" altLang="en-US" sz="1000" dirty="0"/>
                    </a:p>
                  </a:txBody>
                  <a:tcPr marL="72000" marR="72000" marT="36000" marB="36000" anchor="ctr"/>
                </a:tc>
              </a:tr>
            </a:tbl>
          </a:graphicData>
        </a:graphic>
      </p:graphicFrame>
      <p:sp>
        <p:nvSpPr>
          <p:cNvPr id="28" name="모서리가 둥근 직사각형 27"/>
          <p:cNvSpPr/>
          <p:nvPr/>
        </p:nvSpPr>
        <p:spPr bwMode="auto">
          <a:xfrm>
            <a:off x="4716016" y="2205248"/>
            <a:ext cx="4320000" cy="3456000"/>
          </a:xfrm>
          <a:prstGeom prst="roundRect">
            <a:avLst>
              <a:gd name="adj" fmla="val 4604"/>
            </a:avLst>
          </a:prstGeom>
          <a:solidFill>
            <a:srgbClr val="FFFFFF">
              <a:alpha val="50196"/>
            </a:srgb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9" name="Rectangle 85"/>
          <p:cNvSpPr>
            <a:spLocks noChangeArrowheads="1"/>
          </p:cNvSpPr>
          <p:nvPr/>
        </p:nvSpPr>
        <p:spPr bwMode="auto">
          <a:xfrm>
            <a:off x="5292440" y="1844864"/>
            <a:ext cx="3240000" cy="324000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wrap="squar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HY견고딕" pitchFamily="18" charset="-127"/>
                <a:ea typeface="HY견고딕" pitchFamily="18" charset="-127"/>
              </a:rPr>
              <a:t>국내 환경보고서 가이드라인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4283968" y="3645024"/>
            <a:ext cx="527330" cy="533394"/>
          </a:xfrm>
          <a:prstGeom prst="plus">
            <a:avLst>
              <a:gd name="adj" fmla="val 32691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Rectangle 72"/>
          <p:cNvSpPr>
            <a:spLocks noChangeArrowheads="1"/>
          </p:cNvSpPr>
          <p:nvPr/>
        </p:nvSpPr>
        <p:spPr bwMode="gray">
          <a:xfrm>
            <a:off x="683568" y="6093296"/>
            <a:ext cx="7848872" cy="4977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GRI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환경성과 지표 종류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에너지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∙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자원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∙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용수 사용량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생물 다양성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오염배출 및 폐기물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공급업체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제품 및 서비스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운송</a:t>
            </a:r>
            <a:r>
              <a:rPr kumimoji="0" lang="en-US" altLang="ko-KR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법적 규제 등</a:t>
            </a:r>
            <a:endParaRPr kumimoji="0" lang="en-US" altLang="ko-KR" sz="1200" b="1" kern="0" dirty="0" smtClean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4932040" y="2276872"/>
          <a:ext cx="3960439" cy="3333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51"/>
                <a:gridCol w="1724321"/>
                <a:gridCol w="1512167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주요 내용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핵심 지표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부가 지표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</a:tr>
              <a:tr h="489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개요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∙최고경영자 선언</a:t>
                      </a:r>
                      <a:endParaRPr lang="en-US" altLang="ko-KR" sz="900" dirty="0" smtClean="0"/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∙기업 개요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등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∙요약문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</a:tr>
              <a:tr h="3519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환경 비전 및 전략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∙환경방침</a:t>
                      </a:r>
                      <a:endParaRPr lang="en-US" altLang="ko-KR" sz="900" dirty="0" smtClean="0"/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∙중장기 환경목표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∙환경목표 달성 실적</a:t>
                      </a:r>
                      <a:endParaRPr lang="en-US" altLang="ko-KR" sz="900" dirty="0" smtClean="0"/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</a:t>
                      </a:r>
                      <a:r>
                        <a:rPr lang="ko-KR" altLang="en-US" sz="900" dirty="0" err="1" smtClean="0"/>
                        <a:t>차기년도</a:t>
                      </a:r>
                      <a:r>
                        <a:rPr lang="ko-KR" altLang="en-US" sz="900" dirty="0" smtClean="0"/>
                        <a:t> 환경목표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</a:tr>
              <a:tr h="489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환경경영 시스템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∙환경경영체제</a:t>
                      </a:r>
                      <a:endParaRPr lang="en-US" altLang="ko-KR" sz="900" dirty="0" smtClean="0"/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∙환경 사고 대응 체계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등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∙환경성과평가</a:t>
                      </a:r>
                      <a:r>
                        <a:rPr lang="en-US" altLang="ko-KR" sz="900" dirty="0" smtClean="0"/>
                        <a:t>(EPE)</a:t>
                      </a: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</a:t>
                      </a:r>
                      <a:r>
                        <a:rPr lang="ko-KR" altLang="en-US" sz="900" dirty="0" err="1" smtClean="0"/>
                        <a:t>환경화계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</a:tr>
              <a:tr h="4896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환경 영향 및 성과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∙자원∙용수∙에너지 사용</a:t>
                      </a:r>
                      <a:endParaRPr lang="en-US" altLang="ko-KR" sz="900" dirty="0" smtClean="0"/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</a:t>
                      </a:r>
                      <a:r>
                        <a:rPr lang="ko-KR" altLang="en-US" sz="900" baseline="0" dirty="0" smtClean="0"/>
                        <a:t>온실가스 배출 등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∙환경친화적 포장</a:t>
                      </a:r>
                      <a:endParaRPr lang="en-US" altLang="ko-KR" sz="900" dirty="0" smtClean="0"/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∙환경친화적 수송 등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</a:tr>
              <a:tr h="4900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이해관계자와</a:t>
                      </a:r>
                      <a:r>
                        <a:rPr lang="ko-KR" altLang="en-US" sz="900" baseline="0" dirty="0" smtClean="0"/>
                        <a:t> </a:t>
                      </a:r>
                      <a:r>
                        <a:rPr lang="ko-KR" altLang="en-US" sz="900" baseline="0" dirty="0" err="1" smtClean="0"/>
                        <a:t>파트너쉽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∙자연 생태계 보전 노력</a:t>
                      </a:r>
                      <a:endParaRPr lang="en-US" altLang="ko-KR" sz="900" dirty="0" smtClean="0"/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∙친환경 </a:t>
                      </a:r>
                      <a:r>
                        <a:rPr lang="ko-KR" altLang="en-US" sz="900" dirty="0" err="1" smtClean="0"/>
                        <a:t>공급망</a:t>
                      </a:r>
                      <a:r>
                        <a:rPr lang="ko-KR" altLang="en-US" sz="900" dirty="0" smtClean="0"/>
                        <a:t> 관리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</a:tr>
              <a:tr h="3519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/>
                        <a:t>지속가능한</a:t>
                      </a:r>
                      <a:r>
                        <a:rPr lang="ko-KR" altLang="en-US" sz="900" dirty="0" smtClean="0"/>
                        <a:t> 기업 경영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</a:t>
                      </a:r>
                      <a:r>
                        <a:rPr lang="ko-KR" altLang="en-US" sz="900" dirty="0" err="1" smtClean="0"/>
                        <a:t>지속가능한</a:t>
                      </a:r>
                      <a:r>
                        <a:rPr lang="ko-KR" altLang="en-US" sz="900" dirty="0" smtClean="0"/>
                        <a:t> 기업 경영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</a:tr>
              <a:tr h="2142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부록</a:t>
                      </a:r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∙제 </a:t>
                      </a:r>
                      <a:r>
                        <a:rPr lang="en-US" altLang="ko-KR" sz="900" dirty="0" smtClean="0"/>
                        <a:t>3</a:t>
                      </a:r>
                      <a:r>
                        <a:rPr lang="ko-KR" altLang="en-US" sz="900" dirty="0" smtClean="0"/>
                        <a:t>자 검증 의견서</a:t>
                      </a:r>
                    </a:p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∙용어정의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설문지</a:t>
                      </a:r>
                      <a:endParaRPr lang="en-US" altLang="ko-KR" sz="900" dirty="0" smtClean="0"/>
                    </a:p>
                  </a:txBody>
                  <a:tcPr marL="72000" marR="72000" marT="36000" marB="36000" anchor="ctr"/>
                </a:tc>
              </a:tr>
            </a:tbl>
          </a:graphicData>
        </a:graphic>
      </p:graphicFrame>
      <p:sp>
        <p:nvSpPr>
          <p:cNvPr id="20" name="슬라이드 번호 개체 틀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71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53604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지속가능경영 보고서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1835696" y="996004"/>
            <a:ext cx="7056784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29" name="Rectangle 72"/>
          <p:cNvSpPr>
            <a:spLocks noChangeArrowheads="1"/>
          </p:cNvSpPr>
          <p:nvPr/>
        </p:nvSpPr>
        <p:spPr bwMode="gray">
          <a:xfrm>
            <a:off x="1916524" y="761978"/>
            <a:ext cx="691426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및 기후변화와 같은 환경문제를 기업 의사결정과정에 포함시켜 환경영향의 개선과 경제적 성과의 향상을 동시에 추구하는 전략적 경영을 의미함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Rectangle 72"/>
          <p:cNvSpPr>
            <a:spLocks noChangeArrowheads="1"/>
          </p:cNvSpPr>
          <p:nvPr/>
        </p:nvSpPr>
        <p:spPr bwMode="gray">
          <a:xfrm>
            <a:off x="323528" y="980728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환경경영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826695" y="1788092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67" name="Rectangle 72"/>
          <p:cNvSpPr>
            <a:spLocks noChangeArrowheads="1"/>
          </p:cNvSpPr>
          <p:nvPr/>
        </p:nvSpPr>
        <p:spPr bwMode="gray">
          <a:xfrm>
            <a:off x="1907704" y="1628800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환경문제뿐만 아니라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기업의 경영활동에 영향을 미치는 경제적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사회적 이슈들을 종합적으로 고려하여 지속가능성을 추구하는 경영활동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Rectangle 72"/>
          <p:cNvSpPr>
            <a:spLocks noChangeArrowheads="1"/>
          </p:cNvSpPr>
          <p:nvPr/>
        </p:nvSpPr>
        <p:spPr bwMode="gray">
          <a:xfrm>
            <a:off x="312220" y="1775224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지속가능경영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341530" y="2708920"/>
            <a:ext cx="8550950" cy="3672408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슬라이드 번호 개체 틀 35"/>
          <p:cNvSpPr>
            <a:spLocks noGrp="1"/>
          </p:cNvSpPr>
          <p:nvPr>
            <p:ph type="sldNum" sz="quarter" idx="4294967295"/>
          </p:nvPr>
        </p:nvSpPr>
        <p:spPr>
          <a:xfrm>
            <a:off x="3059832" y="6520259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72</a:t>
            </a:fld>
            <a:endParaRPr lang="ko-KR" altLang="en-US"/>
          </a:p>
        </p:txBody>
      </p:sp>
      <p:grpSp>
        <p:nvGrpSpPr>
          <p:cNvPr id="88" name="그룹 87"/>
          <p:cNvGrpSpPr/>
          <p:nvPr/>
        </p:nvGrpSpPr>
        <p:grpSpPr>
          <a:xfrm>
            <a:off x="1763688" y="3140968"/>
            <a:ext cx="5500448" cy="2892074"/>
            <a:chOff x="323528" y="3118450"/>
            <a:chExt cx="5500448" cy="2892074"/>
          </a:xfrm>
        </p:grpSpPr>
        <p:pic>
          <p:nvPicPr>
            <p:cNvPr id="50" name="Picture 33" descr="블루-원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956994" y="3118450"/>
              <a:ext cx="1973177" cy="821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2590086" y="3401347"/>
              <a:ext cx="685770" cy="17036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20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66"/>
                  </a:solidFill>
                  <a:latin typeface="HY헤드라인M"/>
                  <a:ea typeface="HY헤드라인M"/>
                </a:rPr>
                <a:t>경  제</a:t>
              </a:r>
            </a:p>
          </p:txBody>
        </p:sp>
        <p:pic>
          <p:nvPicPr>
            <p:cNvPr id="52" name="Picture 35" descr="블루-원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23528" y="3992382"/>
              <a:ext cx="1973177" cy="821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942626" y="4270578"/>
              <a:ext cx="685770" cy="17036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20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66"/>
                  </a:solidFill>
                  <a:latin typeface="HY헤드라인M"/>
                  <a:ea typeface="HY헤드라인M"/>
                </a:rPr>
                <a:t>환  경</a:t>
              </a:r>
            </a:p>
          </p:txBody>
        </p:sp>
        <p:pic>
          <p:nvPicPr>
            <p:cNvPr id="54" name="Picture 37" descr="블루-원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850799" y="4001847"/>
              <a:ext cx="1973177" cy="821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4469898" y="4212180"/>
              <a:ext cx="685770" cy="17036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2000" kern="10">
                  <a:ln w="9525">
                    <a:noFill/>
                    <a:round/>
                    <a:headEnd/>
                    <a:tailEnd/>
                  </a:ln>
                  <a:solidFill>
                    <a:srgbClr val="000066"/>
                  </a:solidFill>
                  <a:latin typeface="HY헤드라인M"/>
                  <a:ea typeface="HY헤드라인M"/>
                </a:rPr>
                <a:t>사  회</a:t>
              </a:r>
            </a:p>
          </p:txBody>
        </p:sp>
        <p:cxnSp>
          <p:nvCxnSpPr>
            <p:cNvPr id="56" name="AutoShape 39"/>
            <p:cNvCxnSpPr>
              <a:cxnSpLocks noChangeShapeType="1"/>
            </p:cNvCxnSpPr>
            <p:nvPr/>
          </p:nvCxnSpPr>
          <p:spPr bwMode="auto">
            <a:xfrm flipV="1">
              <a:off x="1310910" y="3611680"/>
              <a:ext cx="739743" cy="380702"/>
            </a:xfrm>
            <a:prstGeom prst="straightConnector1">
              <a:avLst/>
            </a:prstGeom>
            <a:noFill/>
            <a:ln w="38100">
              <a:solidFill>
                <a:srgbClr val="000066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57" name="Text Box 40"/>
            <p:cNvSpPr txBox="1">
              <a:spLocks noChangeArrowheads="1"/>
            </p:cNvSpPr>
            <p:nvPr/>
          </p:nvSpPr>
          <p:spPr bwMode="auto">
            <a:xfrm>
              <a:off x="1588710" y="3810444"/>
              <a:ext cx="1107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0"/>
              <a:r>
                <a:rPr kumimoji="0" lang="ko-KR" altLang="en-US" sz="1800" b="1" dirty="0">
                  <a:solidFill>
                    <a:srgbClr val="000066"/>
                  </a:solidFill>
                  <a:latin typeface="+mn-ea"/>
                  <a:ea typeface="+mn-ea"/>
                </a:rPr>
                <a:t>환경경영</a:t>
              </a:r>
            </a:p>
          </p:txBody>
        </p:sp>
        <p:cxnSp>
          <p:nvCxnSpPr>
            <p:cNvPr id="59" name="AutoShape 41"/>
            <p:cNvCxnSpPr>
              <a:cxnSpLocks noChangeShapeType="1"/>
            </p:cNvCxnSpPr>
            <p:nvPr/>
          </p:nvCxnSpPr>
          <p:spPr bwMode="auto">
            <a:xfrm flipH="1" flipV="1">
              <a:off x="4023829" y="3611680"/>
              <a:ext cx="814352" cy="390167"/>
            </a:xfrm>
            <a:prstGeom prst="straightConnector1">
              <a:avLst/>
            </a:prstGeom>
            <a:noFill/>
            <a:ln w="38100">
              <a:solidFill>
                <a:srgbClr val="000066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60" name="Text Box 42"/>
            <p:cNvSpPr txBox="1">
              <a:spLocks noChangeArrowheads="1"/>
            </p:cNvSpPr>
            <p:nvPr/>
          </p:nvSpPr>
          <p:spPr bwMode="auto">
            <a:xfrm>
              <a:off x="3182491" y="3763120"/>
              <a:ext cx="11560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0"/>
              <a:r>
                <a:rPr kumimoji="0" lang="en-US" altLang="ko-KR" b="1" dirty="0">
                  <a:solidFill>
                    <a:srgbClr val="000066"/>
                  </a:solidFill>
                  <a:latin typeface="+mn-ea"/>
                  <a:ea typeface="+mn-ea"/>
                </a:rPr>
                <a:t>CSR </a:t>
              </a:r>
              <a:r>
                <a:rPr kumimoji="0" lang="ko-KR" altLang="en-US" sz="1800" b="1" dirty="0">
                  <a:solidFill>
                    <a:srgbClr val="000066"/>
                  </a:solidFill>
                  <a:latin typeface="+mn-ea"/>
                  <a:ea typeface="+mn-ea"/>
                </a:rPr>
                <a:t>경영</a:t>
              </a:r>
            </a:p>
          </p:txBody>
        </p:sp>
        <p:sp>
          <p:nvSpPr>
            <p:cNvPr id="65" name="AutoShape 49"/>
            <p:cNvSpPr>
              <a:spLocks noChangeArrowheads="1"/>
            </p:cNvSpPr>
            <p:nvPr/>
          </p:nvSpPr>
          <p:spPr bwMode="auto">
            <a:xfrm>
              <a:off x="669588" y="5739195"/>
              <a:ext cx="1296931" cy="27132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66">
                    <a:gamma/>
                    <a:tint val="0"/>
                    <a:invGamma/>
                    <a:alpha val="0"/>
                  </a:srgbClr>
                </a:gs>
                <a:gs pos="50000">
                  <a:srgbClr val="000066"/>
                </a:gs>
                <a:gs pos="100000">
                  <a:srgbClr val="000066">
                    <a:gamma/>
                    <a:tint val="0"/>
                    <a:invGamma/>
                    <a:alpha val="0"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rgbClr val="B2B2B2">
                  <a:alpha val="50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spcBef>
                  <a:spcPct val="30000"/>
                </a:spcBef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환경윤리</a:t>
              </a:r>
            </a:p>
          </p:txBody>
        </p:sp>
        <p:sp>
          <p:nvSpPr>
            <p:cNvPr id="69" name="AutoShape 50"/>
            <p:cNvSpPr>
              <a:spLocks noChangeArrowheads="1"/>
            </p:cNvSpPr>
            <p:nvPr/>
          </p:nvSpPr>
          <p:spPr bwMode="auto">
            <a:xfrm>
              <a:off x="2390363" y="5730781"/>
              <a:ext cx="1292169" cy="27132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66">
                    <a:gamma/>
                    <a:tint val="0"/>
                    <a:invGamma/>
                    <a:alpha val="0"/>
                  </a:srgbClr>
                </a:gs>
                <a:gs pos="50000">
                  <a:srgbClr val="000066"/>
                </a:gs>
                <a:gs pos="100000">
                  <a:srgbClr val="000066">
                    <a:gamma/>
                    <a:tint val="0"/>
                    <a:invGamma/>
                    <a:alpha val="0"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rgbClr val="B2B2B2">
                  <a:alpha val="50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spcBef>
                  <a:spcPct val="30000"/>
                </a:spcBef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경제윤리</a:t>
              </a:r>
            </a:p>
          </p:txBody>
        </p:sp>
        <p:sp>
          <p:nvSpPr>
            <p:cNvPr id="75" name="AutoShape 51"/>
            <p:cNvSpPr>
              <a:spLocks noChangeArrowheads="1"/>
            </p:cNvSpPr>
            <p:nvPr/>
          </p:nvSpPr>
          <p:spPr bwMode="auto">
            <a:xfrm>
              <a:off x="4112726" y="5736040"/>
              <a:ext cx="1292169" cy="27132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66">
                    <a:gamma/>
                    <a:tint val="0"/>
                    <a:invGamma/>
                    <a:alpha val="0"/>
                  </a:srgbClr>
                </a:gs>
                <a:gs pos="50000">
                  <a:srgbClr val="000066"/>
                </a:gs>
                <a:gs pos="100000">
                  <a:srgbClr val="000066">
                    <a:gamma/>
                    <a:tint val="0"/>
                    <a:invGamma/>
                    <a:alpha val="0"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rgbClr val="B2B2B2">
                  <a:alpha val="50000"/>
                </a:srgbClr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spcBef>
                  <a:spcPct val="30000"/>
                </a:spcBef>
                <a:defRPr/>
              </a:pPr>
              <a:r>
                <a:rPr lang="ko-KR" altLang="en-US" sz="16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사회윤리</a:t>
              </a:r>
            </a:p>
          </p:txBody>
        </p:sp>
        <p:sp>
          <p:nvSpPr>
            <p:cNvPr id="76" name="WordArt 52"/>
            <p:cNvSpPr>
              <a:spLocks noChangeArrowheads="1" noChangeShapeType="1" noTextEdit="1"/>
            </p:cNvSpPr>
            <p:nvPr/>
          </p:nvSpPr>
          <p:spPr bwMode="auto">
            <a:xfrm>
              <a:off x="721973" y="4966222"/>
              <a:ext cx="1000081" cy="6625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ko-KR" altLang="en-US" sz="1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환경보전</a:t>
              </a:r>
            </a:p>
            <a:p>
              <a:endParaRPr lang="ko-KR" altLang="en-US" sz="1600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HY헤드라인M"/>
                <a:ea typeface="HY헤드라인M"/>
              </a:endParaRPr>
            </a:p>
            <a:p>
              <a:r>
                <a:rPr lang="ko-KR" altLang="en-US" sz="1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자원절약</a:t>
              </a:r>
            </a:p>
            <a:p>
              <a:endParaRPr lang="ko-KR" altLang="en-US" sz="1600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HY헤드라인M"/>
                <a:ea typeface="HY헤드라인M"/>
              </a:endParaRPr>
            </a:p>
            <a:p>
              <a:r>
                <a:rPr lang="ko-KR" altLang="en-US" sz="1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에너지절약</a:t>
              </a:r>
            </a:p>
          </p:txBody>
        </p:sp>
        <p:sp>
          <p:nvSpPr>
            <p:cNvPr id="77" name="WordArt 53"/>
            <p:cNvSpPr>
              <a:spLocks noChangeArrowheads="1" noChangeShapeType="1" noTextEdit="1"/>
            </p:cNvSpPr>
            <p:nvPr/>
          </p:nvSpPr>
          <p:spPr bwMode="auto">
            <a:xfrm>
              <a:off x="2441161" y="4960964"/>
              <a:ext cx="1200098" cy="6625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ko-KR" altLang="en-US" sz="1600" kern="1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지배구조</a:t>
              </a:r>
            </a:p>
            <a:p>
              <a:endParaRPr lang="ko-KR" altLang="en-US" sz="16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HY헤드라인M"/>
                <a:ea typeface="HY헤드라인M"/>
              </a:endParaRPr>
            </a:p>
            <a:p>
              <a:r>
                <a:rPr lang="ko-KR" altLang="en-US" sz="1600" kern="1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준법</a:t>
              </a:r>
            </a:p>
            <a:p>
              <a:endParaRPr lang="ko-KR" altLang="en-US" sz="16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HY헤드라인M"/>
                <a:ea typeface="HY헤드라인M"/>
              </a:endParaRPr>
            </a:p>
            <a:p>
              <a:r>
                <a:rPr lang="ko-KR" altLang="en-US" sz="1600" kern="1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뇌물수수금지</a:t>
              </a:r>
            </a:p>
          </p:txBody>
        </p:sp>
        <p:sp>
          <p:nvSpPr>
            <p:cNvPr id="78" name="WordArt 54"/>
            <p:cNvSpPr>
              <a:spLocks noChangeArrowheads="1" noChangeShapeType="1" noTextEdit="1"/>
            </p:cNvSpPr>
            <p:nvPr/>
          </p:nvSpPr>
          <p:spPr bwMode="auto">
            <a:xfrm>
              <a:off x="4187335" y="4960964"/>
              <a:ext cx="400033" cy="6625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ko-KR" altLang="en-US" sz="1600" kern="1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인권</a:t>
              </a:r>
            </a:p>
            <a:p>
              <a:endParaRPr lang="ko-KR" altLang="en-US" sz="16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HY헤드라인M"/>
                <a:ea typeface="HY헤드라인M"/>
              </a:endParaRPr>
            </a:p>
            <a:p>
              <a:r>
                <a:rPr lang="ko-KR" altLang="en-US" sz="1600" kern="1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노동</a:t>
              </a:r>
            </a:p>
            <a:p>
              <a:endParaRPr lang="ko-KR" altLang="en-US" sz="1600" kern="1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HY헤드라인M"/>
                <a:ea typeface="HY헤드라인M"/>
              </a:endParaRPr>
            </a:p>
            <a:p>
              <a:r>
                <a:rPr lang="ko-KR" altLang="en-US" sz="1600" kern="10">
                  <a:ln w="9525">
                    <a:noFill/>
                    <a:round/>
                    <a:headEnd/>
                    <a:tailEnd/>
                  </a:ln>
                  <a:solidFill>
                    <a:srgbClr val="000000"/>
                  </a:solidFill>
                  <a:latin typeface="HY헤드라인M"/>
                  <a:ea typeface="HY헤드라인M"/>
                </a:rPr>
                <a:t>여성</a:t>
              </a:r>
            </a:p>
          </p:txBody>
        </p:sp>
        <p:cxnSp>
          <p:nvCxnSpPr>
            <p:cNvPr id="83" name="AutoShape 41"/>
            <p:cNvCxnSpPr>
              <a:cxnSpLocks noChangeShapeType="1"/>
              <a:stCxn id="54" idx="1"/>
            </p:cNvCxnSpPr>
            <p:nvPr/>
          </p:nvCxnSpPr>
          <p:spPr bwMode="auto">
            <a:xfrm rot="10800000">
              <a:off x="2123729" y="4406986"/>
              <a:ext cx="1727071" cy="5536"/>
            </a:xfrm>
            <a:prstGeom prst="straightConnector1">
              <a:avLst/>
            </a:prstGeom>
            <a:noFill/>
            <a:ln w="38100">
              <a:solidFill>
                <a:srgbClr val="000066"/>
              </a:solidFill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91" name="양쪽 모서리가 둥근 사각형 90"/>
          <p:cNvSpPr/>
          <p:nvPr/>
        </p:nvSpPr>
        <p:spPr bwMode="auto">
          <a:xfrm>
            <a:off x="467544" y="2780928"/>
            <a:ext cx="3207300" cy="323941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지속가능경영 </a:t>
            </a:r>
            <a:r>
              <a:rPr kumimoji="0" lang="en-US" altLang="ko-KR" sz="11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TBL(Triple Bottom Line)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41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0"/>
          <p:cNvSpPr>
            <a:spLocks noGrp="1"/>
          </p:cNvSpPr>
          <p:nvPr>
            <p:ph type="title"/>
          </p:nvPr>
        </p:nvSpPr>
        <p:spPr>
          <a:xfrm>
            <a:off x="290285" y="116632"/>
            <a:ext cx="7162035" cy="504056"/>
          </a:xfrm>
        </p:spPr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002060"/>
                </a:solidFill>
              </a:rPr>
              <a:t>지속가능경영 보고서</a:t>
            </a:r>
            <a:endParaRPr lang="ko-KR" alt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73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048672" y="6351131"/>
            <a:ext cx="2843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자료 출처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한국경제신문 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2010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년 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1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월 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20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일</a:t>
            </a:r>
            <a:endParaRPr lang="ko-KR" altLang="en-US" sz="10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835696" y="996004"/>
            <a:ext cx="7056784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36" name="Rectangle 72"/>
          <p:cNvSpPr>
            <a:spLocks noChangeArrowheads="1"/>
          </p:cNvSpPr>
          <p:nvPr/>
        </p:nvSpPr>
        <p:spPr bwMode="gray">
          <a:xfrm>
            <a:off x="1916524" y="761978"/>
            <a:ext cx="691426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지속가능경영 보고서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(CSR Report)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는 환경보고서에서 한 단계 발전된 것으로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환경경영 활동 뿐만 아니라 사회 및 윤리경영활동을 이해관계자들에게 공개하는 것을 목적으로 함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Rectangle 72"/>
          <p:cNvSpPr>
            <a:spLocks noChangeArrowheads="1"/>
          </p:cNvSpPr>
          <p:nvPr/>
        </p:nvSpPr>
        <p:spPr bwMode="gray">
          <a:xfrm>
            <a:off x="323528" y="980728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지속가능경영 보고서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Freeform 84"/>
          <p:cNvSpPr>
            <a:spLocks/>
          </p:cNvSpPr>
          <p:nvPr/>
        </p:nvSpPr>
        <p:spPr bwMode="auto">
          <a:xfrm rot="4488326">
            <a:off x="4078979" y="-932986"/>
            <a:ext cx="936931" cy="8363933"/>
          </a:xfrm>
          <a:custGeom>
            <a:avLst/>
            <a:gdLst/>
            <a:ahLst/>
            <a:cxnLst>
              <a:cxn ang="0">
                <a:pos x="158" y="1926"/>
              </a:cxn>
              <a:cxn ang="0">
                <a:pos x="146" y="239"/>
              </a:cxn>
              <a:cxn ang="0">
                <a:pos x="95" y="347"/>
              </a:cxn>
              <a:cxn ang="0">
                <a:pos x="0" y="0"/>
              </a:cxn>
              <a:cxn ang="0">
                <a:pos x="380" y="122"/>
              </a:cxn>
              <a:cxn ang="0">
                <a:pos x="250" y="122"/>
              </a:cxn>
              <a:cxn ang="0">
                <a:pos x="158" y="1926"/>
              </a:cxn>
            </a:cxnLst>
            <a:rect l="0" t="0" r="r" b="b"/>
            <a:pathLst>
              <a:path w="854" h="1926">
                <a:moveTo>
                  <a:pt x="158" y="1926"/>
                </a:moveTo>
                <a:cubicBezTo>
                  <a:pt x="854" y="1039"/>
                  <a:pt x="343" y="374"/>
                  <a:pt x="146" y="239"/>
                </a:cubicBezTo>
                <a:cubicBezTo>
                  <a:pt x="114" y="312"/>
                  <a:pt x="95" y="347"/>
                  <a:pt x="95" y="347"/>
                </a:cubicBezTo>
                <a:lnTo>
                  <a:pt x="0" y="0"/>
                </a:lnTo>
                <a:lnTo>
                  <a:pt x="380" y="122"/>
                </a:lnTo>
                <a:cubicBezTo>
                  <a:pt x="422" y="142"/>
                  <a:pt x="327" y="125"/>
                  <a:pt x="250" y="122"/>
                </a:cubicBezTo>
                <a:cubicBezTo>
                  <a:pt x="768" y="670"/>
                  <a:pt x="706" y="1236"/>
                  <a:pt x="158" y="1926"/>
                </a:cubicBezTo>
                <a:close/>
              </a:path>
            </a:pathLst>
          </a:custGeom>
          <a:solidFill>
            <a:srgbClr val="F0F5FA"/>
          </a:solidFill>
          <a:ln w="9525" cap="flat" cmpd="sng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63500" dir="5400000" algn="ctr" rotWithShape="0">
              <a:srgbClr val="DBDBDB"/>
            </a:outerShdw>
          </a:effectLst>
        </p:spPr>
        <p:txBody>
          <a:bodyPr wrap="none" lIns="90000" tIns="46800" rIns="90000" bIns="46800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40" name="그룹 28"/>
          <p:cNvGrpSpPr>
            <a:grpSpLocks/>
          </p:cNvGrpSpPr>
          <p:nvPr/>
        </p:nvGrpSpPr>
        <p:grpSpPr bwMode="auto">
          <a:xfrm>
            <a:off x="434219" y="1772816"/>
            <a:ext cx="8357356" cy="1886982"/>
            <a:chOff x="467543" y="1759890"/>
            <a:chExt cx="8355881" cy="1887034"/>
          </a:xfrm>
        </p:grpSpPr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2549525" y="3212976"/>
              <a:ext cx="2022475" cy="185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" tIns="0" rIns="3810" bIns="0">
              <a:spAutoFit/>
            </a:bodyPr>
            <a:lstStyle/>
            <a:p>
              <a:pPr marL="177800" lvl="1" indent="-177800">
                <a:lnSpc>
                  <a:spcPct val="110000"/>
                </a:lnSpc>
                <a:buSzPct val="90000"/>
              </a:pPr>
              <a:r>
                <a:rPr lang="en-US" altLang="ko-KR" sz="120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1980’s</a:t>
              </a:r>
              <a:endPara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4572000" y="2780928"/>
              <a:ext cx="2235200" cy="203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" tIns="0" rIns="3810" bIns="0">
              <a:spAutoFit/>
            </a:bodyPr>
            <a:lstStyle/>
            <a:p>
              <a:pPr marL="177800" indent="-177800">
                <a:lnSpc>
                  <a:spcPct val="110000"/>
                </a:lnSpc>
              </a:pPr>
              <a:r>
                <a:rPr lang="en-US" altLang="ko-KR" sz="120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1990’s</a:t>
              </a:r>
              <a:endPara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3" name="Freeform 9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1867994" y="3153724"/>
              <a:ext cx="609600" cy="493200"/>
            </a:xfrm>
            <a:custGeom>
              <a:avLst/>
              <a:gdLst>
                <a:gd name="T0" fmla="*/ 0 w 384"/>
                <a:gd name="T1" fmla="*/ 295 h 295"/>
                <a:gd name="T2" fmla="*/ 0 w 384"/>
                <a:gd name="T3" fmla="*/ 103 h 295"/>
                <a:gd name="T4" fmla="*/ 384 w 384"/>
                <a:gd name="T5" fmla="*/ 0 h 295"/>
                <a:gd name="T6" fmla="*/ 384 w 384"/>
                <a:gd name="T7" fmla="*/ 295 h 295"/>
                <a:gd name="T8" fmla="*/ 0 w 384"/>
                <a:gd name="T9" fmla="*/ 295 h 2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295"/>
                <a:gd name="T17" fmla="*/ 384 w 384"/>
                <a:gd name="T18" fmla="*/ 295 h 2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295">
                  <a:moveTo>
                    <a:pt x="0" y="295"/>
                  </a:moveTo>
                  <a:lnTo>
                    <a:pt x="0" y="103"/>
                  </a:lnTo>
                  <a:lnTo>
                    <a:pt x="384" y="0"/>
                  </a:lnTo>
                  <a:lnTo>
                    <a:pt x="384" y="295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051529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Freeform 10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3879526" y="2721421"/>
              <a:ext cx="612775" cy="424800"/>
            </a:xfrm>
            <a:custGeom>
              <a:avLst/>
              <a:gdLst>
                <a:gd name="T0" fmla="*/ 0 w 384"/>
                <a:gd name="T1" fmla="*/ 295 h 295"/>
                <a:gd name="T2" fmla="*/ 0 w 384"/>
                <a:gd name="T3" fmla="*/ 103 h 295"/>
                <a:gd name="T4" fmla="*/ 384 w 384"/>
                <a:gd name="T5" fmla="*/ 0 h 295"/>
                <a:gd name="T6" fmla="*/ 384 w 384"/>
                <a:gd name="T7" fmla="*/ 295 h 295"/>
                <a:gd name="T8" fmla="*/ 0 w 384"/>
                <a:gd name="T9" fmla="*/ 295 h 2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295"/>
                <a:gd name="T17" fmla="*/ 384 w 384"/>
                <a:gd name="T18" fmla="*/ 295 h 2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295">
                  <a:moveTo>
                    <a:pt x="0" y="295"/>
                  </a:moveTo>
                  <a:lnTo>
                    <a:pt x="0" y="103"/>
                  </a:lnTo>
                  <a:lnTo>
                    <a:pt x="384" y="0"/>
                  </a:lnTo>
                  <a:lnTo>
                    <a:pt x="384" y="295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051529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Freeform 11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5894349" y="2216279"/>
              <a:ext cx="608012" cy="504000"/>
            </a:xfrm>
            <a:custGeom>
              <a:avLst/>
              <a:gdLst>
                <a:gd name="T0" fmla="*/ 0 w 384"/>
                <a:gd name="T1" fmla="*/ 295 h 295"/>
                <a:gd name="T2" fmla="*/ 0 w 384"/>
                <a:gd name="T3" fmla="*/ 103 h 295"/>
                <a:gd name="T4" fmla="*/ 384 w 384"/>
                <a:gd name="T5" fmla="*/ 0 h 295"/>
                <a:gd name="T6" fmla="*/ 384 w 384"/>
                <a:gd name="T7" fmla="*/ 295 h 295"/>
                <a:gd name="T8" fmla="*/ 0 w 384"/>
                <a:gd name="T9" fmla="*/ 295 h 2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295"/>
                <a:gd name="T17" fmla="*/ 384 w 384"/>
                <a:gd name="T18" fmla="*/ 295 h 2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295">
                  <a:moveTo>
                    <a:pt x="0" y="295"/>
                  </a:moveTo>
                  <a:lnTo>
                    <a:pt x="0" y="103"/>
                  </a:lnTo>
                  <a:lnTo>
                    <a:pt x="384" y="0"/>
                  </a:lnTo>
                  <a:lnTo>
                    <a:pt x="384" y="295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051529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2006315" y="2889666"/>
              <a:ext cx="1680865" cy="184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3810" tIns="0" rIns="3810" bIns="0" anchor="b">
              <a:spAutoFit/>
            </a:bodyPr>
            <a:lstStyle/>
            <a:p>
              <a:pPr algn="ctr">
                <a:defRPr/>
              </a:pPr>
              <a:r>
                <a:rPr lang="ko-KR" altLang="en-US" sz="1200" dirty="0" smtClean="0">
                  <a:solidFill>
                    <a:srgbClr val="990000"/>
                  </a:solidFill>
                  <a:latin typeface="+mn-ea"/>
                  <a:ea typeface="+mn-ea"/>
                </a:rPr>
                <a:t>환경경영 중요성 대두</a:t>
              </a:r>
              <a:endParaRPr lang="en-US" altLang="ko-KR" sz="1200" dirty="0">
                <a:solidFill>
                  <a:srgbClr val="990000"/>
                </a:solidFill>
                <a:latin typeface="+mn-ea"/>
                <a:ea typeface="+mn-ea"/>
              </a:endParaRPr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4166521" y="2448329"/>
              <a:ext cx="1679279" cy="1857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3810" tIns="0" rIns="3810" bIns="0" anchor="b">
              <a:spAutoFit/>
            </a:bodyPr>
            <a:lstStyle/>
            <a:p>
              <a:pPr algn="ctr">
                <a:defRPr/>
              </a:pPr>
              <a:r>
                <a:rPr lang="ko-KR" altLang="en-US" sz="1200" dirty="0" smtClean="0">
                  <a:solidFill>
                    <a:srgbClr val="990000"/>
                  </a:solidFill>
                  <a:latin typeface="+mn-ea"/>
                  <a:ea typeface="+mn-ea"/>
                </a:rPr>
                <a:t>환경경영 보고서 발간</a:t>
              </a:r>
              <a:endParaRPr lang="en-US" altLang="ko-KR" sz="1200" dirty="0">
                <a:solidFill>
                  <a:srgbClr val="990000"/>
                </a:solidFill>
                <a:latin typeface="+mn-ea"/>
                <a:ea typeface="+mn-ea"/>
              </a:endParaRPr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6417199" y="1759890"/>
              <a:ext cx="1680866" cy="3693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3810" tIns="0" rIns="3810" bIns="0" anchor="b">
              <a:spAutoFit/>
            </a:bodyPr>
            <a:lstStyle/>
            <a:p>
              <a:pPr algn="ctr">
                <a:defRPr/>
              </a:pPr>
              <a:r>
                <a:rPr lang="ko-KR" altLang="en-US" sz="1200" dirty="0" smtClean="0">
                  <a:solidFill>
                    <a:srgbClr val="990000"/>
                  </a:solidFill>
                  <a:latin typeface="+mn-ea"/>
                  <a:ea typeface="+mn-ea"/>
                </a:rPr>
                <a:t>지속가능경영 보고서 </a:t>
              </a:r>
              <a:endParaRPr lang="en-US" altLang="ko-KR" sz="1200" dirty="0" smtClean="0">
                <a:solidFill>
                  <a:srgbClr val="990000"/>
                </a:solidFill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ko-KR" altLang="en-US" sz="1200" dirty="0" smtClean="0">
                  <a:solidFill>
                    <a:srgbClr val="990000"/>
                  </a:solidFill>
                  <a:latin typeface="+mn-ea"/>
                  <a:ea typeface="+mn-ea"/>
                </a:rPr>
                <a:t>발간</a:t>
              </a:r>
              <a:endParaRPr lang="en-US" altLang="ko-KR" sz="1200" dirty="0">
                <a:solidFill>
                  <a:srgbClr val="990000"/>
                </a:solidFill>
                <a:latin typeface="+mn-ea"/>
                <a:ea typeface="+mn-ea"/>
              </a:endParaRPr>
            </a:p>
          </p:txBody>
        </p:sp>
        <p:sp>
          <p:nvSpPr>
            <p:cNvPr id="50" name="Freeform 12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67543" y="2219771"/>
              <a:ext cx="7882707" cy="1425253"/>
            </a:xfrm>
            <a:custGeom>
              <a:avLst/>
              <a:gdLst>
                <a:gd name="T0" fmla="*/ 0 w 4704"/>
                <a:gd name="T1" fmla="*/ 960 h 960"/>
                <a:gd name="T2" fmla="*/ 1200 w 4704"/>
                <a:gd name="T3" fmla="*/ 960 h 960"/>
                <a:gd name="T4" fmla="*/ 1200 w 4704"/>
                <a:gd name="T5" fmla="*/ 624 h 960"/>
                <a:gd name="T6" fmla="*/ 2400 w 4704"/>
                <a:gd name="T7" fmla="*/ 624 h 960"/>
                <a:gd name="T8" fmla="*/ 2400 w 4704"/>
                <a:gd name="T9" fmla="*/ 336 h 960"/>
                <a:gd name="T10" fmla="*/ 3600 w 4704"/>
                <a:gd name="T11" fmla="*/ 336 h 960"/>
                <a:gd name="T12" fmla="*/ 3600 w 4704"/>
                <a:gd name="T13" fmla="*/ 0 h 960"/>
                <a:gd name="T14" fmla="*/ 4704 w 4704"/>
                <a:gd name="T15" fmla="*/ 0 h 9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704"/>
                <a:gd name="T25" fmla="*/ 0 h 960"/>
                <a:gd name="T26" fmla="*/ 4704 w 4704"/>
                <a:gd name="T27" fmla="*/ 960 h 9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704" h="960">
                  <a:moveTo>
                    <a:pt x="0" y="960"/>
                  </a:moveTo>
                  <a:lnTo>
                    <a:pt x="1200" y="960"/>
                  </a:lnTo>
                  <a:lnTo>
                    <a:pt x="1200" y="624"/>
                  </a:lnTo>
                  <a:lnTo>
                    <a:pt x="2400" y="624"/>
                  </a:lnTo>
                  <a:lnTo>
                    <a:pt x="2400" y="336"/>
                  </a:lnTo>
                  <a:lnTo>
                    <a:pt x="3600" y="336"/>
                  </a:lnTo>
                  <a:lnTo>
                    <a:pt x="3600" y="0"/>
                  </a:lnTo>
                  <a:lnTo>
                    <a:pt x="4704" y="0"/>
                  </a:ln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" name="Rectangle 8"/>
            <p:cNvSpPr>
              <a:spLocks noChangeArrowheads="1"/>
            </p:cNvSpPr>
            <p:nvPr/>
          </p:nvSpPr>
          <p:spPr bwMode="auto">
            <a:xfrm>
              <a:off x="6588224" y="2276872"/>
              <a:ext cx="2235200" cy="185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" tIns="0" rIns="3810" bIns="0">
              <a:spAutoFit/>
            </a:bodyPr>
            <a:lstStyle/>
            <a:p>
              <a:pPr marL="177800" indent="-177800">
                <a:lnSpc>
                  <a:spcPct val="110000"/>
                </a:lnSpc>
              </a:pPr>
              <a:r>
                <a:rPr lang="en-US" altLang="ko-KR" sz="120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2000’s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이후</a:t>
              </a:r>
              <a:endPara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2" name="TextBox 25"/>
            <p:cNvSpPr txBox="1">
              <a:spLocks noChangeArrowheads="1"/>
            </p:cNvSpPr>
            <p:nvPr/>
          </p:nvSpPr>
          <p:spPr bwMode="auto">
            <a:xfrm>
              <a:off x="2141730" y="3196874"/>
              <a:ext cx="39786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000">
                  <a:solidFill>
                    <a:srgbClr val="FFFF00"/>
                  </a:solidFill>
                </a:rPr>
                <a:t>1.</a:t>
              </a:r>
              <a:endParaRPr lang="ko-KR" altLang="en-US" sz="1600">
                <a:solidFill>
                  <a:srgbClr val="FFFF00"/>
                </a:solidFill>
              </a:endParaRPr>
            </a:p>
          </p:txBody>
        </p:sp>
        <p:sp>
          <p:nvSpPr>
            <p:cNvPr id="53" name="TextBox 26"/>
            <p:cNvSpPr txBox="1">
              <a:spLocks noChangeArrowheads="1"/>
            </p:cNvSpPr>
            <p:nvPr/>
          </p:nvSpPr>
          <p:spPr bwMode="auto">
            <a:xfrm>
              <a:off x="4121950" y="2751759"/>
              <a:ext cx="39786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000">
                  <a:solidFill>
                    <a:srgbClr val="FFFF00"/>
                  </a:solidFill>
                </a:rPr>
                <a:t>2.</a:t>
              </a:r>
              <a:endParaRPr lang="ko-KR" altLang="en-US" sz="2000">
                <a:solidFill>
                  <a:srgbClr val="FFFF00"/>
                </a:solidFill>
              </a:endParaRPr>
            </a:p>
          </p:txBody>
        </p:sp>
        <p:sp>
          <p:nvSpPr>
            <p:cNvPr id="55" name="TextBox 27"/>
            <p:cNvSpPr txBox="1">
              <a:spLocks noChangeArrowheads="1"/>
            </p:cNvSpPr>
            <p:nvPr/>
          </p:nvSpPr>
          <p:spPr bwMode="auto">
            <a:xfrm>
              <a:off x="6147175" y="2301709"/>
              <a:ext cx="39786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000">
                  <a:solidFill>
                    <a:srgbClr val="FFFF00"/>
                  </a:solidFill>
                </a:rPr>
                <a:t>3.</a:t>
              </a:r>
              <a:endParaRPr lang="ko-KR" altLang="en-US" sz="2000">
                <a:solidFill>
                  <a:srgbClr val="FFFF00"/>
                </a:solidFill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395536" y="3933056"/>
            <a:ext cx="8424936" cy="2376264"/>
            <a:chOff x="328613" y="2132856"/>
            <a:chExt cx="8259762" cy="3241005"/>
          </a:xfrm>
        </p:grpSpPr>
        <p:sp>
          <p:nvSpPr>
            <p:cNvPr id="100" name="AutoShape 9"/>
            <p:cNvSpPr>
              <a:spLocks noChangeArrowheads="1"/>
            </p:cNvSpPr>
            <p:nvPr/>
          </p:nvSpPr>
          <p:spPr bwMode="auto">
            <a:xfrm>
              <a:off x="328613" y="2908300"/>
              <a:ext cx="1219200" cy="719138"/>
            </a:xfrm>
            <a:prstGeom prst="roundRect">
              <a:avLst>
                <a:gd name="adj" fmla="val 7488"/>
              </a:avLst>
            </a:prstGeom>
            <a:solidFill>
              <a:srgbClr val="99CCFF"/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algn="ctr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defRPr/>
              </a:pPr>
              <a:r>
                <a:rPr kumimoji="0" lang="en-US" altLang="ko-KR" sz="12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1980</a:t>
              </a:r>
              <a:r>
                <a:rPr kumimoji="0" lang="ko-KR" altLang="en-US" sz="12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년대</a:t>
              </a:r>
              <a:endParaRPr kumimoji="0" lang="en-US" altLang="ko-KR" sz="12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1" name="AutoShape 9"/>
            <p:cNvSpPr>
              <a:spLocks noChangeArrowheads="1"/>
            </p:cNvSpPr>
            <p:nvPr/>
          </p:nvSpPr>
          <p:spPr bwMode="auto">
            <a:xfrm>
              <a:off x="328613" y="3754438"/>
              <a:ext cx="1219200" cy="719137"/>
            </a:xfrm>
            <a:prstGeom prst="roundRect">
              <a:avLst>
                <a:gd name="adj" fmla="val 7488"/>
              </a:avLst>
            </a:prstGeom>
            <a:solidFill>
              <a:srgbClr val="99CCFF"/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algn="ctr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defRPr/>
              </a:pPr>
              <a:r>
                <a:rPr kumimoji="0" lang="en-US" altLang="ko-KR" sz="12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1990</a:t>
              </a:r>
              <a:r>
                <a:rPr kumimoji="0" lang="ko-KR" altLang="en-US" sz="12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년대</a:t>
              </a:r>
              <a:endParaRPr kumimoji="0" lang="en-US" altLang="ko-KR" sz="12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2" name="AutoShape 9"/>
            <p:cNvSpPr>
              <a:spLocks noChangeArrowheads="1"/>
            </p:cNvSpPr>
            <p:nvPr/>
          </p:nvSpPr>
          <p:spPr bwMode="auto">
            <a:xfrm>
              <a:off x="328613" y="4600575"/>
              <a:ext cx="1219200" cy="719138"/>
            </a:xfrm>
            <a:prstGeom prst="roundRect">
              <a:avLst>
                <a:gd name="adj" fmla="val 7488"/>
              </a:avLst>
            </a:prstGeom>
            <a:solidFill>
              <a:srgbClr val="99CCFF"/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algn="ctr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defRPr/>
              </a:pPr>
              <a:r>
                <a:rPr kumimoji="0" lang="en-US" altLang="ko-KR" sz="12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2000</a:t>
              </a:r>
              <a:r>
                <a:rPr kumimoji="0" lang="ko-KR" altLang="en-US" sz="1200" kern="0" dirty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년대</a:t>
              </a:r>
              <a:endParaRPr kumimoji="0" lang="en-US" altLang="ko-KR" sz="12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algn="ctr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defRPr/>
              </a:pPr>
              <a:r>
                <a:rPr kumimoji="0" lang="ko-KR" altLang="en-US" sz="1200" kern="0" dirty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이후</a:t>
              </a:r>
              <a:endParaRPr kumimoji="0" lang="en-US" altLang="ko-KR" sz="12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03" name="그룹 34"/>
            <p:cNvGrpSpPr>
              <a:grpSpLocks/>
            </p:cNvGrpSpPr>
            <p:nvPr/>
          </p:nvGrpSpPr>
          <p:grpSpPr bwMode="auto">
            <a:xfrm>
              <a:off x="6429375" y="2132856"/>
              <a:ext cx="2159000" cy="647700"/>
              <a:chOff x="2123727" y="1340766"/>
              <a:chExt cx="2019339" cy="647717"/>
            </a:xfrm>
          </p:grpSpPr>
          <p:sp>
            <p:nvSpPr>
              <p:cNvPr id="119" name="오각형 118"/>
              <p:cNvSpPr/>
              <p:nvPr/>
            </p:nvSpPr>
            <p:spPr bwMode="auto">
              <a:xfrm rot="5400000">
                <a:off x="2809538" y="654955"/>
                <a:ext cx="647717" cy="2019339"/>
              </a:xfrm>
              <a:prstGeom prst="homePlate">
                <a:avLst>
                  <a:gd name="adj" fmla="val 29541"/>
                </a:avLst>
              </a:prstGeom>
              <a:solidFill>
                <a:srgbClr val="0033CC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 sz="1300" b="1" dirty="0">
                  <a:solidFill>
                    <a:srgbClr val="FFFFFF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20" name="직사각형 36"/>
              <p:cNvSpPr>
                <a:spLocks noChangeArrowheads="1"/>
              </p:cNvSpPr>
              <p:nvPr/>
            </p:nvSpPr>
            <p:spPr bwMode="auto">
              <a:xfrm>
                <a:off x="2541731" y="1455024"/>
                <a:ext cx="1233031" cy="292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latinLnBrk="0"/>
                <a:r>
                  <a:rPr kumimoji="0" lang="ko-KR" altLang="en-US" sz="1300" b="1">
                    <a:solidFill>
                      <a:schemeClr val="bg1"/>
                    </a:solidFill>
                    <a:latin typeface="Tahoma" pitchFamily="34" charset="0"/>
                    <a:ea typeface="맑은 고딕" pitchFamily="50" charset="-127"/>
                  </a:rPr>
                  <a:t>주요 경영이슈</a:t>
                </a:r>
              </a:p>
            </p:txBody>
          </p:sp>
        </p:grpSp>
        <p:sp>
          <p:nvSpPr>
            <p:cNvPr id="104" name="AutoShape 9"/>
            <p:cNvSpPr>
              <a:spLocks noChangeArrowheads="1"/>
            </p:cNvSpPr>
            <p:nvPr/>
          </p:nvSpPr>
          <p:spPr bwMode="auto">
            <a:xfrm>
              <a:off x="6429375" y="2908300"/>
              <a:ext cx="2159000" cy="719138"/>
            </a:xfrm>
            <a:prstGeom prst="roundRect">
              <a:avLst>
                <a:gd name="adj" fmla="val 4787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 err="1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환경리스크</a:t>
              </a: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 최소화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5" name="AutoShape 9"/>
            <p:cNvSpPr>
              <a:spLocks noChangeArrowheads="1"/>
            </p:cNvSpPr>
            <p:nvPr/>
          </p:nvSpPr>
          <p:spPr bwMode="auto">
            <a:xfrm>
              <a:off x="6429375" y="3754438"/>
              <a:ext cx="2159000" cy="719137"/>
            </a:xfrm>
            <a:prstGeom prst="roundRect">
              <a:avLst>
                <a:gd name="adj" fmla="val 4787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환경경영</a:t>
              </a:r>
              <a:r>
                <a:rPr kumimoji="0" lang="en-US" altLang="ko-KR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사회공헌활동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6" name="AutoShape 9"/>
            <p:cNvSpPr>
              <a:spLocks noChangeArrowheads="1"/>
            </p:cNvSpPr>
            <p:nvPr/>
          </p:nvSpPr>
          <p:spPr bwMode="auto">
            <a:xfrm>
              <a:off x="6429375" y="4653136"/>
              <a:ext cx="2159000" cy="720725"/>
            </a:xfrm>
            <a:prstGeom prst="roundRect">
              <a:avLst>
                <a:gd name="adj" fmla="val 4787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통합적인 지속가능경영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defRPr/>
              </a:pPr>
              <a:r>
                <a:rPr kumimoji="0" lang="en-US" altLang="ko-KR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모델 발굴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07" name="그룹 20"/>
            <p:cNvGrpSpPr>
              <a:grpSpLocks/>
            </p:cNvGrpSpPr>
            <p:nvPr/>
          </p:nvGrpSpPr>
          <p:grpSpPr bwMode="auto">
            <a:xfrm>
              <a:off x="1763714" y="2132856"/>
              <a:ext cx="2160587" cy="647700"/>
              <a:chOff x="2123728" y="1340766"/>
              <a:chExt cx="2019339" cy="647717"/>
            </a:xfrm>
          </p:grpSpPr>
          <p:sp>
            <p:nvSpPr>
              <p:cNvPr id="117" name="오각형 116"/>
              <p:cNvSpPr/>
              <p:nvPr/>
            </p:nvSpPr>
            <p:spPr bwMode="auto">
              <a:xfrm rot="5400000">
                <a:off x="2809539" y="654955"/>
                <a:ext cx="647717" cy="2019339"/>
              </a:xfrm>
              <a:prstGeom prst="homePlate">
                <a:avLst>
                  <a:gd name="adj" fmla="val 29541"/>
                </a:avLst>
              </a:prstGeom>
              <a:solidFill>
                <a:srgbClr val="0033CC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 sz="1300" b="1" dirty="0">
                  <a:solidFill>
                    <a:srgbClr val="FFFFFF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18" name="직사각형 19"/>
              <p:cNvSpPr>
                <a:spLocks noChangeArrowheads="1"/>
              </p:cNvSpPr>
              <p:nvPr/>
            </p:nvSpPr>
            <p:spPr bwMode="auto">
              <a:xfrm>
                <a:off x="2541730" y="1455024"/>
                <a:ext cx="1233031" cy="292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latinLnBrk="0"/>
                <a:r>
                  <a:rPr kumimoji="0" lang="ko-KR" altLang="en-US" sz="1300" b="1">
                    <a:solidFill>
                      <a:schemeClr val="bg1"/>
                    </a:solidFill>
                    <a:latin typeface="Tahoma" pitchFamily="34" charset="0"/>
                    <a:ea typeface="맑은 고딕" pitchFamily="50" charset="-127"/>
                  </a:rPr>
                  <a:t>세계 변화요인</a:t>
                </a:r>
              </a:p>
            </p:txBody>
          </p:sp>
        </p:grpSp>
        <p:sp>
          <p:nvSpPr>
            <p:cNvPr id="108" name="AutoShape 9"/>
            <p:cNvSpPr>
              <a:spLocks noChangeArrowheads="1"/>
            </p:cNvSpPr>
            <p:nvPr/>
          </p:nvSpPr>
          <p:spPr bwMode="auto">
            <a:xfrm>
              <a:off x="1763713" y="2908300"/>
              <a:ext cx="2160587" cy="719138"/>
            </a:xfrm>
            <a:prstGeom prst="roundRect">
              <a:avLst>
                <a:gd name="adj" fmla="val 7488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산업재해 </a:t>
              </a: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빈발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오존구멍 확인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9" name="AutoShape 9"/>
            <p:cNvSpPr>
              <a:spLocks noChangeArrowheads="1"/>
            </p:cNvSpPr>
            <p:nvPr/>
          </p:nvSpPr>
          <p:spPr bwMode="auto">
            <a:xfrm>
              <a:off x="1763713" y="3754438"/>
              <a:ext cx="2160587" cy="719137"/>
            </a:xfrm>
            <a:prstGeom prst="roundRect">
              <a:avLst>
                <a:gd name="adj" fmla="val 7488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주주가치 </a:t>
              </a: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중심 경제질서 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기후변화 현상 공식 보고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0" name="AutoShape 9"/>
            <p:cNvSpPr>
              <a:spLocks noChangeArrowheads="1"/>
            </p:cNvSpPr>
            <p:nvPr/>
          </p:nvSpPr>
          <p:spPr bwMode="auto">
            <a:xfrm>
              <a:off x="1763713" y="4653136"/>
              <a:ext cx="2160587" cy="720725"/>
            </a:xfrm>
            <a:prstGeom prst="roundRect">
              <a:avLst>
                <a:gd name="adj" fmla="val 7488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에너지 희소성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고령화 사회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기후변화협약 시대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11" name="그룹 23"/>
            <p:cNvGrpSpPr>
              <a:grpSpLocks/>
            </p:cNvGrpSpPr>
            <p:nvPr/>
          </p:nvGrpSpPr>
          <p:grpSpPr bwMode="auto">
            <a:xfrm>
              <a:off x="4095750" y="2132856"/>
              <a:ext cx="2160588" cy="647700"/>
              <a:chOff x="2123727" y="1340766"/>
              <a:chExt cx="2019339" cy="647717"/>
            </a:xfrm>
          </p:grpSpPr>
          <p:sp>
            <p:nvSpPr>
              <p:cNvPr id="115" name="오각형 114"/>
              <p:cNvSpPr/>
              <p:nvPr/>
            </p:nvSpPr>
            <p:spPr bwMode="auto">
              <a:xfrm rot="5400000">
                <a:off x="2809538" y="654955"/>
                <a:ext cx="647717" cy="2019339"/>
              </a:xfrm>
              <a:prstGeom prst="homePlate">
                <a:avLst>
                  <a:gd name="adj" fmla="val 29541"/>
                </a:avLst>
              </a:prstGeom>
              <a:solidFill>
                <a:srgbClr val="0033CC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latinLnBrk="0">
                  <a:defRPr/>
                </a:pPr>
                <a:endParaRPr kumimoji="0" lang="ko-KR" altLang="en-US" sz="1300" b="1" dirty="0">
                  <a:solidFill>
                    <a:srgbClr val="FFFFFF"/>
                  </a:solidFill>
                  <a:latin typeface="Tahoma" pitchFamily="34" charset="0"/>
                  <a:ea typeface="맑은 고딕" pitchFamily="50" charset="-127"/>
                </a:endParaRPr>
              </a:p>
            </p:txBody>
          </p:sp>
          <p:sp>
            <p:nvSpPr>
              <p:cNvPr id="116" name="직사각형 29"/>
              <p:cNvSpPr>
                <a:spLocks noChangeArrowheads="1"/>
              </p:cNvSpPr>
              <p:nvPr/>
            </p:nvSpPr>
            <p:spPr bwMode="auto">
              <a:xfrm>
                <a:off x="2708444" y="1455024"/>
                <a:ext cx="899605" cy="292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latinLnBrk="0"/>
                <a:r>
                  <a:rPr kumimoji="0" lang="ko-KR" altLang="en-US" sz="1300" b="1" dirty="0">
                    <a:solidFill>
                      <a:schemeClr val="bg1"/>
                    </a:solidFill>
                    <a:latin typeface="Tahoma" pitchFamily="34" charset="0"/>
                    <a:ea typeface="맑은 고딕" pitchFamily="50" charset="-127"/>
                  </a:rPr>
                  <a:t>기업 반응</a:t>
                </a:r>
              </a:p>
            </p:txBody>
          </p:sp>
        </p:grpSp>
        <p:sp>
          <p:nvSpPr>
            <p:cNvPr id="112" name="AutoShape 9"/>
            <p:cNvSpPr>
              <a:spLocks noChangeArrowheads="1"/>
            </p:cNvSpPr>
            <p:nvPr/>
          </p:nvSpPr>
          <p:spPr bwMode="auto">
            <a:xfrm>
              <a:off x="4095750" y="2908300"/>
              <a:ext cx="2160588" cy="719138"/>
            </a:xfrm>
            <a:prstGeom prst="roundRect">
              <a:avLst>
                <a:gd name="adj" fmla="val 6137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사고방지를 위한 경영시스템 도입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3" name="AutoShape 9"/>
            <p:cNvSpPr>
              <a:spLocks noChangeArrowheads="1"/>
            </p:cNvSpPr>
            <p:nvPr/>
          </p:nvSpPr>
          <p:spPr bwMode="auto">
            <a:xfrm>
              <a:off x="4095750" y="3754438"/>
              <a:ext cx="2160588" cy="719137"/>
            </a:xfrm>
            <a:prstGeom prst="roundRect">
              <a:avLst>
                <a:gd name="adj" fmla="val 6137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사회공헌 활동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윤리경영 </a:t>
              </a:r>
              <a:r>
                <a:rPr kumimoji="0" lang="ko-KR" altLang="en-US" sz="1000" kern="0" dirty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활동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4" name="AutoShape 9"/>
            <p:cNvSpPr>
              <a:spLocks noChangeArrowheads="1"/>
            </p:cNvSpPr>
            <p:nvPr/>
          </p:nvSpPr>
          <p:spPr bwMode="auto">
            <a:xfrm>
              <a:off x="4095750" y="4653136"/>
              <a:ext cx="2160588" cy="720725"/>
            </a:xfrm>
            <a:prstGeom prst="roundRect">
              <a:avLst>
                <a:gd name="adj" fmla="val 6137"/>
              </a:avLst>
            </a:prstGeom>
            <a:solidFill>
              <a:schemeClr val="bg1">
                <a:lumMod val="95000"/>
              </a:schemeClr>
            </a:solidFill>
            <a:ln w="3175" algn="ctr">
              <a:solidFill>
                <a:sysClr val="window" lastClr="FFFFFF">
                  <a:lumMod val="65000"/>
                </a:sysClr>
              </a:solidFill>
              <a:prstDash val="solid"/>
              <a:round/>
              <a:headEnd/>
              <a:tailEnd/>
            </a:ln>
            <a:effectLst/>
          </p:spPr>
          <p:txBody>
            <a:bodyPr lIns="90000" tIns="72000" rIns="36000" bIns="72000" anchor="ctr"/>
            <a:lstStyle/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buFont typeface="Wingdings" pitchFamily="2" charset="2"/>
                <a:buChar char="§"/>
                <a:defRPr/>
              </a:pP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지속가능관련 비즈니스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82550" indent="-82550" fontAlgn="auto" latinLnBrk="0">
                <a:spcBef>
                  <a:spcPct val="20000"/>
                </a:spcBef>
                <a:spcAft>
                  <a:spcPts val="0"/>
                </a:spcAft>
                <a:buSzPct val="70000"/>
                <a:defRPr/>
              </a:pPr>
              <a:r>
                <a:rPr kumimoji="0" lang="en-US" altLang="ko-KR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kumimoji="0" lang="ko-KR" altLang="en-US" sz="10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기회요인 파악 노력</a:t>
              </a:r>
              <a:endParaRPr kumimoji="0"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04128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제목 1"/>
          <p:cNvSpPr>
            <a:spLocks noGrp="1"/>
          </p:cNvSpPr>
          <p:nvPr>
            <p:ph type="title"/>
          </p:nvPr>
        </p:nvSpPr>
        <p:spPr>
          <a:xfrm>
            <a:off x="290286" y="89629"/>
            <a:ext cx="7162035" cy="504056"/>
          </a:xfrm>
        </p:spPr>
        <p:txBody>
          <a:bodyPr/>
          <a:lstStyle/>
          <a:p>
            <a:pPr>
              <a:defRPr/>
            </a:pPr>
            <a:r>
              <a:rPr lang="ko-KR" altLang="en-US" dirty="0" smtClean="0">
                <a:solidFill>
                  <a:srgbClr val="FF0000"/>
                </a:solidFill>
              </a:rPr>
              <a:t>탄소시장</a:t>
            </a:r>
            <a:endParaRPr lang="ko-KR" alt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48" name="슬라이드 번호 개체 틀 4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74</a:t>
            </a:fld>
            <a:endParaRPr lang="ko-KR" altLang="en-US" dirty="0"/>
          </a:p>
        </p:txBody>
      </p:sp>
      <p:sp>
        <p:nvSpPr>
          <p:cNvPr id="46" name="직사각형 45"/>
          <p:cNvSpPr/>
          <p:nvPr/>
        </p:nvSpPr>
        <p:spPr>
          <a:xfrm>
            <a:off x="1826695" y="99873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49" name="Rectangle 72"/>
          <p:cNvSpPr>
            <a:spLocks noChangeArrowheads="1"/>
          </p:cNvSpPr>
          <p:nvPr/>
        </p:nvSpPr>
        <p:spPr bwMode="gray">
          <a:xfrm>
            <a:off x="1907704" y="761978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탄소시장은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온실가스 배출 권리를 사고 팔 수 있는 권한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을 거래하는 시장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세계적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헤지펀드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회사인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맨그룹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(Man Group)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은 탄소시장을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새로운 놀이터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로 명명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Rectangle 72"/>
          <p:cNvSpPr>
            <a:spLocks noChangeArrowheads="1"/>
          </p:cNvSpPr>
          <p:nvPr/>
        </p:nvSpPr>
        <p:spPr bwMode="gray">
          <a:xfrm>
            <a:off x="312220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탄소시장이란</a:t>
            </a: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838003" y="1860100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53" name="Rectangle 72"/>
          <p:cNvSpPr>
            <a:spLocks noChangeArrowheads="1"/>
          </p:cNvSpPr>
          <p:nvPr/>
        </p:nvSpPr>
        <p:spPr bwMode="gray">
          <a:xfrm>
            <a:off x="1919012" y="1698082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2005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108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 달러 규모였던 탄소 시장은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2007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630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 달러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2009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1,437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 달러로 성장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향후 탄소시장은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1500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억 달러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원화 가치 약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180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조원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넘어설 것으로 예상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Rectangle 72"/>
          <p:cNvSpPr>
            <a:spLocks noChangeArrowheads="1"/>
          </p:cNvSpPr>
          <p:nvPr/>
        </p:nvSpPr>
        <p:spPr bwMode="gray">
          <a:xfrm>
            <a:off x="323528" y="184723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탄소시장 규모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838003" y="2724196"/>
            <a:ext cx="7065785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56" name="Rectangle 72"/>
          <p:cNvSpPr>
            <a:spLocks noChangeArrowheads="1"/>
          </p:cNvSpPr>
          <p:nvPr/>
        </p:nvSpPr>
        <p:spPr bwMode="gray">
          <a:xfrm>
            <a:off x="1919012" y="2490170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거래소는 전세계에 약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 정도 운영되고 있음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대표적으로 유럽의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ECX</a:t>
            </a:r>
            <a:r>
              <a:rPr kumimoji="0" lang="en-US" altLang="ko-KR" sz="10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(European Climate Exchange), 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EEX</a:t>
            </a:r>
            <a:r>
              <a:rPr kumimoji="0" lang="en-US" altLang="ko-KR" sz="10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(European Energy Exchange)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시장이 있음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72"/>
          <p:cNvSpPr>
            <a:spLocks noChangeArrowheads="1"/>
          </p:cNvSpPr>
          <p:nvPr/>
        </p:nvSpPr>
        <p:spPr bwMode="gray">
          <a:xfrm>
            <a:off x="323528" y="2711328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주요 거래소 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41530" y="3429000"/>
            <a:ext cx="8550950" cy="3024336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양쪽 모서리가 둥근 사각형 58"/>
          <p:cNvSpPr/>
          <p:nvPr/>
        </p:nvSpPr>
        <p:spPr bwMode="auto">
          <a:xfrm>
            <a:off x="400603" y="3501008"/>
            <a:ext cx="2101167" cy="323941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세계 </a:t>
            </a:r>
            <a:r>
              <a:rPr kumimoji="0" lang="ko-KR" altLang="en-US" sz="11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r>
              <a:rPr kumimoji="0" lang="ko-KR" altLang="en-US" sz="11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시장 규모</a:t>
            </a:r>
            <a:endParaRPr kumimoji="0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60" name="양쪽 모서리가 둥근 사각형 59"/>
          <p:cNvSpPr/>
          <p:nvPr/>
        </p:nvSpPr>
        <p:spPr bwMode="auto">
          <a:xfrm>
            <a:off x="4631073" y="3501008"/>
            <a:ext cx="2245183" cy="323941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탄소배출권</a:t>
            </a:r>
            <a:r>
              <a:rPr kumimoji="0" lang="ko-KR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주요 거래소 현황</a:t>
            </a:r>
            <a:endParaRPr kumimoji="0" lang="en-US" altLang="ko-KR" sz="11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3885406"/>
            <a:ext cx="3600400" cy="235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84377" y="3789040"/>
            <a:ext cx="443609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62"/>
          <p:cNvSpPr txBox="1"/>
          <p:nvPr/>
        </p:nvSpPr>
        <p:spPr>
          <a:xfrm>
            <a:off x="2795204" y="6207115"/>
            <a:ext cx="1386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자료 출처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월드 뱅크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95536" y="3861048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2987824" y="5517232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395536" y="3902859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단위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달러</a:t>
            </a:r>
            <a:endParaRPr lang="ko-KR" altLang="en-US" sz="10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001878" y="6207115"/>
            <a:ext cx="18906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자료 출처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에너지관리 공단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rgbClr val="002060"/>
                </a:solidFill>
              </a:rPr>
              <a:t>탄소배출권</a:t>
            </a:r>
            <a:r>
              <a:rPr lang="ko-KR" altLang="en-US" dirty="0" smtClean="0">
                <a:solidFill>
                  <a:srgbClr val="002060"/>
                </a:solidFill>
              </a:rPr>
              <a:t> 거래 개요</a:t>
            </a:r>
            <a:endParaRPr lang="ko-KR" altLang="en-US" dirty="0"/>
          </a:p>
        </p:txBody>
      </p:sp>
      <p:grpSp>
        <p:nvGrpSpPr>
          <p:cNvPr id="3" name="그룹 24"/>
          <p:cNvGrpSpPr/>
          <p:nvPr/>
        </p:nvGrpSpPr>
        <p:grpSpPr>
          <a:xfrm>
            <a:off x="3923932" y="764704"/>
            <a:ext cx="5040555" cy="1010838"/>
            <a:chOff x="1826695" y="764704"/>
            <a:chExt cx="7065785" cy="1010838"/>
          </a:xfrm>
        </p:grpSpPr>
        <p:sp>
          <p:nvSpPr>
            <p:cNvPr id="39" name="직사각형 38"/>
            <p:cNvSpPr/>
            <p:nvPr/>
          </p:nvSpPr>
          <p:spPr>
            <a:xfrm>
              <a:off x="1826695" y="998730"/>
              <a:ext cx="7065785" cy="630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300" b="1">
                <a:solidFill>
                  <a:srgbClr val="FFFFFF"/>
                </a:solidFill>
              </a:endParaRPr>
            </a:p>
          </p:txBody>
        </p:sp>
        <p:sp>
          <p:nvSpPr>
            <p:cNvPr id="40" name="Rectangle 72"/>
            <p:cNvSpPr>
              <a:spLocks noChangeArrowheads="1"/>
            </p:cNvSpPr>
            <p:nvPr/>
          </p:nvSpPr>
          <p:spPr bwMode="gray">
            <a:xfrm>
              <a:off x="1907704" y="764704"/>
              <a:ext cx="6923087" cy="101083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139700" lvl="1" indent="-139700" defTabSz="955675" fontAlgn="auto" latinLnBrk="0">
                <a:spcBef>
                  <a:spcPts val="0"/>
                </a:spcBef>
                <a:spcAft>
                  <a:spcPts val="0"/>
                </a:spcAft>
                <a:buClr>
                  <a:srgbClr val="597DB7"/>
                </a:buClr>
                <a:buFont typeface="Wingdings" pitchFamily="2" charset="2"/>
                <a:buChar char="§"/>
                <a:defRPr/>
              </a:pPr>
              <a:r>
                <a:rPr kumimoji="0" lang="ko-KR" altLang="en-US" sz="1200" b="1" kern="0" dirty="0" err="1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탄소배출권</a:t>
              </a:r>
              <a:r>
                <a:rPr kumimoji="0" lang="ko-KR" altLang="en-US" sz="1200" b="1" kern="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거래중개인</a:t>
              </a:r>
              <a:r>
                <a:rPr kumimoji="0" lang="en-US" altLang="ko-KR" sz="1200" b="1" kern="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(Carbon Emission Traders)</a:t>
              </a:r>
              <a:r>
                <a:rPr kumimoji="0" lang="ko-KR" altLang="en-US" sz="1200" b="1" kern="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은 탄소시장에서 국가</a:t>
              </a:r>
              <a:r>
                <a:rPr kumimoji="0" lang="en-US" altLang="ko-KR" sz="1200" b="1" kern="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sz="1200" b="1" kern="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기업 간의 다자간 </a:t>
              </a:r>
              <a:r>
                <a:rPr kumimoji="0" lang="ko-KR" altLang="en-US" sz="1200" b="1" kern="0" dirty="0" err="1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탄소배출권</a:t>
              </a:r>
              <a:r>
                <a:rPr kumimoji="0" lang="ko-KR" altLang="en-US" sz="1200" b="1" kern="0" dirty="0" smtClean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거래를 주선</a:t>
              </a:r>
              <a:endPara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" name="Rectangle 72"/>
          <p:cNvSpPr>
            <a:spLocks noChangeArrowheads="1"/>
          </p:cNvSpPr>
          <p:nvPr/>
        </p:nvSpPr>
        <p:spPr bwMode="gray">
          <a:xfrm>
            <a:off x="2409453" y="98586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거래 중개인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72"/>
          <p:cNvSpPr>
            <a:spLocks noChangeArrowheads="1"/>
          </p:cNvSpPr>
          <p:nvPr/>
        </p:nvSpPr>
        <p:spPr bwMode="gray">
          <a:xfrm>
            <a:off x="249213" y="3356992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수행 과정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8864" y="980728"/>
            <a:ext cx="19508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65"/>
          <p:cNvGrpSpPr/>
          <p:nvPr/>
        </p:nvGrpSpPr>
        <p:grpSpPr>
          <a:xfrm>
            <a:off x="1884040" y="2533352"/>
            <a:ext cx="6936432" cy="3487936"/>
            <a:chOff x="1307976" y="2245320"/>
            <a:chExt cx="6936432" cy="3487936"/>
          </a:xfrm>
        </p:grpSpPr>
        <p:graphicFrame>
          <p:nvGraphicFramePr>
            <p:cNvPr id="54" name="다이어그램 53"/>
            <p:cNvGraphicFramePr/>
            <p:nvPr/>
          </p:nvGraphicFramePr>
          <p:xfrm>
            <a:off x="1307976" y="2245320"/>
            <a:ext cx="6936432" cy="34879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55" name="모서리가 둥근 직사각형 54"/>
            <p:cNvSpPr/>
            <p:nvPr/>
          </p:nvSpPr>
          <p:spPr bwMode="auto">
            <a:xfrm>
              <a:off x="1763688" y="3789040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kern="0" noProof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국외 시장 동향분석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 bwMode="auto">
            <a:xfrm>
              <a:off x="1763688" y="4149080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국내 시장 동향분석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7" name="모서리가 둥근 직사각형 56"/>
            <p:cNvSpPr/>
            <p:nvPr/>
          </p:nvSpPr>
          <p:spPr bwMode="auto">
            <a:xfrm>
              <a:off x="1763688" y="4509120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kern="0" dirty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기후변화 정책분석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8" name="모서리가 둥근 직사각형 57"/>
            <p:cNvSpPr/>
            <p:nvPr/>
          </p:nvSpPr>
          <p:spPr bwMode="auto">
            <a:xfrm>
              <a:off x="4283968" y="3789040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배출권</a:t>
              </a:r>
              <a:r>
                <a:rPr kumimoji="0" lang="ko-KR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 가격전망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9" name="모서리가 둥근 직사각형 58"/>
            <p:cNvSpPr/>
            <p:nvPr/>
          </p:nvSpPr>
          <p:spPr bwMode="auto">
            <a:xfrm>
              <a:off x="4283968" y="4149080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구매자 분석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0" name="모서리가 둥근 직사각형 59"/>
            <p:cNvSpPr/>
            <p:nvPr/>
          </p:nvSpPr>
          <p:spPr bwMode="auto">
            <a:xfrm>
              <a:off x="4283968" y="4509120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거래 안정성 재고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1" name="모서리가 둥근 직사각형 60"/>
            <p:cNvSpPr/>
            <p:nvPr/>
          </p:nvSpPr>
          <p:spPr bwMode="auto">
            <a:xfrm>
              <a:off x="6804248" y="3933056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최적 거래시기 선정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4" name="모서리가 둥근 직사각형 63"/>
            <p:cNvSpPr/>
            <p:nvPr/>
          </p:nvSpPr>
          <p:spPr bwMode="auto">
            <a:xfrm>
              <a:off x="6804248" y="4293096"/>
              <a:ext cx="1368152" cy="288032"/>
            </a:xfrm>
            <a:prstGeom prst="roundRect">
              <a:avLst>
                <a:gd name="adj" fmla="val 10000"/>
              </a:avLst>
            </a:prstGeom>
            <a:solidFill>
              <a:srgbClr val="6586BB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최적 거래가 도출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67" name="Rectangle 72"/>
          <p:cNvSpPr>
            <a:spLocks noChangeArrowheads="1"/>
          </p:cNvSpPr>
          <p:nvPr/>
        </p:nvSpPr>
        <p:spPr bwMode="gray">
          <a:xfrm>
            <a:off x="251520" y="2354014"/>
            <a:ext cx="1514475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거래 특성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1763688" y="2364156"/>
            <a:ext cx="7198493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gray">
          <a:xfrm>
            <a:off x="1763688" y="2130130"/>
            <a:ext cx="6923087" cy="1010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거래는 증권거래와 동일하여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현물과 선물의 거래를 통해 가격이 형성됨 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탄소거래는 선물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옵션과 같은 형태로 파생상품 거래시장에서 운용됨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Rectangle 72"/>
          <p:cNvSpPr>
            <a:spLocks noChangeArrowheads="1"/>
          </p:cNvSpPr>
          <p:nvPr/>
        </p:nvSpPr>
        <p:spPr bwMode="gray">
          <a:xfrm>
            <a:off x="214282" y="5214104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실제 현장 사례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호주의 한 기업은 공공장소에서 에너지 절약형 전구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(0.5 Carbon Credits)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와 물 절약형 샤워헤드</a:t>
            </a:r>
            <a:r>
              <a:rPr kumimoji="0"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(6 Carbon Credits)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무료로 제공하여 </a:t>
            </a:r>
            <a:r>
              <a:rPr kumimoji="0"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r>
              <a:rPr kumimoji="0"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획득</a:t>
            </a:r>
            <a:endParaRPr kumimoji="0"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gray">
          <a:xfrm>
            <a:off x="214282" y="5857028"/>
            <a:ext cx="8565337" cy="7858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ü"/>
              <a:defRPr/>
            </a:pPr>
            <a:r>
              <a:rPr kumimoji="0" lang="ko-KR" altLang="en-US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양자간 </a:t>
            </a:r>
            <a:r>
              <a:rPr kumimoji="0" lang="ko-KR" altLang="en-US" sz="1200" b="1" kern="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배출권거래</a:t>
            </a:r>
            <a:endParaRPr kumimoji="0" lang="en-US" altLang="ko-KR" sz="1200" b="1" kern="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defRPr/>
            </a:pPr>
            <a:r>
              <a:rPr kumimoji="0" lang="en-US" altLang="ko-KR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200" b="1" kern="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배출권거래소를</a:t>
            </a:r>
            <a:r>
              <a:rPr kumimoji="0" lang="ko-KR" altLang="en-US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통하지 않고 국가간 계약에 의해 </a:t>
            </a:r>
            <a:r>
              <a:rPr kumimoji="0" lang="ko-KR" altLang="en-US" sz="1200" b="1" kern="0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탄소배출권을</a:t>
            </a:r>
            <a:r>
              <a:rPr kumimoji="0" lang="ko-KR" altLang="en-US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거래하는 방식으로 미국</a:t>
            </a:r>
            <a:r>
              <a:rPr kumimoji="0" lang="en-US" altLang="ko-KR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일본</a:t>
            </a:r>
            <a:r>
              <a:rPr kumimoji="0" lang="en-US" altLang="ko-KR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중국이 적극적으로 채택하고 있음</a:t>
            </a:r>
            <a:endParaRPr kumimoji="0" lang="en-US" altLang="ko-KR" sz="1200" b="1" kern="0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슬라이드 번호 개체 틀 31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</p:spPr>
        <p:txBody>
          <a:bodyPr/>
          <a:lstStyle/>
          <a:p>
            <a:pPr algn="ctr">
              <a:defRPr/>
            </a:pPr>
            <a:r>
              <a:rPr lang="ko-KR" altLang="en-US" dirty="0" smtClean="0"/>
              <a:t>                 </a:t>
            </a:r>
            <a:fld id="{2CADAD74-52B2-4281-BE02-DC878556A7A4}" type="slidenum">
              <a:rPr lang="ko-KR" altLang="en-US" sz="800" smtClean="0"/>
              <a:pPr algn="ctr">
                <a:defRPr/>
              </a:pPr>
              <a:t>75</a:t>
            </a:fld>
            <a:endParaRPr lang="ko-KR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국외 </a:t>
            </a:r>
            <a:r>
              <a:rPr lang="ko-KR" altLang="en-US" dirty="0" err="1" smtClean="0">
                <a:solidFill>
                  <a:srgbClr val="002060"/>
                </a:solidFill>
              </a:rPr>
              <a:t>탄소배출권거래</a:t>
            </a:r>
            <a:r>
              <a:rPr lang="ko-KR" altLang="en-US" dirty="0" smtClean="0">
                <a:solidFill>
                  <a:srgbClr val="002060"/>
                </a:solidFill>
              </a:rPr>
              <a:t> 제도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 bwMode="auto">
          <a:xfrm>
            <a:off x="532581" y="835373"/>
            <a:ext cx="8137525" cy="43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52000" anchor="ctr"/>
          <a:lstStyle/>
          <a:p>
            <a:pPr eaLnBrk="0" latinLnBrk="0" hangingPunct="0">
              <a:spcBef>
                <a:spcPct val="50000"/>
              </a:spcBef>
              <a:defRPr/>
            </a:pP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국외 </a:t>
            </a:r>
            <a:r>
              <a:rPr kumimoji="0" lang="ko-KR" alt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거래 제도 현황</a:t>
            </a: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42"/>
          <p:cNvSpPr>
            <a:spLocks noChangeArrowheads="1"/>
          </p:cNvSpPr>
          <p:nvPr/>
        </p:nvSpPr>
        <p:spPr bwMode="auto">
          <a:xfrm>
            <a:off x="430981" y="835373"/>
            <a:ext cx="104775" cy="433387"/>
          </a:xfrm>
          <a:prstGeom prst="rect">
            <a:avLst/>
          </a:prstGeom>
          <a:solidFill>
            <a:srgbClr val="9191DB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" name="직사각형 132"/>
          <p:cNvSpPr>
            <a:spLocks noChangeArrowheads="1"/>
          </p:cNvSpPr>
          <p:nvPr/>
        </p:nvSpPr>
        <p:spPr bwMode="auto">
          <a:xfrm>
            <a:off x="326206" y="835373"/>
            <a:ext cx="104775" cy="433387"/>
          </a:xfrm>
          <a:prstGeom prst="rect">
            <a:avLst/>
          </a:prstGeom>
          <a:solidFill>
            <a:srgbClr val="0000B4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348208" y="1396994"/>
          <a:ext cx="8472264" cy="4768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472"/>
                <a:gridCol w="3528392"/>
                <a:gridCol w="3600400"/>
              </a:tblGrid>
              <a:tr h="3667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국가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제도 명칭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주요 내용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3667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유럽</a:t>
                      </a:r>
                      <a:endParaRPr lang="en-US" altLang="ko-K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EU-ETS</a:t>
                      </a:r>
                      <a:r>
                        <a:rPr lang="en-US" altLang="ko-KR" sz="10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(Emission Trading Scheme)</a:t>
                      </a:r>
                      <a:endParaRPr lang="ko-KR" altLang="en-US" sz="105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미국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RGGI</a:t>
                      </a:r>
                      <a:r>
                        <a:rPr lang="en-US" altLang="ko-KR" sz="1050" dirty="0" smtClean="0"/>
                        <a:t>(Regional</a:t>
                      </a:r>
                      <a:r>
                        <a:rPr lang="en-US" altLang="ko-KR" sz="1050" baseline="0" dirty="0" smtClean="0"/>
                        <a:t> Greenhouse Gas Initiative)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</a:tr>
              <a:tr h="3667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MGGA</a:t>
                      </a:r>
                      <a:r>
                        <a:rPr lang="en-US" altLang="ko-KR" sz="1050" dirty="0" smtClean="0"/>
                        <a:t>(</a:t>
                      </a: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Midwestern Greenhouse Gas Accord)</a:t>
                      </a:r>
                      <a:endParaRPr lang="ko-KR" altLang="en-US" sz="10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WCI</a:t>
                      </a: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(Western Climate Initiative)</a:t>
                      </a:r>
                      <a:endParaRPr lang="ko-KR" alt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CCX</a:t>
                      </a: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10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Cabon</a:t>
                      </a: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Climate Exchange)</a:t>
                      </a:r>
                      <a:endParaRPr lang="ko-KR" alt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</a:tr>
              <a:tr h="3667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USCAP</a:t>
                      </a: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(United States Climate Action Partnership)</a:t>
                      </a:r>
                      <a:endParaRPr lang="ko-KR" alt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</a:tr>
              <a:tr h="3667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EU,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미국 등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ICAP</a:t>
                      </a: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(International Carbon Action </a:t>
                      </a:r>
                      <a:r>
                        <a:rPr lang="en-US" altLang="ko-KR" sz="10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Partnerhip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캐나다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기후 변화 정책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호주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배출량 거래 제도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뉴사우스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dirty="0" err="1" smtClean="0"/>
                        <a:t>웨일즈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뉴질랜드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배출권</a:t>
                      </a:r>
                      <a:r>
                        <a:rPr lang="ko-KR" altLang="en-US" sz="1200" dirty="0" smtClean="0"/>
                        <a:t> 거래 제도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  <a:tr h="3667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일본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0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JVETS</a:t>
                      </a:r>
                      <a:r>
                        <a:rPr kumimoji="0" lang="en-US" altLang="ko-K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(Japan’s Voluntary Emissions Trading Scheme)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220072" y="6279123"/>
            <a:ext cx="360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자료 출처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: http://www.ets-japan.jp/ovs/index.htmil,2009</a:t>
            </a:r>
            <a:endParaRPr lang="ko-KR" altLang="en-US" sz="100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1" name="Rectangle 72"/>
          <p:cNvSpPr>
            <a:spLocks noChangeArrowheads="1"/>
          </p:cNvSpPr>
          <p:nvPr/>
        </p:nvSpPr>
        <p:spPr bwMode="gray">
          <a:xfrm>
            <a:off x="5281761" y="177281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EU 27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개국을 대상으로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2005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년에 시작 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2" name="Rectangle 72"/>
          <p:cNvSpPr>
            <a:spLocks noChangeArrowheads="1"/>
          </p:cNvSpPr>
          <p:nvPr/>
        </p:nvSpPr>
        <p:spPr bwMode="gray">
          <a:xfrm>
            <a:off x="5292080" y="213285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미국 북동부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개 지역 온실가스 감축 이니셔티브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3" name="Rectangle 72"/>
          <p:cNvSpPr>
            <a:spLocks noChangeArrowheads="1"/>
          </p:cNvSpPr>
          <p:nvPr/>
        </p:nvSpPr>
        <p:spPr bwMode="gray">
          <a:xfrm>
            <a:off x="5292080" y="249289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미국 중서부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6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개 주와 캐나다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1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개 주 등 중서부 지역 온실가스 감축 협정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4" name="Rectangle 72"/>
          <p:cNvSpPr>
            <a:spLocks noChangeArrowheads="1"/>
          </p:cNvSpPr>
          <p:nvPr/>
        </p:nvSpPr>
        <p:spPr bwMode="gray">
          <a:xfrm>
            <a:off x="5292080" y="285293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미국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개 주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, 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캐나다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11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개 주가 참가하고 있으며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, 2012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배출량 거래제도 도입 계획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5" name="Rectangle 72"/>
          <p:cNvSpPr>
            <a:spLocks noChangeArrowheads="1"/>
          </p:cNvSpPr>
          <p:nvPr/>
        </p:nvSpPr>
        <p:spPr bwMode="gray">
          <a:xfrm>
            <a:off x="5292080" y="321297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2003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법 개정이 후 민간 기업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, 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대학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, 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지방자치단체 등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107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개 주체가 감축의무에 자발적으로 참여 중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6" name="Rectangle 72"/>
          <p:cNvSpPr>
            <a:spLocks noChangeArrowheads="1"/>
          </p:cNvSpPr>
          <p:nvPr/>
        </p:nvSpPr>
        <p:spPr bwMode="gray">
          <a:xfrm>
            <a:off x="5292080" y="357301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미국 기후 행동 </a:t>
            </a:r>
            <a:r>
              <a:rPr lang="ko-KR" altLang="en-US" sz="1050" dirty="0" err="1" smtClean="0">
                <a:solidFill>
                  <a:schemeClr val="dk1"/>
                </a:solidFill>
                <a:latin typeface="+mn-lt"/>
                <a:ea typeface="+mn-ea"/>
              </a:rPr>
              <a:t>파트너쉽으로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1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월 발표 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7" name="Rectangle 72"/>
          <p:cNvSpPr>
            <a:spLocks noChangeArrowheads="1"/>
          </p:cNvSpPr>
          <p:nvPr/>
        </p:nvSpPr>
        <p:spPr bwMode="gray">
          <a:xfrm>
            <a:off x="5292080" y="393305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10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월에 발표한 국제 탄소 거래 협정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8" name="Rectangle 72"/>
          <p:cNvSpPr>
            <a:spLocks noChangeArrowheads="1"/>
          </p:cNvSpPr>
          <p:nvPr/>
        </p:nvSpPr>
        <p:spPr bwMode="gray">
          <a:xfrm>
            <a:off x="5292080" y="429309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4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월에 발표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, 2010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</a:t>
            </a:r>
            <a:r>
              <a:rPr lang="ko-KR" altLang="en-US" sz="1050" dirty="0" err="1" smtClean="0">
                <a:solidFill>
                  <a:schemeClr val="dk1"/>
                </a:solidFill>
                <a:latin typeface="+mn-lt"/>
                <a:ea typeface="+mn-ea"/>
              </a:rPr>
              <a:t>배출권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 거래제도 도입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19" name="Rectangle 72"/>
          <p:cNvSpPr>
            <a:spLocks noChangeArrowheads="1"/>
          </p:cNvSpPr>
          <p:nvPr/>
        </p:nvSpPr>
        <p:spPr bwMode="gray">
          <a:xfrm>
            <a:off x="5292080" y="465313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2008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제도 개요를 포함한 백서 발표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(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의회서 부결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20" name="Rectangle 72"/>
          <p:cNvSpPr>
            <a:spLocks noChangeArrowheads="1"/>
          </p:cNvSpPr>
          <p:nvPr/>
        </p:nvSpPr>
        <p:spPr bwMode="gray">
          <a:xfrm>
            <a:off x="5292080" y="5013176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2003~2012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배출량 거래 제도 운영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1" name="Rectangle 72"/>
          <p:cNvSpPr>
            <a:spLocks noChangeArrowheads="1"/>
          </p:cNvSpPr>
          <p:nvPr/>
        </p:nvSpPr>
        <p:spPr bwMode="gray">
          <a:xfrm>
            <a:off x="5292080" y="5805264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2006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환경성에서 시행 후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, 2008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경제산업성과 통합된 자발적 </a:t>
            </a:r>
            <a:r>
              <a:rPr lang="ko-KR" altLang="en-US" sz="1050" dirty="0" err="1" smtClean="0">
                <a:solidFill>
                  <a:schemeClr val="dk1"/>
                </a:solidFill>
                <a:latin typeface="+mn-lt"/>
                <a:ea typeface="+mn-ea"/>
              </a:rPr>
              <a:t>배출권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 거래제도 시행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gray">
          <a:xfrm>
            <a:off x="5292080" y="5445224"/>
            <a:ext cx="3466703" cy="3600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anchor="ctr"/>
          <a:lstStyle/>
          <a:p>
            <a:pPr marL="139700" lvl="1" indent="-139700" defTabSz="955675" fontAlgn="auto" latinLnBrk="0">
              <a:spcBef>
                <a:spcPts val="0"/>
              </a:spcBef>
              <a:spcAft>
                <a:spcPts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2007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9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월 발표 후</a:t>
            </a:r>
            <a:r>
              <a:rPr lang="en-US" altLang="ko-KR" sz="1050" dirty="0" smtClean="0">
                <a:solidFill>
                  <a:schemeClr val="dk1"/>
                </a:solidFill>
                <a:latin typeface="+mn-lt"/>
                <a:ea typeface="+mn-ea"/>
              </a:rPr>
              <a:t>, 2008</a:t>
            </a:r>
            <a:r>
              <a:rPr lang="ko-KR" altLang="en-US" sz="1050" dirty="0" smtClean="0">
                <a:solidFill>
                  <a:schemeClr val="dk1"/>
                </a:solidFill>
                <a:latin typeface="+mn-lt"/>
                <a:ea typeface="+mn-ea"/>
              </a:rPr>
              <a:t>년 산림보호와 연계하여 도입</a:t>
            </a:r>
            <a:endParaRPr lang="en-US" altLang="ko-KR" sz="1050" dirty="0" smtClean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3" name="슬라이드 번호 개체 틀 31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</p:spPr>
        <p:txBody>
          <a:bodyPr/>
          <a:lstStyle/>
          <a:p>
            <a:pPr algn="ctr">
              <a:defRPr/>
            </a:pPr>
            <a:r>
              <a:rPr lang="ko-KR" altLang="en-US" dirty="0" smtClean="0"/>
              <a:t>                 </a:t>
            </a:r>
            <a:fld id="{2CADAD74-52B2-4281-BE02-DC878556A7A4}" type="slidenum">
              <a:rPr lang="ko-KR" altLang="en-US" sz="800" smtClean="0"/>
              <a:pPr algn="ctr">
                <a:defRPr/>
              </a:pPr>
              <a:t>76</a:t>
            </a:fld>
            <a:endParaRPr lang="ko-KR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국내 </a:t>
            </a:r>
            <a:r>
              <a:rPr lang="ko-KR" altLang="en-US" dirty="0" err="1" smtClean="0">
                <a:solidFill>
                  <a:srgbClr val="002060"/>
                </a:solidFill>
              </a:rPr>
              <a:t>탄소배출권거래</a:t>
            </a:r>
            <a:r>
              <a:rPr lang="ko-KR" altLang="en-US" dirty="0" smtClean="0">
                <a:solidFill>
                  <a:srgbClr val="002060"/>
                </a:solidFill>
              </a:rPr>
              <a:t> 제도</a:t>
            </a:r>
            <a:endParaRPr lang="ko-KR" altLang="en-US" dirty="0"/>
          </a:p>
        </p:txBody>
      </p:sp>
      <p:sp>
        <p:nvSpPr>
          <p:cNvPr id="24" name="직사각형 23"/>
          <p:cNvSpPr/>
          <p:nvPr/>
        </p:nvSpPr>
        <p:spPr bwMode="auto">
          <a:xfrm>
            <a:off x="532581" y="835373"/>
            <a:ext cx="8137525" cy="4333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52000" anchor="ctr"/>
          <a:lstStyle/>
          <a:p>
            <a:pPr eaLnBrk="0" latinLnBrk="0" hangingPunct="0">
              <a:spcBef>
                <a:spcPct val="50000"/>
              </a:spcBef>
              <a:defRPr/>
            </a:pP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국내의 </a:t>
            </a:r>
            <a:r>
              <a:rPr kumimoji="0" lang="ko-KR" alt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탄소배출권거래</a:t>
            </a:r>
            <a:r>
              <a:rPr kumimoji="0"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제도 현황</a:t>
            </a:r>
            <a:endParaRPr kumimoji="0"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42"/>
          <p:cNvSpPr>
            <a:spLocks noChangeArrowheads="1"/>
          </p:cNvSpPr>
          <p:nvPr/>
        </p:nvSpPr>
        <p:spPr bwMode="auto">
          <a:xfrm>
            <a:off x="430981" y="835373"/>
            <a:ext cx="104775" cy="433387"/>
          </a:xfrm>
          <a:prstGeom prst="rect">
            <a:avLst/>
          </a:prstGeom>
          <a:solidFill>
            <a:srgbClr val="9191DB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" name="직사각형 132"/>
          <p:cNvSpPr>
            <a:spLocks noChangeArrowheads="1"/>
          </p:cNvSpPr>
          <p:nvPr/>
        </p:nvSpPr>
        <p:spPr bwMode="auto">
          <a:xfrm>
            <a:off x="326206" y="835373"/>
            <a:ext cx="104775" cy="433387"/>
          </a:xfrm>
          <a:prstGeom prst="rect">
            <a:avLst/>
          </a:prstGeom>
          <a:solidFill>
            <a:srgbClr val="0000B4"/>
          </a:solidFill>
          <a:ln w="12700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0" latinLnBrk="0" hangingPunct="0"/>
            <a:endParaRPr kumimoji="0" lang="ko-KR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2" name="Rectangle 72"/>
          <p:cNvSpPr>
            <a:spLocks noChangeArrowheads="1"/>
          </p:cNvSpPr>
          <p:nvPr/>
        </p:nvSpPr>
        <p:spPr bwMode="gray">
          <a:xfrm>
            <a:off x="611560" y="4653136"/>
            <a:ext cx="1872208" cy="6429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90000" tIns="36000" bIns="36000" anchor="ctr"/>
          <a:lstStyle/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탄소배출권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3663" indent="-93663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할당 방법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6" name="표 55"/>
          <p:cNvGraphicFramePr>
            <a:graphicFrameLocks noGrp="1"/>
          </p:cNvGraphicFramePr>
          <p:nvPr/>
        </p:nvGraphicFramePr>
        <p:xfrm>
          <a:off x="2571736" y="5072074"/>
          <a:ext cx="6384033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011"/>
                <a:gridCol w="2128011"/>
                <a:gridCol w="2128011"/>
              </a:tblGrid>
              <a:tr h="1331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단계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기간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무상할당 비율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차 계획기간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2013</a:t>
                      </a:r>
                      <a:r>
                        <a:rPr lang="ko-KR" altLang="en-US" sz="1200" dirty="0" smtClean="0"/>
                        <a:t>년</a:t>
                      </a:r>
                      <a:r>
                        <a:rPr lang="en-US" altLang="ko-KR" sz="1200" dirty="0" smtClean="0"/>
                        <a:t>~2015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90% </a:t>
                      </a:r>
                      <a:r>
                        <a:rPr lang="ko-KR" altLang="en-US" sz="1200" dirty="0" smtClean="0"/>
                        <a:t>이상</a:t>
                      </a:r>
                      <a:endParaRPr lang="ko-KR" altLang="en-US" sz="1200" dirty="0"/>
                    </a:p>
                  </a:txBody>
                  <a:tcPr/>
                </a:tc>
              </a:tr>
              <a:tr h="12557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차 계획기간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2016</a:t>
                      </a:r>
                      <a:r>
                        <a:rPr lang="ko-KR" altLang="en-US" sz="1200" dirty="0" smtClean="0"/>
                        <a:t>년</a:t>
                      </a:r>
                      <a:r>
                        <a:rPr lang="en-US" altLang="ko-KR" sz="1200" dirty="0" smtClean="0"/>
                        <a:t>~2020</a:t>
                      </a:r>
                      <a:r>
                        <a:rPr lang="ko-KR" altLang="en-US" sz="1200" dirty="0" smtClean="0"/>
                        <a:t>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대통령령으로 결정</a:t>
                      </a:r>
                      <a:endParaRPr lang="ko-KR" altLang="en-US" sz="1200" dirty="0"/>
                    </a:p>
                  </a:txBody>
                  <a:tcPr/>
                </a:tc>
              </a:tr>
              <a:tr h="13700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차 계획기간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2021</a:t>
                      </a:r>
                      <a:r>
                        <a:rPr lang="ko-KR" altLang="en-US" sz="1200" dirty="0" smtClean="0"/>
                        <a:t>년</a:t>
                      </a:r>
                      <a:r>
                        <a:rPr lang="en-US" altLang="ko-KR" sz="1200" dirty="0" smtClean="0"/>
                        <a:t>~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0% (100% </a:t>
                      </a:r>
                      <a:r>
                        <a:rPr lang="ko-KR" altLang="en-US" sz="1200" dirty="0" smtClean="0"/>
                        <a:t>유상할당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9" name="직사각형 58"/>
          <p:cNvSpPr/>
          <p:nvPr/>
        </p:nvSpPr>
        <p:spPr>
          <a:xfrm>
            <a:off x="1907704" y="2611714"/>
            <a:ext cx="7198493" cy="6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00" b="1">
              <a:solidFill>
                <a:srgbClr val="FFFFFF"/>
              </a:solidFill>
            </a:endParaRPr>
          </a:p>
        </p:txBody>
      </p:sp>
      <p:grpSp>
        <p:nvGrpSpPr>
          <p:cNvPr id="3" name="그룹 26"/>
          <p:cNvGrpSpPr/>
          <p:nvPr/>
        </p:nvGrpSpPr>
        <p:grpSpPr>
          <a:xfrm>
            <a:off x="611560" y="2564904"/>
            <a:ext cx="7935968" cy="590219"/>
            <a:chOff x="892175" y="5036457"/>
            <a:chExt cx="7424738" cy="590219"/>
          </a:xfrm>
        </p:grpSpPr>
        <p:sp>
          <p:nvSpPr>
            <p:cNvPr id="28" name="AutoShape 109"/>
            <p:cNvSpPr>
              <a:spLocks noChangeArrowheads="1"/>
            </p:cNvSpPr>
            <p:nvPr/>
          </p:nvSpPr>
          <p:spPr bwMode="auto">
            <a:xfrm>
              <a:off x="892175" y="5036457"/>
              <a:ext cx="1704975" cy="590219"/>
            </a:xfrm>
            <a:prstGeom prst="roundRect">
              <a:avLst>
                <a:gd name="adj" fmla="val 16667"/>
              </a:avLst>
            </a:prstGeom>
            <a:solidFill>
              <a:srgbClr val="37527D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대상업체 지정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9" name="AutoShape 110"/>
            <p:cNvSpPr>
              <a:spLocks noChangeArrowheads="1"/>
            </p:cNvSpPr>
            <p:nvPr/>
          </p:nvSpPr>
          <p:spPr bwMode="auto">
            <a:xfrm>
              <a:off x="4705350" y="5036457"/>
              <a:ext cx="1704975" cy="590219"/>
            </a:xfrm>
            <a:prstGeom prst="roundRect">
              <a:avLst>
                <a:gd name="adj" fmla="val 16667"/>
              </a:avLst>
            </a:prstGeom>
            <a:solidFill>
              <a:srgbClr val="37527D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과징금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30" name="AutoShape 111"/>
            <p:cNvSpPr>
              <a:spLocks noChangeArrowheads="1"/>
            </p:cNvSpPr>
            <p:nvPr/>
          </p:nvSpPr>
          <p:spPr bwMode="auto">
            <a:xfrm>
              <a:off x="6611938" y="5036457"/>
              <a:ext cx="1704975" cy="590219"/>
            </a:xfrm>
            <a:prstGeom prst="roundRect">
              <a:avLst>
                <a:gd name="adj" fmla="val 16667"/>
              </a:avLst>
            </a:prstGeom>
            <a:solidFill>
              <a:srgbClr val="37527D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벌칙 및 과태</a:t>
              </a:r>
              <a:r>
                <a:rPr kumimoji="0"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료</a:t>
              </a:r>
              <a:endParaRPr kumimoji="0" lang="ko-KR" altLang="en-US" sz="14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AutoShape 112"/>
            <p:cNvSpPr>
              <a:spLocks noChangeArrowheads="1"/>
            </p:cNvSpPr>
            <p:nvPr/>
          </p:nvSpPr>
          <p:spPr bwMode="auto">
            <a:xfrm>
              <a:off x="2798763" y="5036457"/>
              <a:ext cx="1704975" cy="590219"/>
            </a:xfrm>
            <a:prstGeom prst="roundRect">
              <a:avLst>
                <a:gd name="adj" fmla="val 16667"/>
              </a:avLst>
            </a:prstGeom>
            <a:solidFill>
              <a:srgbClr val="37527D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배출권</a:t>
              </a: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+mn-cs"/>
                </a:rPr>
                <a:t> 거래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1459085" y="1340768"/>
            <a:ext cx="6497291" cy="338554"/>
          </a:xfrm>
          <a:prstGeom prst="rect">
            <a:avLst/>
          </a:prstGeom>
          <a:noFill/>
          <a:ln w="0" cmpd="sng"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ko-KR" sz="1600" b="0" dirty="0" smtClean="0">
                <a:solidFill>
                  <a:srgbClr val="45679D"/>
                </a:solidFill>
                <a:latin typeface="HY견고딕" pitchFamily="18" charset="-127"/>
                <a:ea typeface="HY견고딕" pitchFamily="18" charset="-127"/>
              </a:rPr>
              <a:t>“2010</a:t>
            </a:r>
            <a:r>
              <a:rPr lang="en-US" altLang="ko-KR" sz="1600" dirty="0" smtClean="0">
                <a:solidFill>
                  <a:srgbClr val="45679D"/>
                </a:solidFill>
                <a:latin typeface="HY견고딕" pitchFamily="18" charset="-127"/>
                <a:ea typeface="HY견고딕" pitchFamily="18" charset="-127"/>
              </a:rPr>
              <a:t>.11.17 </a:t>
            </a:r>
            <a:r>
              <a:rPr lang="ko-KR" altLang="en-US" sz="1600" dirty="0" smtClean="0">
                <a:solidFill>
                  <a:srgbClr val="45679D"/>
                </a:solidFill>
                <a:latin typeface="HY견고딕" pitchFamily="18" charset="-127"/>
                <a:ea typeface="HY견고딕" pitchFamily="18" charset="-127"/>
              </a:rPr>
              <a:t>온실가스 </a:t>
            </a:r>
            <a:r>
              <a:rPr lang="ko-KR" altLang="en-US" sz="1600" dirty="0" err="1" smtClean="0">
                <a:solidFill>
                  <a:srgbClr val="45679D"/>
                </a:solidFill>
                <a:latin typeface="HY견고딕" pitchFamily="18" charset="-127"/>
                <a:ea typeface="HY견고딕" pitchFamily="18" charset="-127"/>
              </a:rPr>
              <a:t>배출권거래</a:t>
            </a:r>
            <a:r>
              <a:rPr lang="ko-KR" altLang="en-US" sz="1600" dirty="0" smtClean="0">
                <a:solidFill>
                  <a:srgbClr val="45679D"/>
                </a:solidFill>
                <a:latin typeface="HY견고딕" pitchFamily="18" charset="-127"/>
                <a:ea typeface="HY견고딕" pitchFamily="18" charset="-127"/>
              </a:rPr>
              <a:t> 제도에 관한 법률안 입법예고</a:t>
            </a:r>
            <a:r>
              <a:rPr lang="en-US" altLang="ko-KR" sz="1600" dirty="0" smtClean="0">
                <a:solidFill>
                  <a:srgbClr val="45679D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endParaRPr lang="ko-KR" altLang="en-US" sz="1600" b="0" dirty="0" smtClean="0">
              <a:solidFill>
                <a:srgbClr val="45679D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10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75640" y="1772816"/>
            <a:ext cx="4792720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Rectangle 85"/>
          <p:cNvSpPr>
            <a:spLocks noChangeArrowheads="1"/>
          </p:cNvSpPr>
          <p:nvPr/>
        </p:nvSpPr>
        <p:spPr bwMode="auto">
          <a:xfrm>
            <a:off x="575768" y="3284984"/>
            <a:ext cx="1908000" cy="1260000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관리업체 중 온실가스 배출량이 대통령령으로 정하는 기준량 이상인 업체 등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6" name="Rectangle 85"/>
          <p:cNvSpPr>
            <a:spLocks noChangeArrowheads="1"/>
          </p:cNvSpPr>
          <p:nvPr/>
        </p:nvSpPr>
        <p:spPr bwMode="auto">
          <a:xfrm>
            <a:off x="2627784" y="3284984"/>
            <a:ext cx="1908000" cy="1260000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배출권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거래소 등을 통해 양도 또는 양수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7" name="Rectangle 85"/>
          <p:cNvSpPr>
            <a:spLocks noChangeArrowheads="1"/>
          </p:cNvSpPr>
          <p:nvPr/>
        </p:nvSpPr>
        <p:spPr bwMode="auto">
          <a:xfrm>
            <a:off x="4644008" y="3284984"/>
            <a:ext cx="1908000" cy="1260000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이산화탄소 </a:t>
            </a: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톤당 </a:t>
            </a: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100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만원 범위 내에서 당해 </a:t>
            </a:r>
            <a:r>
              <a:rPr kumimoji="0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배출권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평균 시장 가격의 </a:t>
            </a: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5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배 이하 부과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8" name="Rectangle 85"/>
          <p:cNvSpPr>
            <a:spLocks noChangeArrowheads="1"/>
          </p:cNvSpPr>
          <p:nvPr/>
        </p:nvSpPr>
        <p:spPr bwMode="auto">
          <a:xfrm>
            <a:off x="6660232" y="3284984"/>
            <a:ext cx="1908000" cy="1260000"/>
          </a:xfrm>
          <a:prstGeom prst="rect">
            <a:avLst/>
          </a:prstGeom>
          <a:solidFill>
            <a:srgbClr val="7794C3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sx="1000" sy="1000" algn="ctr" rotWithShape="0">
              <a:srgbClr val="000000"/>
            </a:outerShdw>
          </a:effectLst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벌칙</a:t>
            </a: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거짓이나 부정한 방법으로 </a:t>
            </a:r>
            <a:r>
              <a:rPr kumimoji="0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배출권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할당</a:t>
            </a: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등록 시 </a:t>
            </a: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</a:t>
            </a:r>
            <a:r>
              <a:rPr kumimoji="0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억원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이하 벌금</a:t>
            </a:r>
            <a:endParaRPr kumimoji="0" lang="en-US" altLang="ko-KR" sz="1200" b="1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관련 자료 제출 및 보고 소홀 시 </a:t>
            </a:r>
            <a:r>
              <a:rPr kumimoji="0" lang="en-US" altLang="ko-KR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 sz="1200" b="1" kern="0" dirty="0" err="1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천만원</a:t>
            </a:r>
            <a:r>
              <a:rPr kumimoji="0" lang="ko-KR" altLang="en-US" sz="1200" b="1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 이하 과태료 부과 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4786314" y="5429264"/>
            <a:ext cx="1357322" cy="7858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V="1">
            <a:off x="4857752" y="5357826"/>
            <a:ext cx="1214446" cy="7953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슬라이드 번호 개체 틀 31"/>
          <p:cNvSpPr>
            <a:spLocks noGrp="1"/>
          </p:cNvSpPr>
          <p:nvPr>
            <p:ph type="sldNum" sz="quarter" idx="4"/>
          </p:nvPr>
        </p:nvSpPr>
        <p:spPr>
          <a:xfrm>
            <a:off x="3059832" y="6520259"/>
            <a:ext cx="2133600" cy="365125"/>
          </a:xfrm>
        </p:spPr>
        <p:txBody>
          <a:bodyPr/>
          <a:lstStyle/>
          <a:p>
            <a:pPr algn="ctr">
              <a:defRPr/>
            </a:pPr>
            <a:r>
              <a:rPr lang="ko-KR" altLang="en-US" dirty="0" smtClean="0"/>
              <a:t>                 </a:t>
            </a:r>
            <a:fld id="{2CADAD74-52B2-4281-BE02-DC878556A7A4}" type="slidenum">
              <a:rPr lang="ko-KR" altLang="en-US" sz="800" smtClean="0"/>
              <a:pPr algn="ctr">
                <a:defRPr/>
              </a:pPr>
              <a:t>77</a:t>
            </a:fld>
            <a:endParaRPr lang="ko-KR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Review Questions</a:t>
            </a:r>
            <a:endParaRPr lang="ko-KR" altLang="en-US" dirty="0"/>
          </a:p>
        </p:txBody>
      </p:sp>
      <p:sp>
        <p:nvSpPr>
          <p:cNvPr id="19" name="모서리가 둥근 직사각형 18"/>
          <p:cNvSpPr/>
          <p:nvPr/>
        </p:nvSpPr>
        <p:spPr bwMode="auto">
          <a:xfrm>
            <a:off x="304800" y="937685"/>
            <a:ext cx="8356599" cy="5451825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endParaRPr lang="ko-KR" altLang="ko-KR" sz="1400" dirty="0" smtClean="0">
              <a:latin typeface="+mn-ea"/>
              <a:ea typeface="+mn-ea"/>
            </a:endParaRPr>
          </a:p>
          <a:p>
            <a:pPr algn="ctr" defTabSz="762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tabLst>
                <a:tab pos="1733550" algn="l"/>
                <a:tab pos="2498725" algn="l"/>
              </a:tabLs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35137" y="925274"/>
            <a:ext cx="804545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dirty="0" smtClean="0">
                <a:latin typeface="+mn-ea"/>
                <a:ea typeface="+mn-ea"/>
              </a:rPr>
              <a:t>6</a:t>
            </a:r>
            <a:r>
              <a:rPr lang="ko-KR" altLang="ko-KR" sz="1400" dirty="0" smtClean="0">
                <a:latin typeface="+mn-ea"/>
                <a:ea typeface="+mn-ea"/>
              </a:rPr>
              <a:t>대 온실가스 종류에는 무엇이 있는가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지구온도 상승은 생태계에 어떤 영향을 미치는가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기후변화에 대한 대응 활동의 종류는 무엇이 있으며</a:t>
            </a:r>
            <a:r>
              <a:rPr lang="en-US" altLang="ko-KR" sz="1400" dirty="0" smtClean="0">
                <a:latin typeface="+mn-ea"/>
                <a:ea typeface="+mn-ea"/>
              </a:rPr>
              <a:t>, </a:t>
            </a:r>
            <a:r>
              <a:rPr lang="ko-KR" altLang="ko-KR" sz="1400" dirty="0" smtClean="0">
                <a:latin typeface="+mn-ea"/>
                <a:ea typeface="+mn-ea"/>
              </a:rPr>
              <a:t>각각의 특징은 무엇인가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지구의 환경보전과 관련된 국제적 합의나 협약의 기본지침으로 활용되는 선언은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err="1" smtClean="0">
                <a:latin typeface="+mn-ea"/>
                <a:ea typeface="+mn-ea"/>
              </a:rPr>
              <a:t>교토의정서</a:t>
            </a:r>
            <a:r>
              <a:rPr lang="ko-KR" altLang="ko-KR" sz="1400" dirty="0" smtClean="0">
                <a:latin typeface="+mn-ea"/>
                <a:ea typeface="+mn-ea"/>
              </a:rPr>
              <a:t> 체결과정과 온실가스 의무감축 대상국가는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대한민국은 </a:t>
            </a:r>
            <a:r>
              <a:rPr lang="ko-KR" altLang="ko-KR" sz="1400" dirty="0" err="1" smtClean="0">
                <a:latin typeface="+mn-ea"/>
                <a:ea typeface="+mn-ea"/>
              </a:rPr>
              <a:t>교토의정서</a:t>
            </a:r>
            <a:r>
              <a:rPr lang="ko-KR" altLang="ko-KR" sz="1400" dirty="0" smtClean="0">
                <a:latin typeface="+mn-ea"/>
                <a:ea typeface="+mn-ea"/>
              </a:rPr>
              <a:t> 체결 당시</a:t>
            </a:r>
            <a:r>
              <a:rPr lang="en-US" altLang="ko-KR" sz="1400" dirty="0" smtClean="0">
                <a:latin typeface="+mn-ea"/>
                <a:ea typeface="+mn-ea"/>
              </a:rPr>
              <a:t> Annex </a:t>
            </a:r>
            <a:r>
              <a:rPr lang="ko-KR" altLang="ko-KR" sz="1400" dirty="0" smtClean="0">
                <a:latin typeface="+mn-ea"/>
                <a:ea typeface="+mn-ea"/>
              </a:rPr>
              <a:t>Ⅰ</a:t>
            </a:r>
            <a:r>
              <a:rPr lang="en-US" altLang="ko-KR" sz="1400" dirty="0" smtClean="0">
                <a:latin typeface="+mn-ea"/>
                <a:ea typeface="+mn-ea"/>
              </a:rPr>
              <a:t>, Annex </a:t>
            </a:r>
            <a:r>
              <a:rPr lang="ko-KR" altLang="ko-KR" sz="1400" dirty="0" smtClean="0">
                <a:latin typeface="+mn-ea"/>
                <a:ea typeface="+mn-ea"/>
              </a:rPr>
              <a:t>Ⅱ</a:t>
            </a:r>
            <a:r>
              <a:rPr lang="en-US" altLang="ko-KR" sz="1400" dirty="0" smtClean="0">
                <a:latin typeface="+mn-ea"/>
                <a:ea typeface="+mn-ea"/>
              </a:rPr>
              <a:t>, Non-Annex </a:t>
            </a:r>
            <a:r>
              <a:rPr lang="ko-KR" altLang="ko-KR" sz="1400" dirty="0" smtClean="0">
                <a:latin typeface="+mn-ea"/>
                <a:ea typeface="+mn-ea"/>
              </a:rPr>
              <a:t>Ⅰ 중 어떤 국가군에 포함되는가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러시아의 </a:t>
            </a:r>
            <a:r>
              <a:rPr lang="ko-KR" altLang="ko-KR" sz="1400" dirty="0" err="1" smtClean="0">
                <a:latin typeface="+mn-ea"/>
                <a:ea typeface="+mn-ea"/>
              </a:rPr>
              <a:t>교토의정서</a:t>
            </a:r>
            <a:r>
              <a:rPr lang="ko-KR" altLang="ko-KR" sz="1400" dirty="0" smtClean="0">
                <a:latin typeface="+mn-ea"/>
                <a:ea typeface="+mn-ea"/>
              </a:rPr>
              <a:t> 비준이 가지는 의미는 무엇인가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기후변화협약과 </a:t>
            </a:r>
            <a:r>
              <a:rPr lang="ko-KR" altLang="ko-KR" sz="1400" dirty="0" err="1" smtClean="0">
                <a:latin typeface="+mn-ea"/>
                <a:ea typeface="+mn-ea"/>
              </a:rPr>
              <a:t>교토의정서의</a:t>
            </a:r>
            <a:r>
              <a:rPr lang="ko-KR" altLang="ko-KR" sz="1400" dirty="0" smtClean="0">
                <a:latin typeface="+mn-ea"/>
                <a:ea typeface="+mn-ea"/>
              </a:rPr>
              <a:t> 차이는 무엇이며</a:t>
            </a:r>
            <a:r>
              <a:rPr lang="en-US" altLang="ko-KR" sz="1400" dirty="0" smtClean="0">
                <a:latin typeface="+mn-ea"/>
                <a:ea typeface="+mn-ea"/>
              </a:rPr>
              <a:t>, </a:t>
            </a:r>
            <a:r>
              <a:rPr lang="ko-KR" altLang="ko-KR" sz="1400" dirty="0" err="1" smtClean="0">
                <a:latin typeface="+mn-ea"/>
                <a:ea typeface="+mn-ea"/>
              </a:rPr>
              <a:t>교토의정서</a:t>
            </a:r>
            <a:r>
              <a:rPr lang="ko-KR" altLang="ko-KR" sz="1400" dirty="0" smtClean="0">
                <a:latin typeface="+mn-ea"/>
                <a:ea typeface="+mn-ea"/>
              </a:rPr>
              <a:t> 체결 배경은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err="1" smtClean="0">
                <a:latin typeface="+mn-ea"/>
                <a:ea typeface="+mn-ea"/>
              </a:rPr>
              <a:t>교토</a:t>
            </a:r>
            <a:r>
              <a:rPr lang="ko-KR" altLang="ko-KR" sz="1400" dirty="0" smtClean="0">
                <a:latin typeface="+mn-ea"/>
                <a:ea typeface="+mn-ea"/>
              </a:rPr>
              <a:t> </a:t>
            </a:r>
            <a:r>
              <a:rPr lang="ko-KR" altLang="ko-KR" sz="1400" dirty="0" err="1" smtClean="0">
                <a:latin typeface="+mn-ea"/>
                <a:ea typeface="+mn-ea"/>
              </a:rPr>
              <a:t>매커니즘의</a:t>
            </a:r>
            <a:r>
              <a:rPr lang="ko-KR" altLang="ko-KR" sz="1400" dirty="0" smtClean="0">
                <a:latin typeface="+mn-ea"/>
                <a:ea typeface="+mn-ea"/>
              </a:rPr>
              <a:t> </a:t>
            </a:r>
            <a:r>
              <a:rPr lang="ko-KR" altLang="ko-KR" sz="1400" dirty="0" err="1" smtClean="0">
                <a:latin typeface="+mn-ea"/>
                <a:ea typeface="+mn-ea"/>
              </a:rPr>
              <a:t>배출권</a:t>
            </a:r>
            <a:r>
              <a:rPr lang="ko-KR" altLang="ko-KR" sz="1400" dirty="0" smtClean="0">
                <a:latin typeface="+mn-ea"/>
                <a:ea typeface="+mn-ea"/>
              </a:rPr>
              <a:t> 유형은 무엇이 있으며</a:t>
            </a:r>
            <a:r>
              <a:rPr lang="en-US" altLang="ko-KR" sz="1400" dirty="0" smtClean="0">
                <a:latin typeface="+mn-ea"/>
                <a:ea typeface="+mn-ea"/>
              </a:rPr>
              <a:t>, </a:t>
            </a:r>
            <a:r>
              <a:rPr lang="ko-KR" altLang="ko-KR" sz="1400" dirty="0" smtClean="0">
                <a:latin typeface="+mn-ea"/>
                <a:ea typeface="+mn-ea"/>
              </a:rPr>
              <a:t>거래단위는 어떻게 되는가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기후변화협약</a:t>
            </a:r>
            <a:r>
              <a:rPr lang="en-US" altLang="ko-KR" sz="1400" dirty="0" smtClean="0">
                <a:latin typeface="+mn-ea"/>
                <a:ea typeface="+mn-ea"/>
              </a:rPr>
              <a:t>, </a:t>
            </a:r>
            <a:r>
              <a:rPr lang="ko-KR" altLang="ko-KR" sz="1400" dirty="0" err="1" smtClean="0">
                <a:latin typeface="+mn-ea"/>
                <a:ea typeface="+mn-ea"/>
              </a:rPr>
              <a:t>교토의정서</a:t>
            </a:r>
            <a:r>
              <a:rPr lang="en-US" altLang="ko-KR" sz="1400" dirty="0" smtClean="0">
                <a:latin typeface="+mn-ea"/>
                <a:ea typeface="+mn-ea"/>
              </a:rPr>
              <a:t>, </a:t>
            </a:r>
            <a:r>
              <a:rPr lang="ko-KR" altLang="ko-KR" sz="1400" dirty="0" err="1" smtClean="0">
                <a:latin typeface="+mn-ea"/>
                <a:ea typeface="+mn-ea"/>
              </a:rPr>
              <a:t>마라케쉬</a:t>
            </a:r>
            <a:r>
              <a:rPr lang="ko-KR" altLang="ko-KR" sz="1400" dirty="0" smtClean="0">
                <a:latin typeface="+mn-ea"/>
                <a:ea typeface="+mn-ea"/>
              </a:rPr>
              <a:t> 합의문간의 관계는 어떻게 되는가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dirty="0" smtClean="0">
                <a:latin typeface="+mn-ea"/>
                <a:ea typeface="+mn-ea"/>
              </a:rPr>
              <a:t>Post-</a:t>
            </a:r>
            <a:r>
              <a:rPr lang="ko-KR" altLang="ko-KR" sz="1400" dirty="0" err="1" smtClean="0">
                <a:latin typeface="+mn-ea"/>
                <a:ea typeface="+mn-ea"/>
              </a:rPr>
              <a:t>교토체제를</a:t>
            </a:r>
            <a:r>
              <a:rPr lang="ko-KR" altLang="ko-KR" sz="1400" dirty="0" smtClean="0">
                <a:latin typeface="+mn-ea"/>
                <a:ea typeface="+mn-ea"/>
              </a:rPr>
              <a:t> 논의하는 과정에서 채택된 코펜하겐 합의문이 의미하는 바는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dirty="0" smtClean="0">
                <a:latin typeface="+mn-ea"/>
                <a:ea typeface="+mn-ea"/>
              </a:rPr>
              <a:t>EU</a:t>
            </a:r>
            <a:r>
              <a:rPr lang="ko-KR" altLang="ko-KR" sz="1400" dirty="0" smtClean="0">
                <a:latin typeface="+mn-ea"/>
                <a:ea typeface="+mn-ea"/>
              </a:rPr>
              <a:t>의 기후변화 대응의 주요 정책은 무엇인가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err="1" smtClean="0">
                <a:latin typeface="+mn-ea"/>
                <a:ea typeface="+mn-ea"/>
              </a:rPr>
              <a:t>오바마</a:t>
            </a:r>
            <a:r>
              <a:rPr lang="ko-KR" altLang="ko-KR" sz="1400" dirty="0" smtClean="0">
                <a:latin typeface="+mn-ea"/>
                <a:ea typeface="+mn-ea"/>
              </a:rPr>
              <a:t> 행정부가 녹색성장을 달성하기 위해 통과시킨 법안의 이름은 무엇인가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국제적 기후변화 및 탄소시장 리더십 역할을 수행하고 있는 국가는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온실가스 감축에 대한 규제를 받아들인 중국의 기후변화 대응 주요 정책은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ko-KR" sz="1400" dirty="0" smtClean="0">
              <a:latin typeface="+mn-ea"/>
              <a:ea typeface="+mn-ea"/>
            </a:endParaRPr>
          </a:p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r>
              <a:rPr lang="ko-KR" altLang="ko-KR" sz="1400" dirty="0" smtClean="0">
                <a:latin typeface="+mn-ea"/>
                <a:ea typeface="+mn-ea"/>
              </a:rPr>
              <a:t>국내에서 온실가스 배출량이 가장 큰 산업분야는</a:t>
            </a:r>
            <a:r>
              <a:rPr lang="en-US" altLang="ko-KR" sz="1400" dirty="0" smtClean="0">
                <a:latin typeface="+mn-ea"/>
                <a:ea typeface="+mn-ea"/>
              </a:rPr>
              <a:t>?</a:t>
            </a:r>
            <a:endParaRPr lang="ko-KR" altLang="en-US" sz="1400" dirty="0">
              <a:latin typeface="+mn-ea"/>
              <a:ea typeface="+mn-ea"/>
            </a:endParaRP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4371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78</a:t>
            </a:fld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7"/>
          <p:cNvGrpSpPr>
            <a:grpSpLocks/>
          </p:cNvGrpSpPr>
          <p:nvPr/>
        </p:nvGrpSpPr>
        <p:grpSpPr bwMode="auto">
          <a:xfrm>
            <a:off x="2339752" y="1484784"/>
            <a:ext cx="4543773" cy="441325"/>
            <a:chOff x="2477014" y="1987540"/>
            <a:chExt cx="4189973" cy="441328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477014" y="1987540"/>
              <a:ext cx="4189973" cy="441328"/>
            </a:xfrm>
            <a:prstGeom prst="roundRect">
              <a:avLst>
                <a:gd name="adj" fmla="val 5873"/>
              </a:avLst>
            </a:prstGeom>
            <a:gradFill>
              <a:gsLst>
                <a:gs pos="0">
                  <a:srgbClr val="92D05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0" scaled="0"/>
            </a:gra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779" name="TextBox 30"/>
            <p:cNvSpPr txBox="1">
              <a:spLocks noChangeArrowheads="1"/>
            </p:cNvSpPr>
            <p:nvPr/>
          </p:nvSpPr>
          <p:spPr bwMode="auto">
            <a:xfrm>
              <a:off x="2595022" y="2000240"/>
              <a:ext cx="3580461" cy="400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/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I.   </a:t>
              </a:r>
              <a:r>
                <a:rPr lang="ko-KR" altLang="en-US" sz="2000" b="0" spc="-5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목표관리제 정의 및 태동 배경</a:t>
              </a:r>
              <a:endParaRPr lang="ko-KR" altLang="en-US" sz="2000" b="0" spc="-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그룹 45"/>
          <p:cNvGrpSpPr>
            <a:grpSpLocks/>
          </p:cNvGrpSpPr>
          <p:nvPr/>
        </p:nvGrpSpPr>
        <p:grpSpPr bwMode="auto">
          <a:xfrm>
            <a:off x="2339752" y="2144857"/>
            <a:ext cx="4543772" cy="441325"/>
            <a:chOff x="2477014" y="3201986"/>
            <a:chExt cx="4189973" cy="44132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477014" y="3201986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94460" y="3214686"/>
              <a:ext cx="2977362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II. 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배출량 등의 산정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44"/>
          <p:cNvGrpSpPr>
            <a:grpSpLocks/>
          </p:cNvGrpSpPr>
          <p:nvPr/>
        </p:nvGrpSpPr>
        <p:grpSpPr bwMode="auto">
          <a:xfrm>
            <a:off x="2339752" y="2713869"/>
            <a:ext cx="4543772" cy="441325"/>
            <a:chOff x="2477014" y="3786190"/>
            <a:chExt cx="4189973" cy="44132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94460" y="3798890"/>
              <a:ext cx="3676544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목표설정 및 이행계획서 제출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" name="그룹 44"/>
          <p:cNvGrpSpPr>
            <a:grpSpLocks/>
          </p:cNvGrpSpPr>
          <p:nvPr/>
        </p:nvGrpSpPr>
        <p:grpSpPr bwMode="auto">
          <a:xfrm>
            <a:off x="2339752" y="3373942"/>
            <a:ext cx="4543773" cy="441325"/>
            <a:chOff x="2477014" y="3786190"/>
            <a:chExt cx="4189973" cy="44132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94460" y="3798890"/>
              <a:ext cx="3902706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IV.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 컨설팅의 역할과 범위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7" name="그룹 44"/>
          <p:cNvGrpSpPr>
            <a:grpSpLocks/>
          </p:cNvGrpSpPr>
          <p:nvPr/>
        </p:nvGrpSpPr>
        <p:grpSpPr bwMode="auto">
          <a:xfrm>
            <a:off x="2339752" y="4034015"/>
            <a:ext cx="4543773" cy="441325"/>
            <a:chOff x="2477014" y="3786190"/>
            <a:chExt cx="4189973" cy="44132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4460" y="3798890"/>
              <a:ext cx="2424520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용어의 정의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8" name="그룹 44"/>
          <p:cNvGrpSpPr>
            <a:grpSpLocks/>
          </p:cNvGrpSpPr>
          <p:nvPr/>
        </p:nvGrpSpPr>
        <p:grpSpPr bwMode="auto">
          <a:xfrm>
            <a:off x="2339752" y="4694090"/>
            <a:ext cx="4543773" cy="441325"/>
            <a:chOff x="2477014" y="3786190"/>
            <a:chExt cx="4189973" cy="4413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94460" y="3798890"/>
              <a:ext cx="3784451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2]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국내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외 가이드라인 소개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7504" y="3861048"/>
            <a:ext cx="8677275" cy="2568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" name="모서리가 둥근 직사각형 149"/>
          <p:cNvSpPr/>
          <p:nvPr/>
        </p:nvSpPr>
        <p:spPr>
          <a:xfrm>
            <a:off x="4372901" y="2276872"/>
            <a:ext cx="4536504" cy="4032448"/>
          </a:xfrm>
          <a:prstGeom prst="roundRect">
            <a:avLst>
              <a:gd name="adj" fmla="val 2349"/>
            </a:avLst>
          </a:prstGeom>
          <a:solidFill>
            <a:srgbClr val="FFFFFF">
              <a:alpha val="50196"/>
            </a:srgbClr>
          </a:solidFill>
          <a:ln w="25400" cap="flat" cmpd="sng" algn="ctr">
            <a:solidFill>
              <a:srgbClr val="EAEAEA"/>
            </a:solidFill>
            <a:prstDash val="solid"/>
          </a:ln>
          <a:effectLst>
            <a:glow rad="63500">
              <a:sysClr val="window" lastClr="FFFFFF">
                <a:lumMod val="95000"/>
                <a:alpha val="40000"/>
              </a:sysClr>
            </a:glo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rgbClr val="FFFFFF"/>
              </a:solidFill>
              <a:latin typeface="맑은 고딕"/>
            </a:endParaRPr>
          </a:p>
        </p:txBody>
      </p:sp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1. </a:t>
            </a:r>
            <a:r>
              <a:rPr lang="ko-KR" altLang="en-US" dirty="0" smtClean="0"/>
              <a:t>목표관리제 정의</a:t>
            </a:r>
            <a:r>
              <a:rPr lang="en-US" altLang="ko-KR" dirty="0" smtClean="0"/>
              <a:t>(1/5)</a:t>
            </a:r>
            <a:endParaRPr dirty="0" smtClean="0"/>
          </a:p>
        </p:txBody>
      </p:sp>
      <p:sp>
        <p:nvSpPr>
          <p:cNvPr id="89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1080119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MRV</a:t>
            </a:r>
            <a:r>
              <a:rPr lang="ko-KR" altLang="en-US" dirty="0" smtClean="0"/>
              <a:t>란 측정</a:t>
            </a:r>
            <a:r>
              <a:rPr lang="en-US" altLang="ko-KR" dirty="0" smtClean="0"/>
              <a:t>(Monitoring), </a:t>
            </a:r>
            <a:r>
              <a:rPr lang="ko-KR" altLang="en-US" dirty="0" smtClean="0"/>
              <a:t>보고</a:t>
            </a:r>
            <a:r>
              <a:rPr lang="en-US" altLang="ko-KR" dirty="0" smtClean="0"/>
              <a:t>(Report), </a:t>
            </a:r>
            <a:r>
              <a:rPr lang="ko-KR" altLang="en-US" dirty="0" smtClean="0"/>
              <a:t>검증</a:t>
            </a:r>
            <a:r>
              <a:rPr lang="en-US" altLang="ko-KR" dirty="0" smtClean="0"/>
              <a:t>(Verification)</a:t>
            </a:r>
            <a:r>
              <a:rPr lang="ko-KR" altLang="en-US" dirty="0" smtClean="0"/>
              <a:t>의 약자며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국제적인 온실가스의 </a:t>
            </a:r>
            <a:r>
              <a:rPr lang="en-US" altLang="ko-KR" dirty="0" smtClean="0"/>
              <a:t>Basic</a:t>
            </a:r>
            <a:r>
              <a:rPr lang="ko-KR" altLang="en-US" dirty="0" smtClean="0"/>
              <a:t> </a:t>
            </a:r>
            <a:r>
              <a:rPr lang="en-US" altLang="ko-KR" dirty="0" smtClean="0"/>
              <a:t>Framework</a:t>
            </a:r>
          </a:p>
          <a:p>
            <a:r>
              <a:rPr lang="ko-KR" altLang="en-US" dirty="0" smtClean="0"/>
              <a:t>국내 온실가스</a:t>
            </a:r>
            <a:r>
              <a:rPr lang="en-US" altLang="ko-KR" dirty="0" smtClean="0">
                <a:latin typeface="맑은 고딕"/>
                <a:ea typeface="맑은 고딕"/>
              </a:rPr>
              <a:t>•</a:t>
            </a:r>
            <a:r>
              <a:rPr lang="ko-KR" altLang="en-US" dirty="0" smtClean="0">
                <a:latin typeface="맑은 고딕"/>
                <a:ea typeface="맑은 고딕"/>
              </a:rPr>
              <a:t>에너지 </a:t>
            </a:r>
            <a:r>
              <a:rPr lang="ko-KR" altLang="en-US" dirty="0" smtClean="0"/>
              <a:t>목표관리제 또한</a:t>
            </a:r>
            <a:r>
              <a:rPr lang="en-US" altLang="ko-KR" dirty="0" smtClean="0"/>
              <a:t> </a:t>
            </a:r>
            <a:r>
              <a:rPr lang="ko-KR" altLang="en-US" dirty="0" smtClean="0"/>
              <a:t>국제표준을 준수하는 </a:t>
            </a:r>
            <a:r>
              <a:rPr lang="en-US" altLang="ko-KR" dirty="0" smtClean="0"/>
              <a:t>MRV</a:t>
            </a:r>
            <a:r>
              <a:rPr lang="ko-KR" altLang="en-US" dirty="0" smtClean="0"/>
              <a:t> </a:t>
            </a:r>
            <a:r>
              <a:rPr lang="en-US" altLang="ko-KR" dirty="0" smtClean="0"/>
              <a:t>Framework</a:t>
            </a:r>
            <a:r>
              <a:rPr lang="ko-KR" altLang="en-US" dirty="0" smtClean="0"/>
              <a:t>으로 제도가 마련됨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ko-KR" altLang="en-US" dirty="0"/>
          </a:p>
        </p:txBody>
      </p:sp>
      <p:sp>
        <p:nvSpPr>
          <p:cNvPr id="5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81</a:t>
            </a:fld>
            <a:endParaRPr lang="ko-KR" altLang="en-US"/>
          </a:p>
        </p:txBody>
      </p:sp>
      <p:sp>
        <p:nvSpPr>
          <p:cNvPr id="74" name="모서리가 둥근 직사각형 73"/>
          <p:cNvSpPr/>
          <p:nvPr/>
        </p:nvSpPr>
        <p:spPr>
          <a:xfrm>
            <a:off x="302075" y="2276872"/>
            <a:ext cx="3998818" cy="4032448"/>
          </a:xfrm>
          <a:prstGeom prst="roundRect">
            <a:avLst>
              <a:gd name="adj" fmla="val 2349"/>
            </a:avLst>
          </a:prstGeom>
          <a:solidFill>
            <a:srgbClr val="FFFFFF">
              <a:alpha val="50196"/>
            </a:srgbClr>
          </a:solidFill>
          <a:ln w="25400" cap="flat" cmpd="sng" algn="ctr">
            <a:solidFill>
              <a:srgbClr val="EAEAEA"/>
            </a:solidFill>
            <a:prstDash val="solid"/>
          </a:ln>
          <a:effectLst>
            <a:glow rad="63500">
              <a:sysClr val="window" lastClr="FFFFFF">
                <a:lumMod val="95000"/>
                <a:alpha val="40000"/>
              </a:sysClr>
            </a:glo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800" b="0" kern="0">
              <a:solidFill>
                <a:srgbClr val="FFFFFF"/>
              </a:solidFill>
              <a:latin typeface="맑은 고딕"/>
            </a:endParaRPr>
          </a:p>
        </p:txBody>
      </p:sp>
      <p:grpSp>
        <p:nvGrpSpPr>
          <p:cNvPr id="2" name="그룹 128"/>
          <p:cNvGrpSpPr/>
          <p:nvPr/>
        </p:nvGrpSpPr>
        <p:grpSpPr>
          <a:xfrm>
            <a:off x="556477" y="2747802"/>
            <a:ext cx="3190186" cy="2824338"/>
            <a:chOff x="949766" y="2747802"/>
            <a:chExt cx="3190186" cy="2824338"/>
          </a:xfrm>
        </p:grpSpPr>
        <p:pic>
          <p:nvPicPr>
            <p:cNvPr id="75" name="그림 74" descr="그림11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949766" y="2747802"/>
              <a:ext cx="3113048" cy="28243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scene3d>
              <a:camera prst="perspectiveAbove"/>
              <a:lightRig rig="threePt" dir="t"/>
            </a:scene3d>
          </p:spPr>
        </p:pic>
        <p:grpSp>
          <p:nvGrpSpPr>
            <p:cNvPr id="3" name="그룹 127"/>
            <p:cNvGrpSpPr/>
            <p:nvPr/>
          </p:nvGrpSpPr>
          <p:grpSpPr>
            <a:xfrm>
              <a:off x="1166875" y="3423980"/>
              <a:ext cx="2973077" cy="1933846"/>
              <a:chOff x="1166875" y="3423980"/>
              <a:chExt cx="2973077" cy="1933846"/>
            </a:xfrm>
          </p:grpSpPr>
          <p:grpSp>
            <p:nvGrpSpPr>
              <p:cNvPr id="4" name="그룹 125"/>
              <p:cNvGrpSpPr/>
              <p:nvPr/>
            </p:nvGrpSpPr>
            <p:grpSpPr>
              <a:xfrm>
                <a:off x="2905532" y="3423980"/>
                <a:ext cx="1234420" cy="555258"/>
                <a:chOff x="2905532" y="3423980"/>
                <a:chExt cx="1234420" cy="555258"/>
              </a:xfrm>
            </p:grpSpPr>
            <p:sp>
              <p:nvSpPr>
                <p:cNvPr id="76" name="Text Box 5"/>
                <p:cNvSpPr txBox="1">
                  <a:spLocks noChangeArrowheads="1"/>
                </p:cNvSpPr>
                <p:nvPr/>
              </p:nvSpPr>
              <p:spPr bwMode="ltGray">
                <a:xfrm>
                  <a:off x="2905532" y="3423980"/>
                  <a:ext cx="1234420" cy="2825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marL="0" marR="0" lvl="0" indent="-88900" algn="ctr" defTabSz="914400" eaLnBrk="1" fontAlgn="ctr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70000"/>
                    <a:buFontTx/>
                    <a:buNone/>
                    <a:tabLst/>
                    <a:defRPr/>
                  </a:pPr>
                  <a:r>
                    <a:rPr kumimoji="0" lang="ko-KR" altLang="en-US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온실가스 배출량</a:t>
                  </a:r>
                  <a:r>
                    <a:rPr kumimoji="0" lang="en-US" altLang="ko-KR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/</a:t>
                  </a:r>
                  <a:br>
                    <a:rPr kumimoji="0" lang="en-US" altLang="ko-KR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</a:br>
                  <a:r>
                    <a:rPr kumimoji="0" lang="ko-KR" altLang="en-US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에너지 사용량 관리</a:t>
                  </a:r>
                  <a:endParaRPr kumimoji="0" lang="en-US" altLang="en-US" sz="1000" b="0" i="0" u="none" strike="noStrike" kern="0" cap="none" spc="0" normalizeH="0" baseline="0" noProof="1">
                    <a:ln w="6350" cmpd="sng">
                      <a:noFill/>
                      <a:prstDash val="solid"/>
                    </a:ln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effectLst>
                      <a:innerShdw blurRad="63500" dist="50800" dir="162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+mn-ea"/>
                    <a:ea typeface="+mn-ea"/>
                  </a:endParaRPr>
                </a:p>
              </p:txBody>
            </p:sp>
            <p:sp>
              <p:nvSpPr>
                <p:cNvPr id="77" name="Text Box 5"/>
                <p:cNvSpPr txBox="1">
                  <a:spLocks noChangeArrowheads="1"/>
                </p:cNvSpPr>
                <p:nvPr/>
              </p:nvSpPr>
              <p:spPr bwMode="ltGray">
                <a:xfrm>
                  <a:off x="3019971" y="3749204"/>
                  <a:ext cx="1050972" cy="230034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marL="0" marR="0" lvl="0" indent="-88900" algn="ctr" defTabSz="914400" eaLnBrk="1" fontAlgn="ctr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70000"/>
                    <a:buFontTx/>
                    <a:buNone/>
                    <a:tabLst/>
                    <a:defRPr/>
                  </a:pPr>
                  <a:r>
                    <a:rPr kumimoji="0" lang="en-US" altLang="en-US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+mn-ea"/>
                      <a:ea typeface="+mn-ea"/>
                    </a:rPr>
                    <a:t>(Monitoring)</a:t>
                  </a:r>
                </a:p>
              </p:txBody>
            </p:sp>
          </p:grpSp>
          <p:sp>
            <p:nvSpPr>
              <p:cNvPr id="78" name="직사각형 77"/>
              <p:cNvSpPr/>
              <p:nvPr/>
            </p:nvSpPr>
            <p:spPr>
              <a:xfrm>
                <a:off x="2000007" y="3963466"/>
                <a:ext cx="1160462" cy="40163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0" rIns="0"/>
              <a:lstStyle/>
              <a:p>
                <a:pPr marL="170167" marR="0" lvl="0" indent="-88900" algn="ctr" defTabSz="914400" eaLnBrk="1" fontAlgn="ctr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70000"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0" cap="none" spc="0" normalizeH="0" baseline="0" noProof="1" smtClean="0">
                    <a:ln w="6350" cmpd="sng">
                      <a:noFill/>
                      <a:prstDash val="solid"/>
                    </a:ln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effectLst/>
                    <a:uLnTx/>
                    <a:uFillTx/>
                    <a:latin typeface="맑은 고딕"/>
                    <a:ea typeface="맑은 고딕"/>
                  </a:rPr>
                  <a:t>MRV </a:t>
                </a:r>
                <a:r>
                  <a:rPr kumimoji="0" lang="en-US" altLang="ko-KR" sz="1000" b="0" i="0" u="none" strike="noStrike" kern="0" cap="none" spc="0" normalizeH="0" baseline="0" noProof="1">
                    <a:ln w="6350" cmpd="sng">
                      <a:noFill/>
                      <a:prstDash val="solid"/>
                    </a:ln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effectLst/>
                    <a:uLnTx/>
                    <a:uFillTx/>
                    <a:latin typeface="맑은 고딕"/>
                    <a:ea typeface="맑은 고딕"/>
                  </a:rPr>
                  <a:t>Cycle</a:t>
                </a:r>
                <a:endParaRPr kumimoji="0" lang="ko-KR" altLang="en-US" sz="1000" b="0" i="0" u="none" strike="noStrike" kern="0" cap="none" spc="0" normalizeH="0" baseline="0" noProof="1">
                  <a:ln w="6350" cmpd="sng">
                    <a:noFill/>
                    <a:prstDash val="solid"/>
                  </a:ln>
                  <a:solidFill>
                    <a:sysClr val="windowText" lastClr="000000">
                      <a:lumMod val="95000"/>
                      <a:lumOff val="5000"/>
                    </a:sysClr>
                  </a:solidFill>
                  <a:effectLst/>
                  <a:uLnTx/>
                  <a:uFillTx/>
                  <a:latin typeface="맑은 고딕"/>
                  <a:ea typeface="맑은 고딕"/>
                </a:endParaRPr>
              </a:p>
            </p:txBody>
          </p:sp>
          <p:grpSp>
            <p:nvGrpSpPr>
              <p:cNvPr id="5" name="그룹 126"/>
              <p:cNvGrpSpPr/>
              <p:nvPr/>
            </p:nvGrpSpPr>
            <p:grpSpPr>
              <a:xfrm>
                <a:off x="1996812" y="4958775"/>
                <a:ext cx="1324027" cy="399051"/>
                <a:chOff x="1996812" y="4958775"/>
                <a:chExt cx="1324027" cy="399051"/>
              </a:xfrm>
            </p:grpSpPr>
            <p:sp>
              <p:nvSpPr>
                <p:cNvPr id="82" name="Text Box 5"/>
                <p:cNvSpPr txBox="1">
                  <a:spLocks noChangeArrowheads="1"/>
                </p:cNvSpPr>
                <p:nvPr/>
              </p:nvSpPr>
              <p:spPr bwMode="ltGray">
                <a:xfrm>
                  <a:off x="1996812" y="4958775"/>
                  <a:ext cx="1324027" cy="39905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marL="0" marR="0" lvl="0" indent="-88900" algn="ctr" defTabSz="914400" eaLnBrk="1" fontAlgn="ctr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70000"/>
                    <a:buFontTx/>
                    <a:buNone/>
                    <a:tabLst/>
                    <a:defRPr/>
                  </a:pPr>
                  <a:r>
                    <a:rPr kumimoji="0" lang="ko-KR" altLang="en-US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감축계획서 제출</a:t>
                  </a:r>
                  <a:endParaRPr kumimoji="0" lang="en-US" altLang="en-US" sz="1000" b="0" i="0" u="none" strike="noStrike" kern="0" cap="none" spc="0" normalizeH="0" baseline="0" noProof="1">
                    <a:ln w="6350" cmpd="sng">
                      <a:noFill/>
                      <a:prstDash val="solid"/>
                    </a:ln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effectLst>
                      <a:innerShdw blurRad="63500" dist="50800" dir="162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+mn-ea"/>
                    <a:ea typeface="+mn-ea"/>
                  </a:endParaRPr>
                </a:p>
              </p:txBody>
            </p:sp>
            <p:sp>
              <p:nvSpPr>
                <p:cNvPr id="94" name="Text Box 5"/>
                <p:cNvSpPr txBox="1">
                  <a:spLocks noChangeArrowheads="1"/>
                </p:cNvSpPr>
                <p:nvPr/>
              </p:nvSpPr>
              <p:spPr bwMode="ltGray">
                <a:xfrm>
                  <a:off x="2158459" y="5117159"/>
                  <a:ext cx="1050972" cy="230034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marL="0" marR="0" lvl="0" indent="-88900" algn="ctr" defTabSz="914400" eaLnBrk="1" fontAlgn="ctr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70000"/>
                    <a:buFontTx/>
                    <a:buNone/>
                    <a:tabLst/>
                    <a:defRPr/>
                  </a:pPr>
                  <a:r>
                    <a:rPr kumimoji="0" lang="en-US" altLang="ko-KR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(Report)</a:t>
                  </a:r>
                  <a:endParaRPr kumimoji="0" lang="en-US" altLang="en-US" sz="1000" b="0" i="0" u="none" strike="noStrike" kern="0" cap="none" spc="0" normalizeH="0" baseline="0" noProof="1">
                    <a:ln w="6350" cmpd="sng">
                      <a:noFill/>
                      <a:prstDash val="solid"/>
                    </a:ln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effectLst>
                      <a:innerShdw blurRad="63500" dist="50800" dir="162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+mn-ea"/>
                    <a:ea typeface="+mn-ea"/>
                  </a:endParaRPr>
                </a:p>
              </p:txBody>
            </p:sp>
          </p:grpSp>
          <p:grpSp>
            <p:nvGrpSpPr>
              <p:cNvPr id="6" name="그룹 124"/>
              <p:cNvGrpSpPr/>
              <p:nvPr/>
            </p:nvGrpSpPr>
            <p:grpSpPr>
              <a:xfrm>
                <a:off x="1166875" y="3450238"/>
                <a:ext cx="1077052" cy="407390"/>
                <a:chOff x="1166875" y="3450238"/>
                <a:chExt cx="1077052" cy="407390"/>
              </a:xfrm>
            </p:grpSpPr>
            <p:sp>
              <p:nvSpPr>
                <p:cNvPr id="114" name="Text Box 5"/>
                <p:cNvSpPr txBox="1">
                  <a:spLocks noChangeArrowheads="1"/>
                </p:cNvSpPr>
                <p:nvPr/>
              </p:nvSpPr>
              <p:spPr bwMode="ltGray">
                <a:xfrm>
                  <a:off x="1192955" y="3450238"/>
                  <a:ext cx="1050972" cy="230034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marL="0" marR="0" lvl="0" indent="-88900" algn="ctr" defTabSz="914400" eaLnBrk="1" fontAlgn="ctr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70000"/>
                    <a:buFontTx/>
                    <a:buNone/>
                    <a:tabLst/>
                    <a:defRPr/>
                  </a:pPr>
                  <a:r>
                    <a:rPr kumimoji="0" lang="ko-KR" altLang="en-US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제 </a:t>
                  </a:r>
                  <a:r>
                    <a:rPr kumimoji="0" lang="en-US" altLang="ko-KR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3</a:t>
                  </a:r>
                  <a:r>
                    <a:rPr kumimoji="0" lang="ko-KR" altLang="en-US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자 </a:t>
                  </a:r>
                  <a:r>
                    <a:rPr kumimoji="0" lang="ko-KR" altLang="en-US" sz="1000" b="0" i="0" u="none" strike="noStrike" kern="0" cap="none" spc="0" normalizeH="0" baseline="0" noProof="1" smtClean="0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검∙인증</a:t>
                  </a:r>
                  <a:endParaRPr kumimoji="0" lang="en-US" altLang="en-US" sz="1000" b="0" i="0" u="none" strike="noStrike" kern="0" cap="none" spc="0" normalizeH="0" baseline="0" noProof="1">
                    <a:ln w="6350" cmpd="sng">
                      <a:noFill/>
                      <a:prstDash val="solid"/>
                    </a:ln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effectLst>
                      <a:innerShdw blurRad="63500" dist="50800" dir="162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+mn-ea"/>
                    <a:ea typeface="+mn-ea"/>
                  </a:endParaRPr>
                </a:p>
              </p:txBody>
            </p:sp>
            <p:sp>
              <p:nvSpPr>
                <p:cNvPr id="116" name="Text Box 5"/>
                <p:cNvSpPr txBox="1">
                  <a:spLocks noChangeArrowheads="1"/>
                </p:cNvSpPr>
                <p:nvPr/>
              </p:nvSpPr>
              <p:spPr bwMode="ltGray">
                <a:xfrm>
                  <a:off x="1166875" y="3627594"/>
                  <a:ext cx="1050972" cy="230034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marL="0" marR="0" lvl="0" indent="-88900" algn="ctr" defTabSz="914400" eaLnBrk="1" fontAlgn="ctr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70000"/>
                    <a:buFontTx/>
                    <a:buNone/>
                    <a:tabLst/>
                    <a:defRPr/>
                  </a:pPr>
                  <a:r>
                    <a:rPr kumimoji="0" lang="en-US" altLang="ko-KR" sz="1000" b="0" i="0" u="none" strike="noStrike" kern="0" cap="none" spc="0" normalizeH="0" baseline="0" noProof="1">
                      <a:ln w="6350" cmpd="sng">
                        <a:noFill/>
                        <a:prstDash val="solid"/>
                      </a:ln>
                      <a:solidFill>
                        <a:sysClr val="windowText" lastClr="000000">
                          <a:lumMod val="95000"/>
                          <a:lumOff val="5000"/>
                        </a:sysClr>
                      </a:solidFill>
                      <a:effectLst>
                        <a:innerShdw blurRad="63500" dist="50800" dir="16200000">
                          <a:prstClr val="black">
                            <a:alpha val="50000"/>
                          </a:prstClr>
                        </a:innerShdw>
                      </a:effectLst>
                      <a:uLnTx/>
                      <a:uFillTx/>
                      <a:latin typeface="맑은 고딕"/>
                      <a:ea typeface="맑은 고딕"/>
                    </a:rPr>
                    <a:t>(Verification)</a:t>
                  </a:r>
                  <a:endParaRPr kumimoji="0" lang="en-US" altLang="en-US" sz="1000" b="0" i="0" u="none" strike="noStrike" kern="0" cap="none" spc="0" normalizeH="0" baseline="0" noProof="1">
                    <a:ln w="6350" cmpd="sng">
                      <a:noFill/>
                      <a:prstDash val="solid"/>
                    </a:ln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effectLst>
                      <a:innerShdw blurRad="63500" dist="50800" dir="162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+mn-ea"/>
                    <a:ea typeface="+mn-ea"/>
                  </a:endParaRPr>
                </a:p>
              </p:txBody>
            </p:sp>
          </p:grpSp>
        </p:grpSp>
      </p:grpSp>
      <p:sp>
        <p:nvSpPr>
          <p:cNvPr id="117" name="Text Box 5"/>
          <p:cNvSpPr txBox="1">
            <a:spLocks noChangeArrowheads="1"/>
          </p:cNvSpPr>
          <p:nvPr/>
        </p:nvSpPr>
        <p:spPr bwMode="ltGray">
          <a:xfrm>
            <a:off x="2860733" y="2564904"/>
            <a:ext cx="1389063" cy="747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rIns="0"/>
          <a:lstStyle/>
          <a:p>
            <a:pPr marL="170167" marR="0" lvl="0" indent="-88900" algn="l" defTabSz="914400" eaLnBrk="1" fontAlgn="ctr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ko-KR" altLang="en-US" sz="900" b="0" i="0" u="none" strike="noStrike" kern="0" cap="none" spc="0" normalizeH="0" baseline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지속적인 데이터</a:t>
            </a:r>
            <a:r>
              <a:rPr kumimoji="0" lang="ko-KR" altLang="en-US" sz="900" b="0" i="0" u="none" strike="noStrike" kern="0" cap="none" spc="0" normalizeH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관리</a:t>
            </a:r>
            <a:endParaRPr kumimoji="0" lang="en-US" altLang="ko-KR" sz="900" b="0" i="0" u="none" strike="noStrike" kern="0" cap="none" spc="0" normalizeH="0" baseline="0" noProof="1">
              <a:ln w="6350" cmpd="sng">
                <a:noFill/>
                <a:prstDash val="solid"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170167" marR="0" lvl="0" indent="-88900" algn="l" defTabSz="914400" eaLnBrk="1" fontAlgn="ctr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ko-KR" altLang="en-US" sz="900" b="0" i="0" u="none" strike="noStrike" kern="0" cap="none" spc="0" normalizeH="0" baseline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배출량 산정 </a:t>
            </a:r>
            <a:endParaRPr kumimoji="0" lang="en-US" altLang="ko-KR" sz="900" b="0" i="0" u="none" strike="noStrike" kern="0" cap="none" spc="0" normalizeH="0" baseline="0" noProof="1">
              <a:ln w="6350" cmpd="sng">
                <a:noFill/>
                <a:prstDash val="solid"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170167" marR="0" lvl="0" indent="-88900" algn="l" defTabSz="914400" eaLnBrk="1" fontAlgn="ctr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ko-KR" altLang="en-US" sz="900" b="0" i="0" u="none" strike="noStrike" kern="0" cap="none" spc="0" normalizeH="0" baseline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온실가스 감축량 관리</a:t>
            </a:r>
            <a:endParaRPr kumimoji="0" lang="en-US" altLang="en-US" sz="900" b="0" i="0" u="none" strike="noStrike" kern="0" cap="none" spc="0" normalizeH="0" baseline="0" noProof="1">
              <a:ln w="6350" cmpd="sng">
                <a:noFill/>
                <a:prstDash val="solid"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8" name="Text Box 5"/>
          <p:cNvSpPr txBox="1">
            <a:spLocks noChangeArrowheads="1"/>
          </p:cNvSpPr>
          <p:nvPr/>
        </p:nvSpPr>
        <p:spPr bwMode="ltGray">
          <a:xfrm>
            <a:off x="1420573" y="5599113"/>
            <a:ext cx="2424311" cy="47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rIns="0"/>
          <a:lstStyle/>
          <a:p>
            <a:pPr marL="170167" marR="0" lvl="0" indent="-88900" algn="l" defTabSz="914400" eaLnBrk="1" fontAlgn="ctr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ko-KR" altLang="en-US" sz="900" b="0" kern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배출량</a:t>
            </a:r>
            <a:r>
              <a:rPr kumimoji="0" lang="en-US" altLang="ko-KR" sz="900" b="0" kern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900" b="0" kern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에너지 사용량 보고</a:t>
            </a:r>
            <a:endParaRPr kumimoji="0" lang="en-US" altLang="ko-KR" sz="900" b="0" i="0" u="none" strike="noStrike" kern="0" cap="none" spc="0" normalizeH="0" baseline="0" noProof="1">
              <a:ln w="6350" cmpd="sng">
                <a:noFill/>
                <a:prstDash val="solid"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170167" marR="0" lvl="0" indent="-88900" algn="l" defTabSz="914400" eaLnBrk="1" fontAlgn="ctr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en-US" altLang="en-US" sz="900" b="0" i="0" u="none" strike="noStrike" kern="0" cap="none" spc="0" normalizeH="0" baseline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BAU</a:t>
            </a:r>
            <a:r>
              <a:rPr kumimoji="0" lang="en-US" altLang="en-US" sz="900" b="0" i="0" u="none" strike="noStrike" kern="0" cap="none" spc="0" normalizeH="0" baseline="0" noProof="1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900" b="0" i="0" u="none" strike="noStrike" kern="0" cap="none" spc="0" normalizeH="0" baseline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온실가스 감축 목표치 설정</a:t>
            </a:r>
            <a:endParaRPr kumimoji="0" lang="en-US" altLang="ko-KR" sz="900" b="0" i="0" u="none" strike="noStrike" kern="0" cap="none" spc="0" normalizeH="0" baseline="0" noProof="1">
              <a:ln w="6350" cmpd="sng">
                <a:noFill/>
                <a:prstDash val="solid"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9" name="Text Box 5"/>
          <p:cNvSpPr txBox="1">
            <a:spLocks noChangeArrowheads="1"/>
          </p:cNvSpPr>
          <p:nvPr/>
        </p:nvSpPr>
        <p:spPr bwMode="ltGray">
          <a:xfrm>
            <a:off x="412461" y="2564904"/>
            <a:ext cx="1520825" cy="6036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rIns="0"/>
          <a:lstStyle/>
          <a:p>
            <a:pPr marL="170167" marR="0" lvl="0" indent="-88900" algn="l" defTabSz="914400" eaLnBrk="1" fontAlgn="ctr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ko-KR" altLang="en-US" sz="900" b="0" i="0" u="none" strike="noStrike" kern="0" cap="none" spc="0" normalizeH="0" baseline="0" noProof="1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/>
                <a:ea typeface="맑은 고딕"/>
              </a:rPr>
              <a:t>온실가스관리 활동의 국제표준 준수</a:t>
            </a:r>
            <a:endParaRPr kumimoji="0" lang="en-US" altLang="ko-KR" sz="900" b="0" i="0" u="none" strike="noStrike" kern="0" cap="none" spc="0" normalizeH="0" baseline="0" noProof="1">
              <a:ln w="6350" cmpd="sng">
                <a:noFill/>
                <a:prstDash val="solid"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맑은 고딕"/>
              <a:ea typeface="맑은 고딕"/>
            </a:endParaRPr>
          </a:p>
          <a:p>
            <a:pPr marL="170167" marR="0" lvl="0" indent="-88900" algn="l" defTabSz="914400" eaLnBrk="1" fontAlgn="ctr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ko-KR" altLang="en-US" sz="900" b="0" i="0" u="none" strike="noStrike" kern="0" cap="none" spc="0" normalizeH="0" baseline="0" noProof="1" smtClean="0">
                <a:ln w="6350" cmpd="sng">
                  <a:noFill/>
                  <a:prstDash val="solid"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맑은 고딕"/>
                <a:ea typeface="맑은 고딕"/>
              </a:rPr>
              <a:t>객관성 및 정확성 확보</a:t>
            </a:r>
            <a:endParaRPr kumimoji="0" lang="en-US" altLang="en-US" sz="900" b="0" i="0" u="none" strike="noStrike" kern="0" cap="none" spc="0" normalizeH="0" baseline="0" noProof="1">
              <a:ln w="6350" cmpd="sng">
                <a:noFill/>
                <a:prstDash val="solid"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grpSp>
        <p:nvGrpSpPr>
          <p:cNvPr id="7" name="그룹 119"/>
          <p:cNvGrpSpPr/>
          <p:nvPr/>
        </p:nvGrpSpPr>
        <p:grpSpPr>
          <a:xfrm>
            <a:off x="278137" y="1936282"/>
            <a:ext cx="2714519" cy="628622"/>
            <a:chOff x="2428893" y="1643050"/>
            <a:chExt cx="2563813" cy="593722"/>
          </a:xfrm>
        </p:grpSpPr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2428893" y="1643050"/>
              <a:ext cx="2563813" cy="538163"/>
              <a:chOff x="317" y="1136"/>
              <a:chExt cx="1615" cy="339"/>
            </a:xfrm>
          </p:grpSpPr>
          <p:pic>
            <p:nvPicPr>
              <p:cNvPr id="123" name="Picture 10"/>
              <p:cNvPicPr>
                <a:picLocks noChangeAspect="1" noChangeArrowheads="1"/>
              </p:cNvPicPr>
              <p:nvPr/>
            </p:nvPicPr>
            <p:blipFill>
              <a:blip r:embed="rId5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53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4" name="Picture 12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22" name="Rectangle 76"/>
            <p:cNvSpPr>
              <a:spLocks noChangeArrowheads="1"/>
            </p:cNvSpPr>
            <p:nvPr/>
          </p:nvSpPr>
          <p:spPr bwMode="auto">
            <a:xfrm>
              <a:off x="2698780" y="1714488"/>
              <a:ext cx="1956685" cy="522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algn="l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kern="0" dirty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MRV Cycle</a:t>
              </a:r>
            </a:p>
          </p:txBody>
        </p:sp>
      </p:grpSp>
      <p:sp>
        <p:nvSpPr>
          <p:cNvPr id="130" name="모서리가 둥근 직사각형 129"/>
          <p:cNvSpPr/>
          <p:nvPr/>
        </p:nvSpPr>
        <p:spPr>
          <a:xfrm>
            <a:off x="4586133" y="2799933"/>
            <a:ext cx="2160000" cy="28706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배출량 산정 및 보고</a:t>
            </a:r>
          </a:p>
        </p:txBody>
      </p:sp>
      <p:sp>
        <p:nvSpPr>
          <p:cNvPr id="131" name="직사각형 130"/>
          <p:cNvSpPr/>
          <p:nvPr/>
        </p:nvSpPr>
        <p:spPr>
          <a:xfrm>
            <a:off x="4623657" y="3082638"/>
            <a:ext cx="212271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b="1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일정 기준 이상에 해당하는 각 부문 사업장들은 온실가스 배출량 및 에너지 소비량을 산정하여 검증 후 검증이 완료된 배출량을 관장기관에 보고함</a:t>
            </a:r>
            <a:endParaRPr lang="ko-KR" altLang="en-US" sz="1000" b="1" spc="-4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6703284" y="3056674"/>
            <a:ext cx="2160000" cy="28706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감축</a:t>
            </a:r>
            <a:r>
              <a:rPr kumimoji="0" lang="en-US" altLang="ko-KR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목표설정</a:t>
            </a:r>
          </a:p>
        </p:txBody>
      </p:sp>
      <p:sp>
        <p:nvSpPr>
          <p:cNvPr id="134" name="직사각형 133"/>
          <p:cNvSpPr/>
          <p:nvPr/>
        </p:nvSpPr>
        <p:spPr>
          <a:xfrm>
            <a:off x="6699516" y="3351865"/>
            <a:ext cx="219022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사업장의 온실가스 배출량</a:t>
            </a:r>
            <a:r>
              <a:rPr lang="en-US" altLang="ko-KR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에너지사용 </a:t>
            </a:r>
            <a:r>
              <a:rPr lang="ko-KR" altLang="en-US" sz="1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효율 등을 고려하여 사업장의 감축목표 설정함</a:t>
            </a:r>
            <a:endParaRPr lang="ko-KR" altLang="en-US" sz="1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5" name="타원 134"/>
          <p:cNvSpPr/>
          <p:nvPr/>
        </p:nvSpPr>
        <p:spPr bwMode="auto">
          <a:xfrm>
            <a:off x="6631276" y="2909650"/>
            <a:ext cx="288925" cy="288925"/>
          </a:xfrm>
          <a:prstGeom prst="ellipse">
            <a:avLst/>
          </a:prstGeom>
          <a:solidFill>
            <a:srgbClr val="FF9900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4588925" y="4531000"/>
            <a:ext cx="2160000" cy="28706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감축</a:t>
            </a:r>
            <a:r>
              <a:rPr kumimoji="0" lang="en-US" altLang="ko-KR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이행실적 보고</a:t>
            </a:r>
          </a:p>
        </p:txBody>
      </p:sp>
      <p:sp>
        <p:nvSpPr>
          <p:cNvPr id="137" name="직사각형 136"/>
          <p:cNvSpPr/>
          <p:nvPr/>
        </p:nvSpPr>
        <p:spPr>
          <a:xfrm>
            <a:off x="4617297" y="4779442"/>
            <a:ext cx="210457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사업장은 설정된 감축목표를 이행하여 이행실적에 대하여 정부에 보고함</a:t>
            </a:r>
            <a:endParaRPr lang="ko-KR" altLang="en-US" sz="1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>
          <a:xfrm>
            <a:off x="6698739" y="4755733"/>
            <a:ext cx="2160000" cy="28706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이행결과 조치</a:t>
            </a:r>
          </a:p>
        </p:txBody>
      </p:sp>
      <p:sp>
        <p:nvSpPr>
          <p:cNvPr id="139" name="직사각형 138"/>
          <p:cNvSpPr/>
          <p:nvPr/>
        </p:nvSpPr>
        <p:spPr>
          <a:xfrm>
            <a:off x="6754407" y="5040759"/>
            <a:ext cx="210457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정부는 사업장의 이행결과를 검증하여 인센티브 및 </a:t>
            </a:r>
            <a:r>
              <a:rPr lang="ko-KR" altLang="en-US" sz="10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패널티를</a:t>
            </a:r>
            <a:r>
              <a:rPr lang="ko-KR" altLang="en-US" sz="10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부과함</a:t>
            </a:r>
            <a:endParaRPr lang="ko-KR" altLang="en-US" sz="10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타원 140"/>
          <p:cNvSpPr/>
          <p:nvPr/>
        </p:nvSpPr>
        <p:spPr bwMode="auto">
          <a:xfrm>
            <a:off x="6642321" y="4611717"/>
            <a:ext cx="288925" cy="288925"/>
          </a:xfrm>
          <a:prstGeom prst="ellipse">
            <a:avLst/>
          </a:prstGeom>
          <a:solidFill>
            <a:srgbClr val="FF9900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cxnSp>
        <p:nvCxnSpPr>
          <p:cNvPr id="142" name="직선 화살표 연결선 141"/>
          <p:cNvCxnSpPr/>
          <p:nvPr/>
        </p:nvCxnSpPr>
        <p:spPr>
          <a:xfrm>
            <a:off x="4588925" y="2730800"/>
            <a:ext cx="4176464" cy="15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  <a:effectLst>
            <a:glow rad="63500">
              <a:srgbClr val="47659B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화살표 연결선 143"/>
          <p:cNvCxnSpPr/>
          <p:nvPr/>
        </p:nvCxnSpPr>
        <p:spPr>
          <a:xfrm>
            <a:off x="4588925" y="4458992"/>
            <a:ext cx="4176464" cy="15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  <a:effectLst>
            <a:glow rad="63500">
              <a:srgbClr val="47659B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타원 131"/>
          <p:cNvSpPr/>
          <p:nvPr/>
        </p:nvSpPr>
        <p:spPr bwMode="auto">
          <a:xfrm>
            <a:off x="4444909" y="2658792"/>
            <a:ext cx="288925" cy="288925"/>
          </a:xfrm>
          <a:prstGeom prst="ellipse">
            <a:avLst/>
          </a:prstGeom>
          <a:solidFill>
            <a:srgbClr val="FF9900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140" name="타원 139"/>
          <p:cNvSpPr/>
          <p:nvPr/>
        </p:nvSpPr>
        <p:spPr bwMode="auto">
          <a:xfrm>
            <a:off x="4516917" y="4386984"/>
            <a:ext cx="288925" cy="288925"/>
          </a:xfrm>
          <a:prstGeom prst="ellipse">
            <a:avLst/>
          </a:prstGeom>
          <a:solidFill>
            <a:srgbClr val="FF9900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grpSp>
        <p:nvGrpSpPr>
          <p:cNvPr id="9" name="그룹 144"/>
          <p:cNvGrpSpPr/>
          <p:nvPr/>
        </p:nvGrpSpPr>
        <p:grpSpPr>
          <a:xfrm>
            <a:off x="4355976" y="1971118"/>
            <a:ext cx="2714519" cy="628622"/>
            <a:chOff x="2428893" y="1643050"/>
            <a:chExt cx="2563813" cy="593722"/>
          </a:xfrm>
        </p:grpSpPr>
        <p:grpSp>
          <p:nvGrpSpPr>
            <p:cNvPr id="10" name="Group 9"/>
            <p:cNvGrpSpPr>
              <a:grpSpLocks/>
            </p:cNvGrpSpPr>
            <p:nvPr/>
          </p:nvGrpSpPr>
          <p:grpSpPr bwMode="auto">
            <a:xfrm>
              <a:off x="2428893" y="1643050"/>
              <a:ext cx="2563813" cy="538163"/>
              <a:chOff x="317" y="1136"/>
              <a:chExt cx="1615" cy="339"/>
            </a:xfrm>
          </p:grpSpPr>
          <p:pic>
            <p:nvPicPr>
              <p:cNvPr id="148" name="Picture 10"/>
              <p:cNvPicPr>
                <a:picLocks noChangeAspect="1" noChangeArrowheads="1"/>
              </p:cNvPicPr>
              <p:nvPr/>
            </p:nvPicPr>
            <p:blipFill>
              <a:blip r:embed="rId5" cstate="email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97" y="1225"/>
                <a:ext cx="153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49" name="Picture 12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317" y="1136"/>
                <a:ext cx="266" cy="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47" name="Rectangle 76"/>
            <p:cNvSpPr>
              <a:spLocks noChangeArrowheads="1"/>
            </p:cNvSpPr>
            <p:nvPr/>
          </p:nvSpPr>
          <p:spPr bwMode="auto">
            <a:xfrm>
              <a:off x="2698780" y="1714488"/>
              <a:ext cx="1956685" cy="522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algn="l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kern="0" dirty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목표관리제</a:t>
              </a:r>
              <a:r>
                <a:rPr kumimoji="0" lang="en-US" altLang="ko-KR" kern="0" dirty="0" smtClean="0">
                  <a:solidFill>
                    <a:sysClr val="window" lastClr="FFFFFF"/>
                  </a:solidFill>
                  <a:latin typeface="맑은 고딕" pitchFamily="50" charset="-127"/>
                  <a:ea typeface="맑은 고딕" pitchFamily="50" charset="-127"/>
                </a:rPr>
                <a:t> Cycle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1"/>
          <p:cNvGrpSpPr>
            <a:grpSpLocks/>
          </p:cNvGrpSpPr>
          <p:nvPr/>
        </p:nvGrpSpPr>
        <p:grpSpPr bwMode="auto">
          <a:xfrm rot="10800000">
            <a:off x="539552" y="1652170"/>
            <a:ext cx="8083555" cy="2928957"/>
            <a:chOff x="752" y="4007"/>
            <a:chExt cx="3328" cy="1822"/>
          </a:xfrm>
        </p:grpSpPr>
        <p:sp>
          <p:nvSpPr>
            <p:cNvPr id="70" name="AutoShape 112"/>
            <p:cNvSpPr>
              <a:spLocks noChangeArrowheads="1"/>
            </p:cNvSpPr>
            <p:nvPr/>
          </p:nvSpPr>
          <p:spPr bwMode="auto">
            <a:xfrm rot="16200000">
              <a:off x="1594" y="3362"/>
              <a:ext cx="1645" cy="3289"/>
            </a:xfrm>
            <a:prstGeom prst="moon">
              <a:avLst>
                <a:gd name="adj" fmla="val 87500"/>
              </a:avLst>
            </a:prstGeom>
            <a:gradFill rotWithShape="1">
              <a:gsLst>
                <a:gs pos="0">
                  <a:srgbClr val="DDDDDD"/>
                </a:gs>
                <a:gs pos="50000">
                  <a:sysClr val="window" lastClr="FFFFFF"/>
                </a:gs>
                <a:gs pos="100000">
                  <a:srgbClr val="DDDDDD"/>
                </a:gs>
              </a:gsLst>
              <a:lin ang="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AutoShape 113"/>
            <p:cNvSpPr>
              <a:spLocks noChangeArrowheads="1"/>
            </p:cNvSpPr>
            <p:nvPr/>
          </p:nvSpPr>
          <p:spPr bwMode="auto">
            <a:xfrm rot="16200000">
              <a:off x="1669" y="3090"/>
              <a:ext cx="1493" cy="3328"/>
            </a:xfrm>
            <a:prstGeom prst="moon">
              <a:avLst>
                <a:gd name="adj" fmla="val 87500"/>
              </a:avLst>
            </a:prstGeom>
            <a:solidFill>
              <a:sysClr val="window" lastClr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87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2587" y="3861048"/>
            <a:ext cx="8677275" cy="2568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1. </a:t>
            </a:r>
            <a:r>
              <a:rPr lang="ko-KR" altLang="en-US" dirty="0" smtClean="0"/>
              <a:t>목표관리제 정의</a:t>
            </a:r>
            <a:r>
              <a:rPr lang="en-US" altLang="ko-KR" dirty="0" smtClean="0"/>
              <a:t>(2/5)</a:t>
            </a:r>
            <a:endParaRPr dirty="0" smtClean="0"/>
          </a:p>
        </p:txBody>
      </p:sp>
      <p:sp>
        <p:nvSpPr>
          <p:cNvPr id="89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온실가스</a:t>
            </a:r>
            <a:r>
              <a:rPr lang="en-US" altLang="ko-KR" dirty="0" smtClean="0">
                <a:latin typeface="맑은 고딕"/>
                <a:ea typeface="맑은 고딕"/>
              </a:rPr>
              <a:t>•</a:t>
            </a:r>
            <a:r>
              <a:rPr lang="ko-KR" altLang="en-US" dirty="0" smtClean="0">
                <a:latin typeface="맑은 고딕"/>
                <a:ea typeface="맑은 고딕"/>
              </a:rPr>
              <a:t>에너지 목표관리제는 온실가스 배출량 및</a:t>
            </a:r>
            <a:r>
              <a:rPr lang="en-US" altLang="ko-KR" dirty="0" smtClean="0"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latin typeface="맑은 고딕"/>
                <a:ea typeface="맑은 고딕"/>
              </a:rPr>
              <a:t>에너지 사용량을 선 보고하여 검증하고 그 효율 목표 등을 기업과 정부가 협의하여 설정하여 그 목표의 이행을 확인하고 그 실적에 따라 인센티브 및 </a:t>
            </a:r>
            <a:r>
              <a:rPr lang="ko-KR" altLang="en-US" dirty="0" err="1" smtClean="0">
                <a:latin typeface="맑은 고딕"/>
                <a:ea typeface="맑은 고딕"/>
              </a:rPr>
              <a:t>패널티를</a:t>
            </a:r>
            <a:r>
              <a:rPr lang="ko-KR" altLang="en-US" dirty="0" smtClean="0">
                <a:latin typeface="맑은 고딕"/>
                <a:ea typeface="맑은 고딕"/>
              </a:rPr>
              <a:t> 통제 목표를 효율적으로 달성하는 제도임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ko-KR" altLang="en-US" dirty="0"/>
          </a:p>
        </p:txBody>
      </p:sp>
      <p:pic>
        <p:nvPicPr>
          <p:cNvPr id="34819" name="Picture 3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66760" y="4933682"/>
            <a:ext cx="1350000" cy="103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TextBox 98"/>
          <p:cNvSpPr txBox="1"/>
          <p:nvPr/>
        </p:nvSpPr>
        <p:spPr>
          <a:xfrm>
            <a:off x="2775568" y="4906386"/>
            <a:ext cx="6120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latin typeface="+mj-lt"/>
                <a:ea typeface="맑은 고딕" pitchFamily="50" charset="-127"/>
              </a:rPr>
              <a:t>발전</a:t>
            </a:r>
          </a:p>
        </p:txBody>
      </p:sp>
      <p:sp>
        <p:nvSpPr>
          <p:cNvPr id="37" name="모서리가 둥근 직사각형 36"/>
          <p:cNvSpPr/>
          <p:nvPr/>
        </p:nvSpPr>
        <p:spPr bwMode="auto">
          <a:xfrm>
            <a:off x="251521" y="4547220"/>
            <a:ext cx="1498520" cy="1906116"/>
          </a:xfrm>
          <a:prstGeom prst="roundRect">
            <a:avLst>
              <a:gd name="adj" fmla="val 1626"/>
            </a:avLst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72000" tIns="36000" rIns="72000" bIns="3600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96" name="그림 95" descr="0.jpg"/>
          <p:cNvPicPr>
            <a:picLocks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34911" y="4947330"/>
            <a:ext cx="1350000" cy="103320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4067944" y="4932808"/>
            <a:ext cx="6120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latin typeface="+mj-lt"/>
                <a:ea typeface="맑은 고딕" pitchFamily="50" charset="-127"/>
              </a:rPr>
              <a:t>산업</a:t>
            </a:r>
          </a:p>
        </p:txBody>
      </p:sp>
      <p:pic>
        <p:nvPicPr>
          <p:cNvPr id="34817" name="Picture 1"/>
          <p:cNvPicPr>
            <a:picLocks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3528" y="4920034"/>
            <a:ext cx="1368000" cy="103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TextBox 59"/>
          <p:cNvSpPr txBox="1"/>
          <p:nvPr/>
        </p:nvSpPr>
        <p:spPr>
          <a:xfrm>
            <a:off x="1062264" y="4920034"/>
            <a:ext cx="6120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latin typeface="+mj-lt"/>
                <a:ea typeface="맑은 고딕" pitchFamily="50" charset="-127"/>
              </a:rPr>
              <a:t>폐기물</a:t>
            </a:r>
            <a:endParaRPr lang="ko-KR" altLang="en-US" sz="1100" i="1" dirty="0">
              <a:latin typeface="+mj-lt"/>
              <a:ea typeface="맑은 고딕" pitchFamily="50" charset="-127"/>
            </a:endParaRPr>
          </a:p>
        </p:txBody>
      </p:sp>
      <p:pic>
        <p:nvPicPr>
          <p:cNvPr id="2" name="Picture 2"/>
          <p:cNvPicPr>
            <a:picLocks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670040" y="4933682"/>
            <a:ext cx="1296000" cy="103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60"/>
          <p:cNvSpPr txBox="1"/>
          <p:nvPr/>
        </p:nvSpPr>
        <p:spPr>
          <a:xfrm>
            <a:off x="5565200" y="4933682"/>
            <a:ext cx="6120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latin typeface="+mj-lt"/>
                <a:ea typeface="맑은 고딕" pitchFamily="50" charset="-127"/>
              </a:rPr>
              <a:t>교통</a:t>
            </a:r>
            <a:endParaRPr lang="ko-KR" altLang="en-US" sz="1100" i="1" dirty="0">
              <a:latin typeface="+mj-lt"/>
              <a:ea typeface="맑은 고딕" pitchFamily="50" charset="-127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323528" y="4605580"/>
            <a:ext cx="1350000" cy="288032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환경부</a:t>
            </a:r>
            <a:endParaRPr kumimoji="0" lang="en-US" altLang="ko-KR" sz="1300" b="1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2" name="모서리가 둥근 직사각형 71"/>
          <p:cNvSpPr/>
          <p:nvPr/>
        </p:nvSpPr>
        <p:spPr>
          <a:xfrm>
            <a:off x="7421400" y="4619228"/>
            <a:ext cx="1368000" cy="288032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kern="0" spc="-10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농림수산식품부</a:t>
            </a:r>
            <a:endParaRPr kumimoji="0" lang="en-US" altLang="ko-KR" sz="1300" b="1" kern="0" spc="-10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4818" name="Picture 2"/>
          <p:cNvPicPr>
            <a:picLocks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988608" y="4933682"/>
            <a:ext cx="1296000" cy="103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TextBox 96"/>
          <p:cNvSpPr txBox="1"/>
          <p:nvPr/>
        </p:nvSpPr>
        <p:spPr>
          <a:xfrm>
            <a:off x="6840320" y="4933682"/>
            <a:ext cx="6120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i="1" dirty="0" smtClean="0">
                <a:latin typeface="+mj-lt"/>
                <a:ea typeface="맑은 고딕" pitchFamily="50" charset="-127"/>
              </a:rPr>
              <a:t>건물</a:t>
            </a:r>
            <a:endParaRPr lang="ko-KR" altLang="en-US" sz="1100" i="1" dirty="0">
              <a:latin typeface="+mj-lt"/>
              <a:ea typeface="맑은 고딕" pitchFamily="50" charset="-127"/>
            </a:endParaRPr>
          </a:p>
        </p:txBody>
      </p:sp>
      <p:pic>
        <p:nvPicPr>
          <p:cNvPr id="3" name="Picture 3"/>
          <p:cNvPicPr>
            <a:picLocks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430229" y="4938324"/>
            <a:ext cx="1368000" cy="103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extBox 61"/>
          <p:cNvSpPr txBox="1"/>
          <p:nvPr/>
        </p:nvSpPr>
        <p:spPr>
          <a:xfrm>
            <a:off x="8204704" y="4920034"/>
            <a:ext cx="6120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i="1" dirty="0" err="1" smtClean="0">
                <a:latin typeface="+mj-lt"/>
                <a:ea typeface="맑은 고딕" pitchFamily="50" charset="-127"/>
              </a:rPr>
              <a:t>농축산</a:t>
            </a:r>
            <a:endParaRPr lang="ko-KR" altLang="en-US" sz="1100" i="1" dirty="0">
              <a:latin typeface="+mj-lt"/>
              <a:ea typeface="맑은 고딕" pitchFamily="50" charset="-127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1853256" y="4605580"/>
            <a:ext cx="2700000" cy="288032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지식경제부</a:t>
            </a:r>
            <a:endParaRPr kumimoji="0" lang="en-US" altLang="ko-KR" sz="1300" b="1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4657952" y="4619228"/>
            <a:ext cx="2664000" cy="288032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00" b="1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국토해양부</a:t>
            </a:r>
            <a:endParaRPr kumimoji="0" lang="en-US" altLang="ko-KR" sz="1300" b="1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모서리가 둥근 직사각형 80"/>
          <p:cNvSpPr/>
          <p:nvPr/>
        </p:nvSpPr>
        <p:spPr bwMode="auto">
          <a:xfrm>
            <a:off x="1804632" y="4547220"/>
            <a:ext cx="2718000" cy="1906116"/>
          </a:xfrm>
          <a:prstGeom prst="roundRect">
            <a:avLst>
              <a:gd name="adj" fmla="val 1626"/>
            </a:avLst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72000" tIns="36000" rIns="72000" bIns="3600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3" name="모서리가 둥근 직사각형 82"/>
          <p:cNvSpPr/>
          <p:nvPr/>
        </p:nvSpPr>
        <p:spPr bwMode="auto">
          <a:xfrm>
            <a:off x="4603952" y="4557100"/>
            <a:ext cx="2718000" cy="1906116"/>
          </a:xfrm>
          <a:prstGeom prst="roundRect">
            <a:avLst>
              <a:gd name="adj" fmla="val 1626"/>
            </a:avLst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72000" tIns="36000" rIns="72000" bIns="3600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4" name="모서리가 둥근 직사각형 83"/>
          <p:cNvSpPr/>
          <p:nvPr/>
        </p:nvSpPr>
        <p:spPr bwMode="auto">
          <a:xfrm>
            <a:off x="7339368" y="4557100"/>
            <a:ext cx="1530000" cy="1906116"/>
          </a:xfrm>
          <a:prstGeom prst="roundRect">
            <a:avLst>
              <a:gd name="adj" fmla="val 1626"/>
            </a:avLst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72000" tIns="36000" rIns="72000" bIns="3600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5" name="모서리가 둥근 직사각형 84"/>
          <p:cNvSpPr/>
          <p:nvPr/>
        </p:nvSpPr>
        <p:spPr bwMode="auto">
          <a:xfrm>
            <a:off x="3049970" y="1835946"/>
            <a:ext cx="2952328" cy="720080"/>
          </a:xfrm>
          <a:prstGeom prst="round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latinLnBrk="0"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환경부</a:t>
            </a: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총괄</a:t>
            </a:r>
            <a:r>
              <a:rPr lang="en-US" altLang="ko-KR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모서리가 둥근 직사각형 85"/>
          <p:cNvSpPr/>
          <p:nvPr/>
        </p:nvSpPr>
        <p:spPr bwMode="auto">
          <a:xfrm>
            <a:off x="251520" y="4149080"/>
            <a:ext cx="1691680" cy="360040"/>
          </a:xfrm>
          <a:prstGeom prst="round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latinLnBrk="0">
              <a:defRPr/>
            </a:pP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부문별 관장기관</a:t>
            </a:r>
          </a:p>
        </p:txBody>
      </p:sp>
      <p:pic>
        <p:nvPicPr>
          <p:cNvPr id="88" name="Picture 109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1259632" y="2646774"/>
            <a:ext cx="388843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109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10800000">
            <a:off x="4283969" y="2430750"/>
            <a:ext cx="3208486" cy="2228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직사각형 100"/>
          <p:cNvSpPr/>
          <p:nvPr/>
        </p:nvSpPr>
        <p:spPr>
          <a:xfrm>
            <a:off x="4482574" y="3059829"/>
            <a:ext cx="2808312" cy="61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b="1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감축목표설정 </a:t>
            </a:r>
            <a:r>
              <a:rPr lang="en-US" altLang="ko-KR" sz="1300" b="1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</a:p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b="1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이행결과 조치 확인</a:t>
            </a:r>
            <a:endParaRPr lang="ko-KR" altLang="en-US" sz="1300" b="1" spc="-4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5" name="모서리가 둥근 직사각형 114"/>
          <p:cNvSpPr/>
          <p:nvPr/>
        </p:nvSpPr>
        <p:spPr bwMode="auto">
          <a:xfrm>
            <a:off x="251520" y="3366854"/>
            <a:ext cx="1296144" cy="36004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latinLnBrk="0">
              <a:defRPr/>
            </a:pPr>
            <a:r>
              <a:rPr lang="ko-KR" altLang="en-US" sz="13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검증기관</a:t>
            </a:r>
          </a:p>
        </p:txBody>
      </p:sp>
      <p:sp>
        <p:nvSpPr>
          <p:cNvPr id="5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82</a:t>
            </a:fld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2043011" y="3205930"/>
            <a:ext cx="2353464" cy="85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b="1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배출량 </a:t>
            </a:r>
            <a:r>
              <a:rPr lang="en-US" altLang="ko-KR" sz="1300" b="1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</a:p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300" b="1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감축이행실적 보고</a:t>
            </a:r>
            <a:endParaRPr lang="en-US" altLang="ko-KR" sz="1300" b="1" spc="-4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2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명세서 </a:t>
            </a:r>
            <a:r>
              <a:rPr lang="en-US" altLang="ko-KR" sz="12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2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이행계획서</a:t>
            </a:r>
            <a:r>
              <a:rPr lang="en-US" altLang="ko-KR" sz="12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spc="-4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4" name="직선 화살표 연결선 53"/>
          <p:cNvCxnSpPr/>
          <p:nvPr/>
        </p:nvCxnSpPr>
        <p:spPr>
          <a:xfrm>
            <a:off x="1403648" y="3556751"/>
            <a:ext cx="1008112" cy="1588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1547664" y="3250479"/>
            <a:ext cx="720080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b="1" spc="-4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검증</a:t>
            </a:r>
            <a:endParaRPr lang="ko-KR" altLang="en-US" sz="1200" b="1" spc="-4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119"/>
          <p:cNvGrpSpPr/>
          <p:nvPr/>
        </p:nvGrpSpPr>
        <p:grpSpPr>
          <a:xfrm>
            <a:off x="2312456" y="2348880"/>
            <a:ext cx="1827496" cy="360040"/>
            <a:chOff x="6289920" y="2232160"/>
            <a:chExt cx="1374774" cy="360040"/>
          </a:xfrm>
        </p:grpSpPr>
        <p:sp>
          <p:nvSpPr>
            <p:cNvPr id="57" name="직사각형 78"/>
            <p:cNvSpPr/>
            <p:nvPr/>
          </p:nvSpPr>
          <p:spPr>
            <a:xfrm>
              <a:off x="6327486" y="2232160"/>
              <a:ext cx="1285874" cy="360040"/>
            </a:xfrm>
            <a:prstGeom prst="rect">
              <a:avLst/>
            </a:prstGeom>
            <a:solidFill>
              <a:srgbClr val="47659B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8" name="직사각형 130"/>
            <p:cNvSpPr>
              <a:spLocks noChangeArrowheads="1"/>
            </p:cNvSpPr>
            <p:nvPr/>
          </p:nvSpPr>
          <p:spPr bwMode="auto">
            <a:xfrm>
              <a:off x="6289920" y="2284412"/>
              <a:ext cx="137477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1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온실가스종합정보센터</a:t>
              </a:r>
              <a:endPara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63" name="직사각형 62"/>
          <p:cNvSpPr/>
          <p:nvPr/>
        </p:nvSpPr>
        <p:spPr>
          <a:xfrm>
            <a:off x="1872192" y="6086798"/>
            <a:ext cx="2880320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0" lang="en-US" altLang="ko-KR" sz="1200" i="1" dirty="0" smtClean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kumimoji="0" lang="ko-KR" altLang="en-US" sz="1200" i="1" dirty="0" smtClean="0">
                <a:latin typeface="맑은 고딕" pitchFamily="50" charset="-127"/>
                <a:ea typeface="맑은 고딕" pitchFamily="50" charset="-127"/>
              </a:rPr>
              <a:t>년 관리업체 </a:t>
            </a:r>
            <a:r>
              <a:rPr kumimoji="0" lang="ko-KR" altLang="en-US" sz="1200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산업∙발전 </a:t>
            </a:r>
            <a:r>
              <a:rPr kumimoji="0" lang="en-US" altLang="ko-KR" sz="1200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366</a:t>
            </a:r>
            <a:r>
              <a:rPr kumimoji="0" lang="ko-KR" altLang="en-US" sz="1200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1200" i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4742650" y="6103618"/>
            <a:ext cx="2880320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0" lang="en-US" altLang="ko-KR" sz="1200" i="1" dirty="0" smtClean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kumimoji="0" lang="ko-KR" altLang="en-US" sz="1200" i="1" dirty="0" smtClean="0">
                <a:latin typeface="맑은 고딕" pitchFamily="50" charset="-127"/>
                <a:ea typeface="맑은 고딕" pitchFamily="50" charset="-127"/>
              </a:rPr>
              <a:t>년 관리업체 </a:t>
            </a:r>
            <a:r>
              <a:rPr kumimoji="0" lang="ko-KR" altLang="en-US" sz="1200" i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건물∙교통 </a:t>
            </a:r>
            <a:r>
              <a:rPr kumimoji="0" lang="en-US" altLang="ko-KR" sz="1200" i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45</a:t>
            </a:r>
            <a:r>
              <a:rPr kumimoji="0" lang="ko-KR" altLang="en-US" sz="1200" i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1200" i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251520" y="5967972"/>
            <a:ext cx="158417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0" lang="en-US" altLang="ko-KR" sz="1200" i="1" dirty="0" smtClean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kumimoji="0" lang="ko-KR" altLang="en-US" sz="1200" i="1" dirty="0" smtClean="0">
                <a:latin typeface="맑은 고딕" pitchFamily="50" charset="-127"/>
                <a:ea typeface="맑은 고딕" pitchFamily="50" charset="-127"/>
              </a:rPr>
              <a:t>년 관리업체</a:t>
            </a:r>
            <a:endParaRPr kumimoji="0" lang="en-US" altLang="ko-KR" sz="1200" i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10000"/>
              </a:lnSpc>
            </a:pPr>
            <a:r>
              <a:rPr kumimoji="0" lang="ko-KR" altLang="en-US" sz="1200" i="1" dirty="0" smtClean="0">
                <a:latin typeface="맑은 고딕" pitchFamily="50" charset="-127"/>
                <a:ea typeface="맑은 고딕" pitchFamily="50" charset="-127"/>
              </a:rPr>
              <a:t>          </a:t>
            </a:r>
            <a:r>
              <a:rPr kumimoji="0" lang="ko-KR" altLang="en-US" sz="1200" i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폐기물</a:t>
            </a:r>
            <a:r>
              <a:rPr kumimoji="0" lang="en-US" altLang="ko-KR" sz="1200" i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21</a:t>
            </a:r>
            <a:r>
              <a:rPr kumimoji="0" lang="ko-KR" altLang="en-US" sz="1200" i="1" dirty="0" smtClean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1200" i="1" dirty="0" smtClean="0">
              <a:solidFill>
                <a:schemeClr val="accent6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7334938" y="5958158"/>
            <a:ext cx="2880320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0" lang="en-US" altLang="ko-KR" sz="1200" i="1" dirty="0" smtClean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kumimoji="0" lang="ko-KR" altLang="en-US" sz="1200" i="1" dirty="0" smtClean="0">
                <a:latin typeface="맑은 고딕" pitchFamily="50" charset="-127"/>
                <a:ea typeface="맑은 고딕" pitchFamily="50" charset="-127"/>
              </a:rPr>
              <a:t>년 관리업체</a:t>
            </a:r>
            <a:endParaRPr kumimoji="0" lang="en-US" altLang="ko-KR" sz="1200" i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10000"/>
              </a:lnSpc>
            </a:pPr>
            <a:r>
              <a:rPr kumimoji="0" lang="en-US" altLang="ko-KR" sz="1200" i="1" dirty="0" smtClean="0"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kumimoji="0" lang="ko-KR" altLang="en-US" sz="1200" i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농업∙축산 </a:t>
            </a:r>
            <a:r>
              <a:rPr kumimoji="0" lang="en-US" altLang="ko-KR" sz="1200" i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26</a:t>
            </a:r>
            <a:r>
              <a:rPr kumimoji="0" lang="ko-KR" altLang="en-US" sz="1200" i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endParaRPr kumimoji="0" lang="en-US" altLang="ko-KR" sz="1200" i="1" dirty="0" smtClean="0">
              <a:solidFill>
                <a:srgbClr val="A5002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406946" y="4086715"/>
            <a:ext cx="28083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0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2011.7.28 </a:t>
            </a:r>
            <a:r>
              <a:rPr lang="ko-KR" altLang="en-US" sz="10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고시</a:t>
            </a:r>
            <a:endParaRPr lang="en-US" altLang="ko-KR" sz="1000" spc="-4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0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2011.10.7 </a:t>
            </a:r>
            <a:r>
              <a:rPr lang="ko-KR" altLang="en-US" sz="1000" spc="-4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변경고시</a:t>
            </a:r>
            <a:endParaRPr lang="ko-KR" altLang="en-US" sz="1000" spc="-4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1. </a:t>
            </a:r>
            <a:r>
              <a:rPr lang="ko-KR" altLang="en-US" dirty="0" smtClean="0"/>
              <a:t>목표관리제 정의</a:t>
            </a:r>
            <a:r>
              <a:rPr lang="en-US" altLang="ko-KR" dirty="0" smtClean="0"/>
              <a:t>(3/5)</a:t>
            </a:r>
            <a:endParaRPr dirty="0" smtClean="0"/>
          </a:p>
        </p:txBody>
      </p:sp>
      <p:sp>
        <p:nvSpPr>
          <p:cNvPr id="89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온실가스</a:t>
            </a:r>
            <a:r>
              <a:rPr lang="en-US" altLang="ko-KR" dirty="0" smtClean="0">
                <a:latin typeface="맑은 고딕"/>
                <a:ea typeface="맑은 고딕"/>
              </a:rPr>
              <a:t>•</a:t>
            </a:r>
            <a:r>
              <a:rPr lang="ko-KR" altLang="en-US" dirty="0" smtClean="0">
                <a:latin typeface="맑은 고딕"/>
                <a:ea typeface="맑은 고딕"/>
              </a:rPr>
              <a:t>에너지 목표관리제는 온실가스 배출량 및</a:t>
            </a:r>
            <a:r>
              <a:rPr lang="en-US" altLang="ko-KR" dirty="0" smtClean="0"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latin typeface="맑은 고딕"/>
                <a:ea typeface="맑은 고딕"/>
              </a:rPr>
              <a:t>에너지 사용량</a:t>
            </a:r>
            <a:r>
              <a:rPr lang="en-US" altLang="ko-KR" dirty="0" smtClean="0">
                <a:latin typeface="맑은 고딕"/>
                <a:ea typeface="맑은 고딕"/>
              </a:rPr>
              <a:t>•</a:t>
            </a:r>
            <a:r>
              <a:rPr lang="ko-KR" altLang="en-US" dirty="0" smtClean="0">
                <a:latin typeface="맑은 고딕"/>
                <a:ea typeface="맑은 고딕"/>
              </a:rPr>
              <a:t>효율 목표를 기업과 정부가 협의하여 설정하고 그 목표의 이행 여부에 따라 </a:t>
            </a:r>
            <a:r>
              <a:rPr lang="en-US" altLang="ko-KR" dirty="0" smtClean="0">
                <a:latin typeface="맑은 고딕"/>
                <a:ea typeface="맑은 고딕"/>
              </a:rPr>
              <a:t>Incentive</a:t>
            </a:r>
            <a:r>
              <a:rPr lang="ko-KR" altLang="en-US" dirty="0" smtClean="0">
                <a:latin typeface="맑은 고딕"/>
                <a:ea typeface="맑은 고딕"/>
              </a:rPr>
              <a:t> 및 </a:t>
            </a:r>
            <a:r>
              <a:rPr lang="en-US" altLang="ko-KR" dirty="0" smtClean="0">
                <a:latin typeface="맑은 고딕"/>
                <a:ea typeface="맑은 고딕"/>
              </a:rPr>
              <a:t>Penalty</a:t>
            </a:r>
            <a:r>
              <a:rPr lang="ko-KR" altLang="en-US" dirty="0" smtClean="0">
                <a:latin typeface="맑은 고딕"/>
                <a:ea typeface="맑은 고딕"/>
              </a:rPr>
              <a:t>를 통제 목표를 효율적으로 달성하는 제도임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ko-KR" altLang="en-US" dirty="0"/>
          </a:p>
        </p:txBody>
      </p:sp>
      <p:graphicFrame>
        <p:nvGraphicFramePr>
          <p:cNvPr id="113" name="표 112"/>
          <p:cNvGraphicFramePr>
            <a:graphicFrameLocks noGrp="1"/>
          </p:cNvGraphicFramePr>
          <p:nvPr/>
        </p:nvGraphicFramePr>
        <p:xfrm>
          <a:off x="323528" y="4454528"/>
          <a:ext cx="8582027" cy="1944065"/>
        </p:xfrm>
        <a:graphic>
          <a:graphicData uri="http://schemas.openxmlformats.org/drawingml/2006/table">
            <a:tbl>
              <a:tblPr firstRow="1" bandRow="1"/>
              <a:tblGrid>
                <a:gridCol w="1405010"/>
                <a:gridCol w="1754910"/>
                <a:gridCol w="1807369"/>
                <a:gridCol w="1807369"/>
                <a:gridCol w="1807369"/>
              </a:tblGrid>
              <a:tr h="340019">
                <a:tc row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관리업체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사업장 선정 기준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관리업체 기준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marT="36000" marB="36000"/>
                </a:tc>
                <a:tc gridSpan="2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관리사업장 기준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b="1" dirty="0"/>
                    </a:p>
                  </a:txBody>
                  <a:tcPr marT="36000" marB="36000"/>
                </a:tc>
              </a:tr>
              <a:tr h="583989">
                <a:tc v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T="36000" marB="36000"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0" dirty="0" smtClean="0">
                          <a:solidFill>
                            <a:schemeClr val="bg1"/>
                          </a:solidFill>
                        </a:rPr>
                        <a:t>온실가스 배출량 기준</a:t>
                      </a:r>
                      <a:endParaRPr kumimoji="0" lang="en-US" altLang="ko-KR" sz="1200" b="1" kern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(ton CO</a:t>
                      </a:r>
                      <a:r>
                        <a:rPr lang="en-US" altLang="ko-KR" sz="12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-eq) 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0" dirty="0" smtClean="0">
                          <a:solidFill>
                            <a:schemeClr val="bg1"/>
                          </a:solidFill>
                        </a:rPr>
                        <a:t>에너지 소비량 기준</a:t>
                      </a:r>
                      <a:endParaRPr kumimoji="0" lang="en-US" altLang="ko-KR" sz="1200" b="1" kern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kern="0" dirty="0" smtClean="0">
                          <a:solidFill>
                            <a:schemeClr val="bg1"/>
                          </a:solidFill>
                        </a:rPr>
                        <a:t>TJ(TOE)</a:t>
                      </a:r>
                      <a:endParaRPr kumimoji="0" lang="en-US" altLang="ko-KR" sz="1200" b="1" kern="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0" dirty="0" smtClean="0">
                          <a:solidFill>
                            <a:schemeClr val="bg1"/>
                          </a:solidFill>
                        </a:rPr>
                        <a:t>온실가스 배출량 기준</a:t>
                      </a:r>
                      <a:endParaRPr kumimoji="0" lang="en-US" altLang="ko-KR" sz="1200" b="1" kern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(ton CO</a:t>
                      </a:r>
                      <a:r>
                        <a:rPr lang="en-US" altLang="ko-KR" sz="12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-eq) 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0" dirty="0" smtClean="0">
                          <a:solidFill>
                            <a:schemeClr val="bg1"/>
                          </a:solidFill>
                        </a:rPr>
                        <a:t>에너지 소비량 기준</a:t>
                      </a:r>
                      <a:endParaRPr kumimoji="0" lang="en-US" altLang="ko-KR" sz="1200" b="1" kern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kern="0" dirty="0" smtClean="0">
                          <a:solidFill>
                            <a:schemeClr val="bg1"/>
                          </a:solidFill>
                        </a:rPr>
                        <a:t>TJ(TOE)</a:t>
                      </a:r>
                      <a:endParaRPr kumimoji="0" lang="en-US" altLang="ko-KR" sz="1200" b="1" kern="0" dirty="0" smtClean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4001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 smtClean="0"/>
                        <a:t>2011.12.31</a:t>
                      </a:r>
                      <a:r>
                        <a:rPr lang="ko-KR" altLang="en-US" sz="1200" b="1" dirty="0" smtClean="0"/>
                        <a:t> 까지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 smtClean="0"/>
                        <a:t>125,000</a:t>
                      </a:r>
                      <a:r>
                        <a:rPr lang="ko-KR" altLang="en-US" sz="1200" b="1" dirty="0" smtClean="0"/>
                        <a:t> 이상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 smtClean="0"/>
                        <a:t>500</a:t>
                      </a:r>
                      <a:r>
                        <a:rPr lang="en-US" altLang="ko-KR" sz="1200" b="1" baseline="0" dirty="0" smtClean="0"/>
                        <a:t> </a:t>
                      </a:r>
                      <a:r>
                        <a:rPr lang="ko-KR" altLang="en-US" sz="1200" b="1" baseline="0" dirty="0" smtClean="0"/>
                        <a:t>이상</a:t>
                      </a:r>
                      <a:r>
                        <a:rPr lang="en-US" altLang="ko-KR" sz="1200" b="1" baseline="0" dirty="0" smtClean="0"/>
                        <a:t>(11,900)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 smtClean="0"/>
                        <a:t>25,000 </a:t>
                      </a:r>
                      <a:r>
                        <a:rPr lang="ko-KR" altLang="en-US" sz="1200" b="1" dirty="0" smtClean="0"/>
                        <a:t>이상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 smtClean="0"/>
                        <a:t>100</a:t>
                      </a:r>
                      <a:r>
                        <a:rPr lang="en-US" altLang="ko-KR" sz="1200" b="1" baseline="0" dirty="0" smtClean="0"/>
                        <a:t> </a:t>
                      </a:r>
                      <a:r>
                        <a:rPr lang="ko-KR" altLang="en-US" sz="1200" b="1" baseline="0" dirty="0" smtClean="0"/>
                        <a:t>이상</a:t>
                      </a:r>
                      <a:r>
                        <a:rPr lang="en-US" altLang="ko-KR" sz="1200" b="1" baseline="0" dirty="0" smtClean="0"/>
                        <a:t>(2,380)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01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 smtClean="0"/>
                        <a:t>2012.</a:t>
                      </a:r>
                      <a:r>
                        <a:rPr lang="ko-KR" altLang="en-US" sz="1200" b="1" dirty="0" smtClean="0"/>
                        <a:t> </a:t>
                      </a:r>
                      <a:r>
                        <a:rPr lang="en-US" altLang="ko-KR" sz="1200" b="1" dirty="0" smtClean="0"/>
                        <a:t>1.1</a:t>
                      </a:r>
                      <a:r>
                        <a:rPr lang="ko-KR" altLang="en-US" sz="1200" b="1" dirty="0" smtClean="0"/>
                        <a:t>일 부터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87,500 </a:t>
                      </a:r>
                      <a:r>
                        <a:rPr lang="ko-KR" altLang="en-US" sz="1200" b="1" dirty="0" smtClean="0"/>
                        <a:t>이상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350 </a:t>
                      </a:r>
                      <a:r>
                        <a:rPr lang="ko-KR" altLang="en-US" sz="1200" b="1" dirty="0" smtClean="0"/>
                        <a:t>이상</a:t>
                      </a:r>
                      <a:r>
                        <a:rPr lang="en-US" altLang="ko-KR" sz="1200" b="1" dirty="0" smtClean="0"/>
                        <a:t>(8,330)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20,000</a:t>
                      </a:r>
                      <a:r>
                        <a:rPr lang="ko-KR" altLang="en-US" sz="1200" b="1" dirty="0" smtClean="0"/>
                        <a:t> 이상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90 </a:t>
                      </a:r>
                      <a:r>
                        <a:rPr lang="ko-KR" altLang="en-US" sz="1200" b="1" dirty="0" smtClean="0"/>
                        <a:t>이상</a:t>
                      </a:r>
                      <a:r>
                        <a:rPr lang="en-US" altLang="ko-KR" sz="1200" b="1" dirty="0" smtClean="0"/>
                        <a:t>(2,142)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01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200" b="1" dirty="0" smtClean="0"/>
                        <a:t>2014.</a:t>
                      </a:r>
                      <a:r>
                        <a:rPr lang="en-US" altLang="ko-KR" sz="1200" b="1" baseline="0" dirty="0" smtClean="0"/>
                        <a:t> 1.1</a:t>
                      </a:r>
                      <a:r>
                        <a:rPr lang="ko-KR" altLang="en-US" sz="1200" b="1" baseline="0" dirty="0" smtClean="0"/>
                        <a:t>일 부터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50,000 </a:t>
                      </a:r>
                      <a:r>
                        <a:rPr lang="ko-KR" altLang="en-US" sz="1200" b="1" dirty="0" smtClean="0"/>
                        <a:t>이상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200</a:t>
                      </a:r>
                      <a:r>
                        <a:rPr lang="en-US" altLang="ko-KR" sz="1200" b="1" baseline="0" dirty="0" smtClean="0"/>
                        <a:t> </a:t>
                      </a:r>
                      <a:r>
                        <a:rPr lang="ko-KR" altLang="en-US" sz="1200" b="1" baseline="0" dirty="0" smtClean="0"/>
                        <a:t>이상</a:t>
                      </a:r>
                      <a:r>
                        <a:rPr lang="en-US" altLang="ko-KR" sz="1200" b="1" baseline="0" dirty="0" smtClean="0"/>
                        <a:t>(4,760)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15,000</a:t>
                      </a:r>
                      <a:r>
                        <a:rPr lang="ko-KR" altLang="en-US" sz="1200" b="1" dirty="0" smtClean="0"/>
                        <a:t> 이상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/>
                        <a:t>80</a:t>
                      </a:r>
                      <a:r>
                        <a:rPr lang="en-US" altLang="ko-KR" sz="1200" b="1" baseline="0" dirty="0" smtClean="0"/>
                        <a:t> </a:t>
                      </a:r>
                      <a:r>
                        <a:rPr lang="ko-KR" altLang="en-US" sz="1200" b="1" baseline="0" dirty="0" smtClean="0"/>
                        <a:t>이상</a:t>
                      </a:r>
                      <a:r>
                        <a:rPr lang="en-US" altLang="ko-KR" sz="1200" b="1" baseline="0" dirty="0" smtClean="0"/>
                        <a:t>(1,904)</a:t>
                      </a:r>
                      <a:endParaRPr lang="ko-KR" altLang="en-US" sz="1200" b="1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그룹 139"/>
          <p:cNvGrpSpPr>
            <a:grpSpLocks/>
          </p:cNvGrpSpPr>
          <p:nvPr/>
        </p:nvGrpSpPr>
        <p:grpSpPr bwMode="auto">
          <a:xfrm>
            <a:off x="6276" y="4149080"/>
            <a:ext cx="749300" cy="749300"/>
            <a:chOff x="5383006" y="5501585"/>
            <a:chExt cx="749300" cy="749300"/>
          </a:xfrm>
        </p:grpSpPr>
        <p:pic>
          <p:nvPicPr>
            <p:cNvPr id="115" name="Picture 2" descr="C:\Documents and Settings\허혜정\바탕 화면\0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5383006" y="5501585"/>
              <a:ext cx="749300" cy="74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6" name="Rectangle 63"/>
            <p:cNvSpPr>
              <a:spLocks noChangeArrowheads="1"/>
            </p:cNvSpPr>
            <p:nvPr/>
          </p:nvSpPr>
          <p:spPr bwMode="auto">
            <a:xfrm>
              <a:off x="5578118" y="5761546"/>
              <a:ext cx="359074" cy="215444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ctr" defTabSz="995363">
                <a:defRPr/>
              </a:pPr>
              <a:r>
                <a:rPr lang="ko-KR" altLang="en-US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참고</a:t>
              </a:r>
              <a:endPara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42988" y="2060575"/>
            <a:ext cx="7834312" cy="16033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22350" y="2195513"/>
            <a:ext cx="10366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2010/04/14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393950" y="2195513"/>
            <a:ext cx="5762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7/30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613150" y="2195513"/>
            <a:ext cx="5207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9/30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772025" y="2195513"/>
            <a:ext cx="10366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2011/03/31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7715250" y="2195513"/>
            <a:ext cx="6111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12/31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2" name="타원 65"/>
          <p:cNvSpPr/>
          <p:nvPr/>
        </p:nvSpPr>
        <p:spPr>
          <a:xfrm>
            <a:off x="1451296" y="2064080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3" name="타원 67"/>
          <p:cNvSpPr/>
          <p:nvPr/>
        </p:nvSpPr>
        <p:spPr>
          <a:xfrm>
            <a:off x="2599664" y="2064080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" name="타원 69"/>
          <p:cNvSpPr/>
          <p:nvPr/>
        </p:nvSpPr>
        <p:spPr>
          <a:xfrm>
            <a:off x="3810966" y="2064080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5" name="타원 70"/>
          <p:cNvSpPr/>
          <p:nvPr/>
        </p:nvSpPr>
        <p:spPr>
          <a:xfrm>
            <a:off x="5200607" y="2064080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6" name="타원 71"/>
          <p:cNvSpPr/>
          <p:nvPr/>
        </p:nvSpPr>
        <p:spPr>
          <a:xfrm>
            <a:off x="7958924" y="2064080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388100" y="2195513"/>
            <a:ext cx="5207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9/30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8" name="타원 76"/>
          <p:cNvSpPr/>
          <p:nvPr/>
        </p:nvSpPr>
        <p:spPr>
          <a:xfrm>
            <a:off x="6582839" y="2064080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1031875" y="2519625"/>
            <a:ext cx="985838" cy="522039"/>
          </a:xfrm>
          <a:prstGeom prst="rect">
            <a:avLst/>
          </a:prstGeom>
          <a:solidFill>
            <a:srgbClr val="FFFFFF"/>
          </a:solidFill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시행령</a:t>
            </a:r>
            <a:endParaRPr kumimoji="1" lang="ko-KR" altLang="en-US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시행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3321050" y="2519625"/>
            <a:ext cx="1079500" cy="52203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</a:t>
            </a:r>
            <a:endParaRPr kumimoji="1" lang="ko-KR" altLang="en-US" sz="12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지정 고시</a:t>
            </a:r>
            <a:endParaRPr kumimoji="1" lang="ko-KR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2095500" y="2519625"/>
            <a:ext cx="1152525" cy="522039"/>
          </a:xfrm>
          <a:prstGeom prst="rect">
            <a:avLst/>
          </a:prstGeom>
          <a:solidFill>
            <a:srgbClr val="FFFFFF"/>
          </a:solidFill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 지정 기준 고시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7297738" y="2519625"/>
            <a:ext cx="1547812" cy="522039"/>
          </a:xfrm>
          <a:prstGeom prst="rect">
            <a:avLst/>
          </a:prstGeom>
          <a:solidFill>
            <a:srgbClr val="FFFFFF"/>
          </a:solidFill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차년도 이행계획서 제출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4483100" y="2519625"/>
            <a:ext cx="1584325" cy="522039"/>
          </a:xfrm>
          <a:prstGeom prst="rect">
            <a:avLst/>
          </a:prstGeom>
          <a:solidFill>
            <a:srgbClr val="FFFFFF"/>
          </a:solidFill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배출 및</a:t>
            </a:r>
            <a:r>
              <a:rPr kumimoji="1" lang="ko-KR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 소비량 보고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6122988" y="2519625"/>
            <a:ext cx="1093787" cy="522039"/>
          </a:xfrm>
          <a:prstGeom prst="rect">
            <a:avLst/>
          </a:prstGeom>
          <a:solidFill>
            <a:srgbClr val="FFFFFF"/>
          </a:solidFill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관리업체에</a:t>
            </a: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 통보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7" name="모서리가 둥근 직사각형 116"/>
          <p:cNvSpPr/>
          <p:nvPr/>
        </p:nvSpPr>
        <p:spPr bwMode="auto">
          <a:xfrm>
            <a:off x="251520" y="1844824"/>
            <a:ext cx="712670" cy="566578"/>
          </a:xfrm>
          <a:prstGeom prst="roundRect">
            <a:avLst/>
          </a:prstGeom>
          <a:solidFill>
            <a:srgbClr val="6586BB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latinLnBrk="0">
              <a:defRPr/>
            </a:pPr>
            <a:r>
              <a:rPr lang="ko-KR" altLang="en-US" sz="1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일정</a:t>
            </a:r>
          </a:p>
        </p:txBody>
      </p:sp>
      <p:sp>
        <p:nvSpPr>
          <p:cNvPr id="118" name="모서리가 둥근 직사각형 117"/>
          <p:cNvSpPr/>
          <p:nvPr/>
        </p:nvSpPr>
        <p:spPr bwMode="auto">
          <a:xfrm>
            <a:off x="251520" y="2502382"/>
            <a:ext cx="712670" cy="566578"/>
          </a:xfrm>
          <a:prstGeom prst="roundRect">
            <a:avLst/>
          </a:prstGeom>
          <a:solidFill>
            <a:srgbClr val="6586BB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latinLnBrk="0">
              <a:defRPr/>
            </a:pPr>
            <a:r>
              <a:rPr lang="ko-KR" altLang="en-US" sz="1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실행</a:t>
            </a:r>
            <a:endParaRPr lang="en-US" altLang="ko-KR" sz="14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defRPr/>
            </a:pPr>
            <a:r>
              <a:rPr lang="ko-KR" altLang="en-US" sz="14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내용</a:t>
            </a:r>
            <a:endParaRPr lang="ko-KR" altLang="en-US" sz="14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9" name="이등변 삼각형 118"/>
          <p:cNvSpPr/>
          <p:nvPr/>
        </p:nvSpPr>
        <p:spPr>
          <a:xfrm>
            <a:off x="1115616" y="2204864"/>
            <a:ext cx="3096344" cy="2592288"/>
          </a:xfrm>
          <a:prstGeom prst="triangle">
            <a:avLst/>
          </a:prstGeom>
          <a:solidFill>
            <a:schemeClr val="accent2">
              <a:lumMod val="40000"/>
              <a:lumOff val="60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Rectangle 76"/>
          <p:cNvSpPr>
            <a:spLocks noChangeArrowheads="1"/>
          </p:cNvSpPr>
          <p:nvPr/>
        </p:nvSpPr>
        <p:spPr bwMode="auto">
          <a:xfrm>
            <a:off x="4891096" y="3917107"/>
            <a:ext cx="3554412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</a:pPr>
            <a:r>
              <a:rPr kumimoji="0" lang="en-US" altLang="ko-KR" sz="1200" b="1" i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※ </a:t>
            </a:r>
            <a:r>
              <a:rPr kumimoji="0" lang="ko-KR" altLang="en-US" sz="1200" b="1" i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관리업체는 관리업체</a:t>
            </a:r>
            <a:r>
              <a:rPr kumimoji="0" lang="en-US" altLang="ko-KR" sz="1200" b="1" i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i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회사</a:t>
            </a:r>
            <a:r>
              <a:rPr kumimoji="0" lang="en-US" altLang="ko-KR" sz="1200" b="1" i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i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와 관리사업장으로 구분되어 선정됨</a:t>
            </a:r>
          </a:p>
        </p:txBody>
      </p:sp>
      <p:grpSp>
        <p:nvGrpSpPr>
          <p:cNvPr id="3" name="그룹 63"/>
          <p:cNvGrpSpPr/>
          <p:nvPr/>
        </p:nvGrpSpPr>
        <p:grpSpPr>
          <a:xfrm>
            <a:off x="683568" y="3393684"/>
            <a:ext cx="1576388" cy="768677"/>
            <a:chOff x="-2268760" y="3861048"/>
            <a:chExt cx="1576388" cy="768677"/>
          </a:xfrm>
        </p:grpSpPr>
        <p:pic>
          <p:nvPicPr>
            <p:cNvPr id="93259" name="Picture 5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-2268760" y="4254450"/>
              <a:ext cx="1576388" cy="3698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4" name="그룹 70"/>
            <p:cNvGrpSpPr>
              <a:grpSpLocks/>
            </p:cNvGrpSpPr>
            <p:nvPr/>
          </p:nvGrpSpPr>
          <p:grpSpPr bwMode="auto">
            <a:xfrm>
              <a:off x="-2203672" y="3875136"/>
              <a:ext cx="1374775" cy="754589"/>
              <a:chOff x="708021" y="4425505"/>
              <a:chExt cx="1374777" cy="755034"/>
            </a:xfrm>
          </p:grpSpPr>
          <p:sp>
            <p:nvSpPr>
              <p:cNvPr id="129" name="Oval 3600"/>
              <p:cNvSpPr>
                <a:spLocks noChangeArrowheads="1"/>
              </p:cNvSpPr>
              <p:nvPr/>
            </p:nvSpPr>
            <p:spPr bwMode="auto">
              <a:xfrm flipH="1">
                <a:off x="708021" y="4699243"/>
                <a:ext cx="1374777" cy="481296"/>
              </a:xfrm>
              <a:prstGeom prst="ellipse">
                <a:avLst/>
              </a:prstGeom>
              <a:gradFill rotWithShape="1">
                <a:gsLst>
                  <a:gs pos="0">
                    <a:srgbClr val="4D4D4D"/>
                  </a:gs>
                  <a:gs pos="100000">
                    <a:sysClr val="window" lastClr="FFFFFF"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ko-K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  <a:cs typeface="굴림" pitchFamily="50" charset="-127"/>
                </a:endParaRPr>
              </a:p>
            </p:txBody>
          </p:sp>
          <p:grpSp>
            <p:nvGrpSpPr>
              <p:cNvPr id="5" name="그룹 65"/>
              <p:cNvGrpSpPr>
                <a:grpSpLocks/>
              </p:cNvGrpSpPr>
              <p:nvPr/>
            </p:nvGrpSpPr>
            <p:grpSpPr bwMode="auto">
              <a:xfrm>
                <a:off x="786949" y="4425505"/>
                <a:ext cx="757895" cy="562307"/>
                <a:chOff x="685349" y="4425505"/>
                <a:chExt cx="757895" cy="562307"/>
              </a:xfrm>
            </p:grpSpPr>
            <p:pic>
              <p:nvPicPr>
                <p:cNvPr id="93263" name="Picture 37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5349" y="4425505"/>
                  <a:ext cx="511700" cy="56230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264" name="Picture 38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117398" y="4698242"/>
                  <a:ext cx="202108" cy="26225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93265" name="Picture 38"/>
                <p:cNvPicPr>
                  <a:picLocks noChangeAspect="1" noChangeArrowheads="1"/>
                </p:cNvPicPr>
                <p:nvPr/>
              </p:nvPicPr>
              <p:blipFill>
                <a:blip r:embed="rId7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1302358" y="4777684"/>
                  <a:ext cx="140886" cy="18281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</p:pic>
          </p:grpSp>
        </p:grpSp>
        <p:pic>
          <p:nvPicPr>
            <p:cNvPr id="57" name="Picture 39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1332656" y="3861048"/>
              <a:ext cx="587010" cy="579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19" name="그룹 62"/>
          <p:cNvGrpSpPr/>
          <p:nvPr/>
        </p:nvGrpSpPr>
        <p:grpSpPr>
          <a:xfrm>
            <a:off x="2627784" y="3609708"/>
            <a:ext cx="1576388" cy="611380"/>
            <a:chOff x="-2268760" y="5170840"/>
            <a:chExt cx="1576388" cy="611380"/>
          </a:xfrm>
        </p:grpSpPr>
        <p:grpSp>
          <p:nvGrpSpPr>
            <p:cNvPr id="24" name="그룹 59"/>
            <p:cNvGrpSpPr/>
            <p:nvPr/>
          </p:nvGrpSpPr>
          <p:grpSpPr>
            <a:xfrm>
              <a:off x="-2268760" y="5301208"/>
              <a:ext cx="1576388" cy="481012"/>
              <a:chOff x="-2268760" y="5301208"/>
              <a:chExt cx="1576388" cy="481012"/>
            </a:xfrm>
          </p:grpSpPr>
          <p:pic>
            <p:nvPicPr>
              <p:cNvPr id="58" name="Picture 50"/>
              <p:cNvPicPr>
                <a:picLocks noChangeAspect="1" noChangeArrowheads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grayscl/>
              </a:blip>
              <a:srcRect/>
              <a:stretch>
                <a:fillRect/>
              </a:stretch>
            </p:blipFill>
            <p:spPr bwMode="auto">
              <a:xfrm>
                <a:off x="-2268760" y="5363369"/>
                <a:ext cx="1576388" cy="36988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59" name="Oval 3600"/>
              <p:cNvSpPr>
                <a:spLocks noChangeArrowheads="1"/>
              </p:cNvSpPr>
              <p:nvPr/>
            </p:nvSpPr>
            <p:spPr bwMode="auto">
              <a:xfrm flipH="1">
                <a:off x="-2196752" y="5301208"/>
                <a:ext cx="1374775" cy="481012"/>
              </a:xfrm>
              <a:prstGeom prst="ellipse">
                <a:avLst/>
              </a:prstGeom>
              <a:gradFill rotWithShape="1">
                <a:gsLst>
                  <a:gs pos="0">
                    <a:srgbClr val="4D4D4D"/>
                  </a:gs>
                  <a:gs pos="100000">
                    <a:sysClr val="window" lastClr="FFFFFF"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ko-K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  <a:cs typeface="굴림" pitchFamily="50" charset="-127"/>
                </a:endParaRPr>
              </a:p>
            </p:txBody>
          </p:sp>
        </p:grpSp>
        <p:pic>
          <p:nvPicPr>
            <p:cNvPr id="61" name="Picture 42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10000"/>
              <a:grayscl/>
            </a:blip>
            <a:srcRect/>
            <a:stretch>
              <a:fillRect/>
            </a:stretch>
          </p:blipFill>
          <p:spPr bwMode="auto">
            <a:xfrm rot="167957">
              <a:off x="-2084355" y="5173398"/>
              <a:ext cx="673438" cy="39831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62" name="Picture 41"/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1431960" y="5170840"/>
              <a:ext cx="660399" cy="3997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65" name="Rectangle 76"/>
          <p:cNvSpPr>
            <a:spLocks noChangeArrowheads="1"/>
          </p:cNvSpPr>
          <p:nvPr/>
        </p:nvSpPr>
        <p:spPr bwMode="auto">
          <a:xfrm>
            <a:off x="5266060" y="2981003"/>
            <a:ext cx="3554412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pPr>
              <a:lnSpc>
                <a:spcPct val="110000"/>
              </a:lnSpc>
            </a:pPr>
            <a:r>
              <a:rPr kumimoji="0" lang="en-US" altLang="ko-KR" sz="1600" i="1" dirty="0" smtClean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kumimoji="0" lang="ko-KR" altLang="en-US" sz="1600" i="1" dirty="0" smtClean="0">
                <a:latin typeface="맑은 고딕" pitchFamily="50" charset="-127"/>
                <a:ea typeface="맑은 고딕" pitchFamily="50" charset="-127"/>
              </a:rPr>
              <a:t>년 관리업체</a:t>
            </a:r>
            <a:r>
              <a:rPr kumimoji="0" lang="ko-KR" altLang="en-US" sz="1600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총 </a:t>
            </a:r>
            <a:r>
              <a:rPr kumimoji="0" lang="en-US" altLang="ko-KR" sz="1600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468</a:t>
            </a:r>
            <a:r>
              <a:rPr kumimoji="0" lang="ko-KR" altLang="en-US" sz="1600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 업체</a:t>
            </a:r>
            <a:endParaRPr kumimoji="0" lang="en-US" altLang="ko-KR" sz="1600" i="1" dirty="0" smtClean="0">
              <a:solidFill>
                <a:schemeClr val="accent1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600" b="1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2012</a:t>
            </a:r>
            <a:r>
              <a:rPr lang="ko-KR" altLang="en-US" sz="1600" b="1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 관리업체 총 </a:t>
            </a:r>
            <a:r>
              <a:rPr lang="en-US" altLang="ko-KR" sz="1600" b="1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458</a:t>
            </a:r>
            <a:r>
              <a:rPr lang="ko-KR" altLang="en-US" sz="1600" b="1" i="1" dirty="0" smtClean="0">
                <a:solidFill>
                  <a:schemeClr val="accent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 업체</a:t>
            </a:r>
            <a:endParaRPr kumimoji="0" lang="ko-KR" altLang="en-US" sz="1600" b="1" i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위로 굽은 화살표 65"/>
          <p:cNvSpPr/>
          <p:nvPr/>
        </p:nvSpPr>
        <p:spPr>
          <a:xfrm rot="5400000">
            <a:off x="3992880" y="2945416"/>
            <a:ext cx="319096" cy="504056"/>
          </a:xfrm>
          <a:prstGeom prst="bentUp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포인트가 16개인 별 66"/>
          <p:cNvSpPr/>
          <p:nvPr/>
        </p:nvSpPr>
        <p:spPr bwMode="auto">
          <a:xfrm>
            <a:off x="4427984" y="3087802"/>
            <a:ext cx="872960" cy="557222"/>
          </a:xfrm>
          <a:prstGeom prst="star16">
            <a:avLst/>
          </a:prstGeom>
          <a:solidFill>
            <a:srgbClr val="7ABC32"/>
          </a:solidFill>
          <a:ln w="28575" cap="flat" cmpd="sng" algn="ctr">
            <a:solidFill>
              <a:sysClr val="window" lastClr="FFFFFF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선정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1. </a:t>
            </a:r>
            <a:r>
              <a:rPr lang="ko-KR" altLang="en-US" dirty="0" smtClean="0"/>
              <a:t>목표관리제 정의</a:t>
            </a:r>
            <a:r>
              <a:rPr lang="en-US" altLang="ko-KR" dirty="0" smtClean="0"/>
              <a:t>(4/5)</a:t>
            </a:r>
            <a:endParaRPr dirty="0" smtClean="0"/>
          </a:p>
        </p:txBody>
      </p:sp>
      <p:sp>
        <p:nvSpPr>
          <p:cNvPr id="5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84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1168288"/>
            <a:ext cx="873442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501650" y="692696"/>
            <a:ext cx="3350270" cy="432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2010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 지정 관리업체 일정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1. </a:t>
            </a:r>
            <a:r>
              <a:rPr lang="ko-KR" altLang="en-US" dirty="0" smtClean="0"/>
              <a:t>목표관리제 정의</a:t>
            </a:r>
            <a:r>
              <a:rPr lang="en-US" altLang="ko-KR" dirty="0" smtClean="0"/>
              <a:t>(5/5)</a:t>
            </a:r>
            <a:endParaRPr dirty="0" smtClean="0"/>
          </a:p>
        </p:txBody>
      </p:sp>
      <p:sp>
        <p:nvSpPr>
          <p:cNvPr id="5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85</a:t>
            </a:fld>
            <a:endParaRPr lang="ko-KR" altLang="en-US"/>
          </a:p>
        </p:txBody>
      </p:sp>
      <p:sp>
        <p:nvSpPr>
          <p:cNvPr id="53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501650" y="692696"/>
            <a:ext cx="3350270" cy="432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2011</a:t>
            </a:r>
            <a:r>
              <a:rPr lang="ko-KR" altLang="en-US" dirty="0" smtClean="0"/>
              <a:t>년 지정 관리업체 일정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9563" y="2028825"/>
            <a:ext cx="85248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2. </a:t>
            </a:r>
            <a:r>
              <a:rPr lang="ko-KR" altLang="en-US" dirty="0" smtClean="0"/>
              <a:t>목표관리제 태동배경</a:t>
            </a:r>
            <a:r>
              <a:rPr lang="en-US" altLang="ko-KR" dirty="0" smtClean="0"/>
              <a:t>(1/4)</a:t>
            </a:r>
            <a:endParaRPr dirty="0" smtClean="0"/>
          </a:p>
        </p:txBody>
      </p:sp>
      <p:sp>
        <p:nvSpPr>
          <p:cNvPr id="89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/>
          <a:lstStyle/>
          <a:p>
            <a:r>
              <a:rPr lang="ko-KR" altLang="en-US" dirty="0" err="1" smtClean="0"/>
              <a:t>저탄소</a:t>
            </a:r>
            <a:r>
              <a:rPr lang="ko-KR" altLang="en-US" dirty="0" smtClean="0"/>
              <a:t> 녹색성장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녹색기술과 청정에너지로 신 성장동력과 일자리를 창출하는 </a:t>
            </a:r>
            <a:r>
              <a:rPr lang="ko-KR" altLang="en-US" dirty="0" err="1" smtClean="0"/>
              <a:t>新국가발전</a:t>
            </a:r>
            <a:r>
              <a:rPr lang="ko-KR" altLang="en-US" dirty="0" smtClean="0"/>
              <a:t> 패러다임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ko-KR" altLang="en-US" dirty="0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1484784"/>
            <a:ext cx="3600400" cy="3373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4" cstate="email">
            <a:lum/>
          </a:blip>
          <a:srcRect/>
          <a:stretch>
            <a:fillRect/>
          </a:stretch>
        </p:blipFill>
        <p:spPr bwMode="auto">
          <a:xfrm>
            <a:off x="3995936" y="3789040"/>
            <a:ext cx="488385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Box 57"/>
          <p:cNvSpPr txBox="1"/>
          <p:nvPr/>
        </p:nvSpPr>
        <p:spPr>
          <a:xfrm>
            <a:off x="3995936" y="1412776"/>
            <a:ext cx="4824536" cy="231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대한민국 건국 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년을 맞는 오늘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저는 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400" i="1" dirty="0" err="1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저탄소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녹색 성장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을 새로운 비전의 축으로 제시하고자 합니다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녹색성장은 온실가스와 환경오염을 줄이는 </a:t>
            </a:r>
            <a:r>
              <a:rPr lang="ko-KR" altLang="en-US" sz="1400" i="1" dirty="0" err="1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지속가능한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성장 입니다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녹색기술과 청정에너지로 </a:t>
            </a:r>
            <a:r>
              <a:rPr lang="ko-KR" altLang="en-US" sz="1400" i="1" dirty="0" err="1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신성장동력과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일자리를 창출하는 </a:t>
            </a:r>
            <a:r>
              <a:rPr lang="ko-KR" altLang="en-US" sz="1400" i="1" dirty="0" err="1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新국가발전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패러다임 입니다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i="1" dirty="0" smtClean="0">
              <a:solidFill>
                <a:schemeClr val="accent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(2008. 8. 15 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개국 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주년 </a:t>
            </a:r>
            <a:r>
              <a:rPr lang="ko-KR" altLang="en-US" sz="1400" i="1" dirty="0" err="1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경축사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i="1" dirty="0" err="1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이명박</a:t>
            </a:r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대통령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400" i="1" dirty="0">
              <a:solidFill>
                <a:schemeClr val="accent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99592" y="6021288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녹색성장 위원회  창설</a:t>
            </a:r>
            <a:r>
              <a:rPr lang="en-US" altLang="ko-KR" sz="1400" i="1" dirty="0" smtClean="0">
                <a:solidFill>
                  <a:schemeClr val="accent1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(2010. 4. 14)</a:t>
            </a:r>
            <a:endParaRPr lang="ko-KR" altLang="en-US" sz="1400" i="1" dirty="0" smtClean="0">
              <a:solidFill>
                <a:schemeClr val="accent1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 rot="10800000">
            <a:off x="623965" y="1652170"/>
            <a:ext cx="8083555" cy="2928957"/>
            <a:chOff x="752" y="4007"/>
            <a:chExt cx="3328" cy="1822"/>
          </a:xfrm>
        </p:grpSpPr>
        <p:sp>
          <p:nvSpPr>
            <p:cNvPr id="38" name="AutoShape 112"/>
            <p:cNvSpPr>
              <a:spLocks noChangeArrowheads="1"/>
            </p:cNvSpPr>
            <p:nvPr/>
          </p:nvSpPr>
          <p:spPr bwMode="auto">
            <a:xfrm rot="16200000">
              <a:off x="1594" y="3362"/>
              <a:ext cx="1645" cy="3289"/>
            </a:xfrm>
            <a:prstGeom prst="moon">
              <a:avLst>
                <a:gd name="adj" fmla="val 87500"/>
              </a:avLst>
            </a:prstGeom>
            <a:gradFill rotWithShape="1">
              <a:gsLst>
                <a:gs pos="0">
                  <a:srgbClr val="DDDDDD"/>
                </a:gs>
                <a:gs pos="50000">
                  <a:sysClr val="window" lastClr="FFFFFF"/>
                </a:gs>
                <a:gs pos="100000">
                  <a:srgbClr val="DDDDDD"/>
                </a:gs>
              </a:gsLst>
              <a:lin ang="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AutoShape 113"/>
            <p:cNvSpPr>
              <a:spLocks noChangeArrowheads="1"/>
            </p:cNvSpPr>
            <p:nvPr/>
          </p:nvSpPr>
          <p:spPr bwMode="auto">
            <a:xfrm rot="16200000">
              <a:off x="1669" y="3090"/>
              <a:ext cx="1493" cy="3328"/>
            </a:xfrm>
            <a:prstGeom prst="moon">
              <a:avLst>
                <a:gd name="adj" fmla="val 87500"/>
              </a:avLst>
            </a:prstGeom>
            <a:solidFill>
              <a:sysClr val="window" lastClr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2. </a:t>
            </a:r>
            <a:r>
              <a:rPr lang="ko-KR" altLang="en-US" dirty="0" smtClean="0"/>
              <a:t>목표관리제 태동배경</a:t>
            </a:r>
            <a:r>
              <a:rPr lang="en-US" altLang="ko-KR" dirty="0" smtClean="0"/>
              <a:t>(2/4)</a:t>
            </a:r>
            <a:endParaRPr dirty="0" smtClean="0"/>
          </a:p>
        </p:txBody>
      </p:sp>
      <p:sp>
        <p:nvSpPr>
          <p:cNvPr id="89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/>
          <a:lstStyle/>
          <a:p>
            <a:r>
              <a:rPr lang="ko-KR" altLang="en-US" dirty="0" err="1" smtClean="0"/>
              <a:t>저탄소</a:t>
            </a:r>
            <a:r>
              <a:rPr lang="ko-KR" altLang="en-US" dirty="0" smtClean="0"/>
              <a:t> 녹색성장은 대통령 직속기관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녹색성장 위원회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를 주축으로 </a:t>
            </a:r>
            <a:r>
              <a:rPr lang="en-US" altLang="ko-KR" dirty="0" smtClean="0"/>
              <a:t>3</a:t>
            </a:r>
            <a:r>
              <a:rPr lang="ko-KR" altLang="en-US" dirty="0" smtClean="0"/>
              <a:t>대 전략</a:t>
            </a:r>
            <a:r>
              <a:rPr lang="en-US" altLang="ko-KR" dirty="0" smtClean="0"/>
              <a:t>, 10</a:t>
            </a:r>
            <a:r>
              <a:rPr lang="ko-KR" altLang="en-US" dirty="0" smtClean="0"/>
              <a:t>대 정책방향을 가지고 추진됨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ko-KR" altLang="en-US" dirty="0"/>
          </a:p>
        </p:txBody>
      </p:sp>
      <p:pic>
        <p:nvPicPr>
          <p:cNvPr id="19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2587" y="4143375"/>
            <a:ext cx="86772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타원 19"/>
          <p:cNvSpPr>
            <a:spLocks noChangeAspect="1"/>
          </p:cNvSpPr>
          <p:nvPr/>
        </p:nvSpPr>
        <p:spPr>
          <a:xfrm>
            <a:off x="1465776" y="3645024"/>
            <a:ext cx="1404000" cy="1404000"/>
          </a:xfrm>
          <a:prstGeom prst="ellipse">
            <a:avLst/>
          </a:prstGeom>
          <a:solidFill>
            <a:srgbClr val="47659B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wrap="none" lIns="92075" tIns="46038" rIns="92075" bIns="46038"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기후변화 적응 및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에너지 자립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1" name="타원 20"/>
          <p:cNvSpPr>
            <a:spLocks noChangeAspect="1"/>
          </p:cNvSpPr>
          <p:nvPr/>
        </p:nvSpPr>
        <p:spPr>
          <a:xfrm>
            <a:off x="6521639" y="3645024"/>
            <a:ext cx="1404000" cy="1404000"/>
          </a:xfrm>
          <a:prstGeom prst="ellipse">
            <a:avLst/>
          </a:prstGeom>
          <a:solidFill>
            <a:srgbClr val="47659B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wrap="none" lIns="92075" tIns="46038" rIns="92075" bIns="46038"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삶의 질 개선과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국가위상 강화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22" name="타원 21"/>
          <p:cNvSpPr>
            <a:spLocks noChangeAspect="1"/>
          </p:cNvSpPr>
          <p:nvPr/>
        </p:nvSpPr>
        <p:spPr>
          <a:xfrm>
            <a:off x="3959137" y="3787900"/>
            <a:ext cx="1404000" cy="1404000"/>
          </a:xfrm>
          <a:prstGeom prst="ellipse">
            <a:avLst/>
          </a:prstGeom>
          <a:solidFill>
            <a:srgbClr val="47659B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wrap="none" lIns="92075" tIns="46038" rIns="92075" bIns="46038"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신성장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동력</a:t>
            </a:r>
            <a:endParaRPr kumimoji="0" lang="en-US" altLang="ko-KR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r>
              <a:rPr kumimoji="0" lang="ko-KR" altLang="en-US" sz="12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창출</a:t>
            </a:r>
            <a:endParaRPr kumimoji="0" lang="ko-KR" alt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pic>
        <p:nvPicPr>
          <p:cNvPr id="23" name="Picture 10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42709" y="2901752"/>
            <a:ext cx="4792662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31"/>
          <p:cNvGrpSpPr/>
          <p:nvPr/>
        </p:nvGrpSpPr>
        <p:grpSpPr>
          <a:xfrm>
            <a:off x="745696" y="1863527"/>
            <a:ext cx="7786688" cy="910555"/>
            <a:chOff x="1143000" y="1033463"/>
            <a:chExt cx="7786688" cy="910555"/>
          </a:xfrm>
        </p:grpSpPr>
        <p:grpSp>
          <p:nvGrpSpPr>
            <p:cNvPr id="4" name="그룹 47"/>
            <p:cNvGrpSpPr>
              <a:grpSpLocks/>
            </p:cNvGrpSpPr>
            <p:nvPr/>
          </p:nvGrpSpPr>
          <p:grpSpPr bwMode="auto">
            <a:xfrm>
              <a:off x="1143000" y="1033463"/>
              <a:ext cx="7786688" cy="895350"/>
              <a:chOff x="214282" y="961768"/>
              <a:chExt cx="8715436" cy="609844"/>
            </a:xfrm>
          </p:grpSpPr>
          <p:sp>
            <p:nvSpPr>
              <p:cNvPr id="30" name="Rectangle 9"/>
              <p:cNvSpPr>
                <a:spLocks noChangeArrowheads="1"/>
              </p:cNvSpPr>
              <p:nvPr/>
            </p:nvSpPr>
            <p:spPr bwMode="auto">
              <a:xfrm>
                <a:off x="214282" y="961768"/>
                <a:ext cx="8715436" cy="609844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50000">
                    <a:srgbClr val="2680E2"/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 w="2857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1" name="Rectangle 10"/>
              <p:cNvSpPr>
                <a:spLocks noChangeArrowheads="1"/>
              </p:cNvSpPr>
              <p:nvPr/>
            </p:nvSpPr>
            <p:spPr bwMode="auto">
              <a:xfrm>
                <a:off x="214282" y="984868"/>
                <a:ext cx="8715436" cy="557388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50000">
                    <a:srgbClr val="D0E3F8"/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 w="2857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kumimoji="0"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24" name="Rectangle 76"/>
            <p:cNvSpPr>
              <a:spLocks noChangeArrowheads="1"/>
            </p:cNvSpPr>
            <p:nvPr/>
          </p:nvSpPr>
          <p:spPr bwMode="auto">
            <a:xfrm>
              <a:off x="2506663" y="1086768"/>
              <a:ext cx="5059362" cy="857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13500000">
                <a:srgbClr val="999999"/>
              </a:prstShdw>
            </a:effectLst>
          </p:spPr>
          <p:txBody>
            <a:bodyPr wrap="none" anchor="ctr"/>
            <a:lstStyle/>
            <a:p>
              <a:pPr algn="ctr">
                <a:lnSpc>
                  <a:spcPct val="110000"/>
                </a:lnSpc>
              </a:pPr>
              <a:r>
                <a:rPr kumimoji="0" lang="en-US" altLang="ko-KR" sz="1600" b="1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2020</a:t>
              </a:r>
              <a:r>
                <a:rPr kumimoji="0" lang="ko-KR" altLang="en-US" sz="1600" b="1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년 까지 세계 </a:t>
              </a:r>
              <a:r>
                <a:rPr kumimoji="0" lang="en-US" altLang="ko-KR" sz="1600" b="1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7</a:t>
              </a:r>
              <a:r>
                <a:rPr kumimoji="0" lang="ko-KR" altLang="en-US" sz="1600" b="1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대</a:t>
              </a:r>
              <a:r>
                <a:rPr kumimoji="0" lang="en-US" altLang="ko-KR" sz="1600" b="1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,</a:t>
              </a:r>
            </a:p>
            <a:p>
              <a:pPr algn="ctr">
                <a:lnSpc>
                  <a:spcPct val="110000"/>
                </a:lnSpc>
              </a:pPr>
              <a:r>
                <a:rPr kumimoji="0" lang="en-US" altLang="ko-KR" sz="1600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2050</a:t>
              </a:r>
              <a:r>
                <a:rPr kumimoji="0" lang="ko-KR" altLang="en-US" sz="1600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년 까지 세계 </a:t>
              </a:r>
              <a:r>
                <a:rPr kumimoji="0" lang="en-US" altLang="ko-KR" sz="1600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5</a:t>
              </a:r>
              <a:r>
                <a:rPr kumimoji="0" lang="ko-KR" altLang="en-US" sz="1600" dirty="0" smtClean="0">
                  <a:solidFill>
                    <a:srgbClr val="003366"/>
                  </a:solidFill>
                  <a:latin typeface="맑은 고딕" pitchFamily="50" charset="-127"/>
                  <a:ea typeface="맑은 고딕" pitchFamily="50" charset="-127"/>
                </a:rPr>
                <a:t>대 녹색강국 진입</a:t>
              </a:r>
              <a:endParaRPr kumimoji="0" lang="ko-KR" altLang="en-US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5" name="Rectangle 76"/>
          <p:cNvSpPr>
            <a:spLocks noChangeArrowheads="1"/>
          </p:cNvSpPr>
          <p:nvPr/>
        </p:nvSpPr>
        <p:spPr bwMode="auto">
          <a:xfrm>
            <a:off x="2861834" y="2996952"/>
            <a:ext cx="3554412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</a:pPr>
            <a:r>
              <a:rPr kumimoji="0" lang="en-US" altLang="ko-KR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대 전략</a:t>
            </a:r>
            <a:r>
              <a:rPr kumimoji="0" lang="en-US" altLang="ko-KR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, 10</a:t>
            </a:r>
            <a:r>
              <a:rPr kumimoji="0" lang="ko-KR" altLang="en-US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대 정책방향</a:t>
            </a: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961720" y="5190308"/>
            <a:ext cx="2232248" cy="77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/>
            </a:pP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효율적 온실가스 감축</a:t>
            </a:r>
            <a:endParaRPr lang="en-US" altLang="ko-KR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/>
            </a:pP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탈석유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 자립 강화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/>
            </a:pP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기후변화 적응역량 강화</a:t>
            </a:r>
          </a:p>
        </p:txBody>
      </p:sp>
      <p:sp>
        <p:nvSpPr>
          <p:cNvPr id="33" name="Rectangle 22"/>
          <p:cNvSpPr>
            <a:spLocks noChangeArrowheads="1"/>
          </p:cNvSpPr>
          <p:nvPr/>
        </p:nvSpPr>
        <p:spPr bwMode="auto">
          <a:xfrm>
            <a:off x="3347864" y="5395182"/>
            <a:ext cx="2808312" cy="991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 startAt="4"/>
            </a:pP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녹색기술개발 및 성장동력화</a:t>
            </a:r>
            <a:endParaRPr lang="en-US" altLang="ko-KR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 startAt="4"/>
            </a:pP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산업의 녹색화 및 녹색산업 육성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 startAt="4"/>
            </a:pP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산업구조의 고도화</a:t>
            </a:r>
            <a:endParaRPr lang="en-US" altLang="ko-KR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 startAt="4"/>
            </a:pP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녹색경제 기반 조성</a:t>
            </a: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Rectangle 22"/>
          <p:cNvSpPr>
            <a:spLocks noChangeArrowheads="1"/>
          </p:cNvSpPr>
          <p:nvPr/>
        </p:nvSpPr>
        <p:spPr bwMode="auto">
          <a:xfrm>
            <a:off x="6012160" y="5157192"/>
            <a:ext cx="2808312" cy="77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 startAt="8"/>
            </a:pP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녹색국토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교통의 조성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 startAt="8"/>
            </a:pP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생활의 녹색혁명</a:t>
            </a:r>
            <a:endParaRPr lang="en-US" altLang="ko-KR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lvl="1" indent="-228600" defTabSz="955675" latinLnBrk="0">
              <a:lnSpc>
                <a:spcPct val="120000"/>
              </a:lnSpc>
              <a:buClr>
                <a:srgbClr val="597DB7"/>
              </a:buClr>
              <a:buFont typeface="+mj-lt"/>
              <a:buAutoNum type="arabicPeriod" startAt="8"/>
            </a:pP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세계적인 녹색성장 모범국가 구현</a:t>
            </a:r>
            <a:endParaRPr lang="ko-KR" altLang="en-US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Rectangle 57"/>
          <p:cNvSpPr>
            <a:spLocks noChangeArrowheads="1"/>
          </p:cNvSpPr>
          <p:nvPr/>
        </p:nvSpPr>
        <p:spPr bwMode="auto">
          <a:xfrm>
            <a:off x="3933808" y="1556792"/>
            <a:ext cx="1358272" cy="432048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ko-KR" altLang="en-US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비 전</a:t>
            </a:r>
            <a:endParaRPr lang="ko-KR" altLang="en-US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738417"/>
            <a:ext cx="1152128" cy="183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10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>
            <a:off x="2242709" y="4725144"/>
            <a:ext cx="4792662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2. </a:t>
            </a:r>
            <a:r>
              <a:rPr lang="ko-KR" altLang="en-US" dirty="0" smtClean="0"/>
              <a:t>목표관리제 태동배경</a:t>
            </a:r>
            <a:r>
              <a:rPr lang="en-US" altLang="ko-KR" dirty="0" smtClean="0"/>
              <a:t>(3/4)</a:t>
            </a:r>
            <a:endParaRPr dirty="0" smtClean="0"/>
          </a:p>
        </p:txBody>
      </p:sp>
      <p:sp>
        <p:nvSpPr>
          <p:cNvPr id="89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677617"/>
            <a:ext cx="8642350" cy="72008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 smtClean="0"/>
              <a:t>국가 중기 온실가스 감축목표 제시</a:t>
            </a:r>
            <a:r>
              <a:rPr lang="en-US" altLang="ko-KR" dirty="0" smtClean="0"/>
              <a:t>(‘09. 8) </a:t>
            </a:r>
            <a:r>
              <a:rPr lang="ko-KR" altLang="en-US" dirty="0" smtClean="0"/>
              <a:t>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산업계 및 시민단체 의견 수렴 등을 통하여 </a:t>
            </a:r>
            <a:r>
              <a:rPr lang="en-US" altLang="ko-KR" dirty="0" smtClean="0"/>
              <a:t>2020</a:t>
            </a:r>
            <a:r>
              <a:rPr lang="ko-KR" altLang="en-US" dirty="0" smtClean="0"/>
              <a:t>년 </a:t>
            </a:r>
            <a:r>
              <a:rPr lang="ko-KR" altLang="en-US" dirty="0" err="1" smtClean="0"/>
              <a:t>배출전망치</a:t>
            </a:r>
            <a:r>
              <a:rPr lang="en-US" altLang="ko-KR" dirty="0" smtClean="0"/>
              <a:t>(BAU</a:t>
            </a:r>
            <a:r>
              <a:rPr lang="en-US" altLang="ko-KR" baseline="30000" dirty="0" smtClean="0"/>
              <a:t>1</a:t>
            </a:r>
            <a:r>
              <a:rPr lang="en-US" altLang="ko-KR" dirty="0" smtClean="0"/>
              <a:t>) </a:t>
            </a:r>
            <a:r>
              <a:rPr lang="ko-KR" altLang="en-US" dirty="0" smtClean="0"/>
              <a:t>대비 </a:t>
            </a:r>
            <a:r>
              <a:rPr lang="en-US" altLang="ko-KR" dirty="0" smtClean="0"/>
              <a:t>30% </a:t>
            </a:r>
            <a:r>
              <a:rPr lang="ko-KR" altLang="en-US" dirty="0" smtClean="0"/>
              <a:t>감축 목표 확정</a:t>
            </a:r>
            <a:r>
              <a:rPr lang="en-US" altLang="ko-KR" dirty="0" smtClean="0"/>
              <a:t>(‘09. 11)</a:t>
            </a:r>
          </a:p>
          <a:p>
            <a:pPr>
              <a:lnSpc>
                <a:spcPct val="120000"/>
              </a:lnSpc>
            </a:pPr>
            <a:r>
              <a:rPr lang="ko-KR" altLang="en-US" dirty="0" smtClean="0">
                <a:latin typeface="맑은 고딕"/>
                <a:ea typeface="맑은 고딕"/>
              </a:rPr>
              <a:t>이는 </a:t>
            </a:r>
            <a:r>
              <a:rPr lang="en-US" altLang="ko-KR" dirty="0" smtClean="0">
                <a:latin typeface="맑은 고딕"/>
                <a:ea typeface="맑은 고딕"/>
              </a:rPr>
              <a:t>IPCC</a:t>
            </a:r>
            <a:r>
              <a:rPr lang="en-US" altLang="ko-KR" baseline="30000" dirty="0" smtClean="0">
                <a:latin typeface="맑은 고딕"/>
                <a:ea typeface="맑은 고딕"/>
              </a:rPr>
              <a:t>2</a:t>
            </a:r>
            <a:r>
              <a:rPr lang="ko-KR" altLang="en-US" dirty="0" smtClean="0">
                <a:latin typeface="맑은 고딕"/>
                <a:ea typeface="맑은 고딕"/>
              </a:rPr>
              <a:t>가 개발도상국에 권고한</a:t>
            </a:r>
            <a:r>
              <a:rPr lang="en-US" altLang="ko-KR" dirty="0" smtClean="0">
                <a:latin typeface="맑은 고딕"/>
                <a:ea typeface="맑은 고딕"/>
              </a:rPr>
              <a:t>(BAU </a:t>
            </a:r>
            <a:r>
              <a:rPr lang="ko-KR" altLang="en-US" dirty="0" smtClean="0">
                <a:latin typeface="맑은 고딕"/>
                <a:ea typeface="맑은 고딕"/>
              </a:rPr>
              <a:t>대비 </a:t>
            </a:r>
            <a:r>
              <a:rPr lang="en-US" altLang="ko-KR" dirty="0" smtClean="0">
                <a:latin typeface="맑은 고딕"/>
                <a:ea typeface="맑은 고딕"/>
              </a:rPr>
              <a:t>15~30% </a:t>
            </a:r>
            <a:r>
              <a:rPr lang="ko-KR" altLang="en-US" dirty="0" smtClean="0">
                <a:latin typeface="맑은 고딕"/>
                <a:ea typeface="맑은 고딕"/>
              </a:rPr>
              <a:t>감축</a:t>
            </a:r>
            <a:r>
              <a:rPr lang="en-US" altLang="ko-KR" dirty="0" smtClean="0">
                <a:latin typeface="맑은 고딕"/>
                <a:ea typeface="맑은 고딕"/>
              </a:rPr>
              <a:t>) </a:t>
            </a:r>
            <a:r>
              <a:rPr lang="ko-KR" altLang="en-US" dirty="0" smtClean="0">
                <a:latin typeface="맑은 고딕"/>
                <a:ea typeface="맑은 고딕"/>
              </a:rPr>
              <a:t>감축범위의 최고 수준임 </a:t>
            </a:r>
            <a:endParaRPr lang="en-US" altLang="ko-KR" dirty="0" smtClean="0">
              <a:latin typeface="맑은 고딕"/>
              <a:ea typeface="맑은 고딕"/>
            </a:endParaRPr>
          </a:p>
          <a:p>
            <a:pPr>
              <a:lnSpc>
                <a:spcPct val="120000"/>
              </a:lnSpc>
            </a:pP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5496" y="6219896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BAU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: Business as usual, 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감축노력이 없을 시 예상되는 배출 전망치</a:t>
            </a:r>
            <a:endParaRPr lang="en-US" altLang="ko-KR" sz="1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IPCC</a:t>
            </a:r>
            <a:r>
              <a:rPr lang="en-US" altLang="ko-KR" sz="1000" baseline="300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000" dirty="0" smtClean="0">
                <a:latin typeface="맑은 고딕" pitchFamily="50" charset="-127"/>
                <a:ea typeface="맑은 고딕" pitchFamily="50" charset="-127"/>
              </a:rPr>
              <a:t> : Intergovernmental Panel on Climate Change, UN</a:t>
            </a:r>
            <a:r>
              <a:rPr lang="ko-KR" altLang="en-US" sz="1000" dirty="0" smtClean="0">
                <a:latin typeface="맑은 고딕" pitchFamily="50" charset="-127"/>
                <a:ea typeface="맑은 고딕" pitchFamily="50" charset="-127"/>
              </a:rPr>
              <a:t>산하 기관으로 기후변화에 관한 정부간 패널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753294" y="4663926"/>
            <a:ext cx="32146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1062856" y="4094013"/>
            <a:ext cx="431800" cy="569913"/>
          </a:xfrm>
          <a:prstGeom prst="rect">
            <a:avLst/>
          </a:prstGeom>
          <a:effectLst/>
          <a:scene3d>
            <a:camera prst="orthographicFront">
              <a:rot lat="0" lon="3600000" rev="0"/>
            </a:camera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1920106" y="3522513"/>
            <a:ext cx="431800" cy="1141413"/>
          </a:xfrm>
          <a:prstGeom prst="rect">
            <a:avLst/>
          </a:prstGeom>
          <a:effectLst/>
          <a:scene3d>
            <a:camera prst="orthographicFront">
              <a:rot lat="0" lon="3600000" rev="0"/>
            </a:camera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2823063" y="3022451"/>
            <a:ext cx="431800" cy="5730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prstDash val="dash"/>
          </a:ln>
          <a:effectLst/>
          <a:scene3d>
            <a:camera prst="orthographicFront">
              <a:rot lat="0" lon="3600000" rev="0"/>
            </a:camera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2821806" y="3555851"/>
            <a:ext cx="431800" cy="1081087"/>
          </a:xfrm>
          <a:prstGeom prst="rect">
            <a:avLst/>
          </a:prstGeom>
          <a:solidFill>
            <a:srgbClr val="7030A0"/>
          </a:solidFill>
          <a:effectLst/>
          <a:scene3d>
            <a:camera prst="orthographicFront">
              <a:rot lat="0" lon="3600000" rev="0"/>
            </a:camera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2170" name="TextBox 22"/>
          <p:cNvSpPr txBox="1">
            <a:spLocks noChangeArrowheads="1"/>
          </p:cNvSpPr>
          <p:nvPr/>
        </p:nvSpPr>
        <p:spPr bwMode="auto">
          <a:xfrm>
            <a:off x="662921" y="2362528"/>
            <a:ext cx="13874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단위 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백만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tCO</a:t>
            </a:r>
            <a:r>
              <a:rPr kumimoji="1" lang="en-US" altLang="ko-K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2</a:t>
            </a:r>
            <a:r>
              <a:rPr kumimoji="1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)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2171" name="TextBox 23"/>
          <p:cNvSpPr txBox="1">
            <a:spLocks noChangeArrowheads="1"/>
          </p:cNvSpPr>
          <p:nvPr/>
        </p:nvSpPr>
        <p:spPr bwMode="auto">
          <a:xfrm>
            <a:off x="1118864" y="3824982"/>
            <a:ext cx="4539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305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2172" name="TextBox 24"/>
          <p:cNvSpPr txBox="1">
            <a:spLocks noChangeArrowheads="1"/>
          </p:cNvSpPr>
          <p:nvPr/>
        </p:nvSpPr>
        <p:spPr bwMode="auto">
          <a:xfrm>
            <a:off x="1987227" y="3226494"/>
            <a:ext cx="4539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594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2173" name="TextBox 25"/>
          <p:cNvSpPr txBox="1">
            <a:spLocks noChangeArrowheads="1"/>
          </p:cNvSpPr>
          <p:nvPr/>
        </p:nvSpPr>
        <p:spPr bwMode="auto">
          <a:xfrm>
            <a:off x="2844477" y="2735957"/>
            <a:ext cx="4539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813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2174" name="TextBox 38"/>
          <p:cNvSpPr txBox="1">
            <a:spLocks noChangeArrowheads="1"/>
          </p:cNvSpPr>
          <p:nvPr/>
        </p:nvSpPr>
        <p:spPr bwMode="auto">
          <a:xfrm>
            <a:off x="1076002" y="4645719"/>
            <a:ext cx="5437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1990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2175" name="TextBox 39"/>
          <p:cNvSpPr txBox="1">
            <a:spLocks noChangeArrowheads="1"/>
          </p:cNvSpPr>
          <p:nvPr/>
        </p:nvSpPr>
        <p:spPr bwMode="auto">
          <a:xfrm>
            <a:off x="1926902" y="4645719"/>
            <a:ext cx="5437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2005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cxnSp>
        <p:nvCxnSpPr>
          <p:cNvPr id="90" name="직선 화살표 연결선 89"/>
          <p:cNvCxnSpPr>
            <a:stCxn id="85" idx="3"/>
          </p:cNvCxnSpPr>
          <p:nvPr/>
        </p:nvCxnSpPr>
        <p:spPr>
          <a:xfrm flipV="1">
            <a:off x="3253606" y="3574901"/>
            <a:ext cx="187325" cy="52228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77" name="TextBox 37"/>
          <p:cNvSpPr txBox="1">
            <a:spLocks noChangeArrowheads="1"/>
          </p:cNvSpPr>
          <p:nvPr/>
        </p:nvSpPr>
        <p:spPr bwMode="auto">
          <a:xfrm>
            <a:off x="2836539" y="3923407"/>
            <a:ext cx="4539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569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2178" name="TextBox 40"/>
          <p:cNvSpPr txBox="1">
            <a:spLocks noChangeArrowheads="1"/>
          </p:cNvSpPr>
          <p:nvPr/>
        </p:nvSpPr>
        <p:spPr bwMode="auto">
          <a:xfrm>
            <a:off x="2795264" y="4645719"/>
            <a:ext cx="5437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맑은 고딕" pitchFamily="50" charset="-127"/>
                <a:cs typeface="굴림" pitchFamily="50" charset="-127"/>
              </a:rPr>
              <a:t>2020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92179" name="Picture 2" descr="na_k11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15816" y="2708920"/>
            <a:ext cx="2243137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TextBox 43"/>
          <p:cNvSpPr txBox="1">
            <a:spLocks noChangeArrowheads="1"/>
          </p:cNvSpPr>
          <p:nvPr/>
        </p:nvSpPr>
        <p:spPr bwMode="auto">
          <a:xfrm>
            <a:off x="3329930" y="3129607"/>
            <a:ext cx="1425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BAU</a:t>
            </a: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대비 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: 30%</a:t>
            </a: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↓</a:t>
            </a:r>
            <a:endParaRPr kumimoji="1" lang="en-US" altLang="ko-KR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05</a:t>
            </a:r>
            <a:r>
              <a:rPr kumimoji="1" lang="ko-KR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년기준</a:t>
            </a: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: </a:t>
            </a:r>
            <a:r>
              <a:rPr kumimoji="1" lang="ko-KR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△</a:t>
            </a: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4%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5220072" y="2348880"/>
            <a:ext cx="3672408" cy="50405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1. </a:t>
            </a:r>
            <a:r>
              <a:rPr kumimoji="0" lang="ko-KR" altLang="en-US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신재생에너지 확대</a:t>
            </a:r>
            <a:endParaRPr kumimoji="0" lang="en-US" altLang="ko-KR" sz="1600" b="1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220072" y="3068960"/>
            <a:ext cx="3672408" cy="50405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2. </a:t>
            </a:r>
            <a:r>
              <a:rPr kumimoji="0" lang="ko-KR" altLang="en-US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고효율 제품 보급</a:t>
            </a:r>
            <a:r>
              <a:rPr kumimoji="0" lang="en-US" altLang="ko-KR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(LED </a:t>
            </a:r>
            <a:r>
              <a:rPr kumimoji="0" lang="ko-KR" altLang="en-US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등</a:t>
            </a:r>
            <a:r>
              <a:rPr kumimoji="0" lang="en-US" altLang="ko-KR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5220072" y="3789040"/>
            <a:ext cx="3672408" cy="50405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3. </a:t>
            </a:r>
            <a:r>
              <a:rPr kumimoji="0" lang="ko-KR" altLang="en-US" sz="1600" b="1" kern="0" spc="-10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그린카</a:t>
            </a:r>
            <a:r>
              <a:rPr kumimoji="0" lang="en-US" altLang="ko-KR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 kern="0" spc="-10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전기차</a:t>
            </a:r>
            <a:r>
              <a:rPr kumimoji="0" lang="en-US" altLang="ko-KR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연료전지 차 등</a:t>
            </a:r>
            <a:r>
              <a:rPr kumimoji="0" lang="en-US" altLang="ko-KR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보급</a:t>
            </a:r>
            <a:endParaRPr kumimoji="0" lang="en-US" altLang="ko-KR" sz="1600" b="1" kern="0" spc="-10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5220072" y="4509120"/>
            <a:ext cx="3672408" cy="50405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4. CCS</a:t>
            </a:r>
            <a:r>
              <a:rPr kumimoji="0" lang="en-US" altLang="ko-KR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이산화탄소 </a:t>
            </a:r>
            <a:r>
              <a:rPr kumimoji="0" lang="ko-KR" altLang="en-US" sz="1600" b="1" kern="0" spc="-10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포집</a:t>
            </a:r>
            <a:r>
              <a:rPr kumimoji="0" lang="ko-KR" altLang="en-US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및 저장</a:t>
            </a:r>
            <a:r>
              <a:rPr kumimoji="0" lang="en-US" altLang="ko-KR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600" b="1" kern="0" spc="-1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도입</a:t>
            </a:r>
            <a:endParaRPr kumimoji="0" lang="en-US" altLang="ko-KR" sz="1600" b="1" kern="0" spc="-10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Rectangle 57"/>
          <p:cNvSpPr>
            <a:spLocks noChangeArrowheads="1"/>
          </p:cNvSpPr>
          <p:nvPr/>
        </p:nvSpPr>
        <p:spPr bwMode="auto">
          <a:xfrm>
            <a:off x="5220072" y="1772816"/>
            <a:ext cx="3672408" cy="432048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주요감축수단</a:t>
            </a:r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Rectangle 57"/>
          <p:cNvSpPr>
            <a:spLocks noChangeArrowheads="1"/>
          </p:cNvSpPr>
          <p:nvPr/>
        </p:nvSpPr>
        <p:spPr bwMode="auto">
          <a:xfrm>
            <a:off x="539552" y="1772816"/>
            <a:ext cx="4464496" cy="432048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온실가스 배출 전망 및 감축 목표</a:t>
            </a:r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모서리가 둥근 직사각형 55"/>
          <p:cNvSpPr/>
          <p:nvPr/>
        </p:nvSpPr>
        <p:spPr bwMode="auto">
          <a:xfrm>
            <a:off x="587053" y="2276872"/>
            <a:ext cx="4416995" cy="2736304"/>
          </a:xfrm>
          <a:prstGeom prst="roundRect">
            <a:avLst>
              <a:gd name="adj" fmla="val 1626"/>
            </a:avLst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72000" tIns="36000" rIns="72000" bIns="3600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7" name="Rectangle 76"/>
          <p:cNvSpPr>
            <a:spLocks noChangeArrowheads="1"/>
          </p:cNvSpPr>
          <p:nvPr/>
        </p:nvSpPr>
        <p:spPr bwMode="auto">
          <a:xfrm>
            <a:off x="2861834" y="5373216"/>
            <a:ext cx="3554412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13500000">
              <a:srgbClr val="999999"/>
            </a:prstShdw>
          </a:effectLst>
        </p:spPr>
        <p:txBody>
          <a:bodyPr wrap="none" anchor="ctr"/>
          <a:lstStyle/>
          <a:p>
            <a:pPr algn="ctr">
              <a:lnSpc>
                <a:spcPct val="110000"/>
              </a:lnSpc>
            </a:pPr>
            <a:r>
              <a:rPr kumimoji="0" lang="ko-KR" altLang="en-US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정부는 비용 효과적인 온실가스 감축정책 및</a:t>
            </a:r>
            <a:endParaRPr kumimoji="0" lang="en-US" altLang="ko-KR" sz="1600" b="1" dirty="0" smtClean="0">
              <a:solidFill>
                <a:srgbClr val="003366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</a:pPr>
            <a:r>
              <a:rPr kumimoji="0" lang="ko-KR" altLang="en-US" sz="1600" b="1" dirty="0" smtClean="0">
                <a:solidFill>
                  <a:srgbClr val="003366"/>
                </a:solidFill>
                <a:latin typeface="맑은 고딕" pitchFamily="50" charset="-127"/>
                <a:ea typeface="맑은 고딕" pitchFamily="50" charset="-127"/>
              </a:rPr>
              <a:t>산업의 국제경쟁력 등을 반영한 세부 감축목표 설정 필요</a:t>
            </a:r>
          </a:p>
        </p:txBody>
      </p:sp>
      <p:sp>
        <p:nvSpPr>
          <p:cNvPr id="3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2. </a:t>
            </a:r>
            <a:r>
              <a:rPr lang="ko-KR" altLang="en-US" dirty="0" smtClean="0"/>
              <a:t>목표관리제 및 태동배경</a:t>
            </a:r>
            <a:r>
              <a:rPr lang="en-US" altLang="ko-KR" dirty="0" smtClean="0"/>
              <a:t>(4/4)</a:t>
            </a:r>
            <a:endParaRPr dirty="0" smtClean="0"/>
          </a:p>
        </p:txBody>
      </p:sp>
      <p:sp>
        <p:nvSpPr>
          <p:cNvPr id="89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/>
          <a:lstStyle/>
          <a:p>
            <a:r>
              <a:rPr lang="ko-KR" altLang="en-US" dirty="0" smtClean="0"/>
              <a:t>산업의 국제경쟁력 등을 반영한 비용효과적 온실가스 감축을 이후고자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이행강제수단을 강화한 목표관리제를 도입함</a:t>
            </a:r>
            <a:endParaRPr lang="ko-KR" altLang="en-US" dirty="0"/>
          </a:p>
        </p:txBody>
      </p:sp>
      <p:grpSp>
        <p:nvGrpSpPr>
          <p:cNvPr id="2" name="그룹 12"/>
          <p:cNvGrpSpPr/>
          <p:nvPr/>
        </p:nvGrpSpPr>
        <p:grpSpPr>
          <a:xfrm>
            <a:off x="178216" y="1991374"/>
            <a:ext cx="8858280" cy="700130"/>
            <a:chOff x="178216" y="1792766"/>
            <a:chExt cx="8858280" cy="772138"/>
          </a:xfrm>
        </p:grpSpPr>
        <p:pic>
          <p:nvPicPr>
            <p:cNvPr id="27" name="Picture 1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78216" y="1792766"/>
              <a:ext cx="8858280" cy="772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12" name="텍스트 개체 틀 2"/>
            <p:cNvSpPr txBox="1">
              <a:spLocks/>
            </p:cNvSpPr>
            <p:nvPr/>
          </p:nvSpPr>
          <p:spPr bwMode="auto">
            <a:xfrm>
              <a:off x="467544" y="1971424"/>
              <a:ext cx="79928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base" latinLnBrk="1" hangingPunct="0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ko-KR" altLang="en-US" sz="1600" dirty="0" err="1" smtClean="0">
                  <a:latin typeface="맑은 고딕" pitchFamily="50" charset="-127"/>
                  <a:ea typeface="맑은 고딕" pitchFamily="50" charset="-127"/>
                </a:rPr>
                <a:t>저탄소</a:t>
              </a:r>
              <a:r>
                <a:rPr kumimoji="0" lang="ko-KR" altLang="en-US" sz="1600" dirty="0" smtClean="0">
                  <a:latin typeface="맑은 고딕" pitchFamily="50" charset="-127"/>
                  <a:ea typeface="맑은 고딕" pitchFamily="50" charset="-127"/>
                </a:rPr>
                <a:t> 녹색성장을 국가전략으로 수립함</a:t>
              </a:r>
              <a:r>
                <a:rPr kumimoji="0" lang="en-US" altLang="ko-KR" sz="1600" dirty="0" smtClean="0">
                  <a:latin typeface="맑은 고딕" pitchFamily="50" charset="-127"/>
                  <a:ea typeface="맑은 고딕" pitchFamily="50" charset="-127"/>
                </a:rPr>
                <a:t>(’08. 8. 15)</a:t>
              </a:r>
            </a:p>
          </p:txBody>
        </p:sp>
      </p:grpSp>
      <p:grpSp>
        <p:nvGrpSpPr>
          <p:cNvPr id="3" name="그룹 8"/>
          <p:cNvGrpSpPr/>
          <p:nvPr/>
        </p:nvGrpSpPr>
        <p:grpSpPr>
          <a:xfrm>
            <a:off x="251520" y="1556792"/>
            <a:ext cx="4192588" cy="645666"/>
            <a:chOff x="251520" y="692696"/>
            <a:chExt cx="4192588" cy="645666"/>
          </a:xfrm>
        </p:grpSpPr>
        <p:pic>
          <p:nvPicPr>
            <p:cNvPr id="10" name="Picture 5" descr="그림제목-2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b="-2925"/>
            <a:stretch>
              <a:fillRect/>
            </a:stretch>
          </p:blipFill>
          <p:spPr bwMode="auto">
            <a:xfrm>
              <a:off x="251520" y="692696"/>
              <a:ext cx="4192588" cy="645666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381888" y="792000"/>
              <a:ext cx="30379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solidFill>
                    <a:schemeClr val="bg1"/>
                  </a:solidFill>
                  <a:effectLst>
                    <a:outerShdw blurRad="60007" dist="200025" dir="15000000" sy="30000" kx="-1800000" algn="bl" rotWithShape="0">
                      <a:prstClr val="black">
                        <a:alpha val="32000"/>
                      </a:prst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목표관리제 탄생</a:t>
              </a:r>
              <a:endParaRPr lang="ko-KR" altLang="en-US" sz="1800" dirty="0"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16"/>
          <p:cNvGrpSpPr/>
          <p:nvPr/>
        </p:nvGrpSpPr>
        <p:grpSpPr>
          <a:xfrm>
            <a:off x="179512" y="2643182"/>
            <a:ext cx="8858280" cy="1008112"/>
            <a:chOff x="178216" y="1792766"/>
            <a:chExt cx="8858280" cy="772138"/>
          </a:xfrm>
        </p:grpSpPr>
        <p:pic>
          <p:nvPicPr>
            <p:cNvPr id="18" name="Picture 12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78216" y="1792766"/>
              <a:ext cx="8858280" cy="772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19" name="텍스트 개체 틀 2"/>
            <p:cNvSpPr txBox="1">
              <a:spLocks/>
            </p:cNvSpPr>
            <p:nvPr/>
          </p:nvSpPr>
          <p:spPr bwMode="auto">
            <a:xfrm>
              <a:off x="467544" y="1889283"/>
              <a:ext cx="79928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base" latinLnBrk="1" hangingPunct="0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ko-KR" altLang="en-US" sz="1600" dirty="0" smtClean="0">
                  <a:latin typeface="맑은 고딕" pitchFamily="50" charset="-127"/>
                  <a:ea typeface="맑은 고딕" pitchFamily="50" charset="-127"/>
                </a:rPr>
                <a:t>비상경제대책회의 도입 결정</a:t>
              </a:r>
              <a:r>
                <a:rPr kumimoji="0" lang="en-US" altLang="ko-KR" sz="1600" dirty="0" smtClean="0">
                  <a:latin typeface="맑은 고딕" pitchFamily="50" charset="-127"/>
                  <a:ea typeface="맑은 고딕" pitchFamily="50" charset="-127"/>
                </a:rPr>
                <a:t>(‘09. 6. 4)</a:t>
              </a:r>
            </a:p>
            <a:p>
              <a:pPr marL="342900" marR="0" lvl="0" indent="-342900" algn="l" defTabSz="914400" rtl="0" eaLnBrk="0" fontAlgn="base" latinLnBrk="1" hangingPunct="0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      - 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에너지 해외 의존도 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97%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인 우리나라의 경우 강력한 수요관리 필요</a:t>
              </a:r>
              <a:endParaRPr kumimoji="0" lang="en-US" altLang="ko-KR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5" name="그룹 19"/>
          <p:cNvGrpSpPr/>
          <p:nvPr/>
        </p:nvGrpSpPr>
        <p:grpSpPr>
          <a:xfrm>
            <a:off x="179512" y="3500438"/>
            <a:ext cx="8858280" cy="1096412"/>
            <a:chOff x="178216" y="1889283"/>
            <a:chExt cx="8858280" cy="839769"/>
          </a:xfrm>
        </p:grpSpPr>
        <p:pic>
          <p:nvPicPr>
            <p:cNvPr id="21" name="Picture 12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78216" y="1956914"/>
              <a:ext cx="8858280" cy="772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22" name="텍스트 개체 틀 2"/>
            <p:cNvSpPr txBox="1">
              <a:spLocks/>
            </p:cNvSpPr>
            <p:nvPr/>
          </p:nvSpPr>
          <p:spPr bwMode="auto">
            <a:xfrm>
              <a:off x="467544" y="1889283"/>
              <a:ext cx="79928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base" latinLnBrk="1" hangingPunct="0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ko-KR" altLang="en-US" sz="1600" dirty="0" smtClean="0">
                  <a:latin typeface="맑은 고딕" pitchFamily="50" charset="-127"/>
                  <a:ea typeface="맑은 고딕" pitchFamily="50" charset="-127"/>
                </a:rPr>
                <a:t>제 </a:t>
              </a:r>
              <a:r>
                <a:rPr kumimoji="0" lang="en-US" altLang="ko-KR" sz="1600" dirty="0" smtClean="0">
                  <a:latin typeface="맑은 고딕" pitchFamily="50" charset="-127"/>
                  <a:ea typeface="맑은 고딕" pitchFamily="50" charset="-127"/>
                </a:rPr>
                <a:t>6</a:t>
              </a:r>
              <a:r>
                <a:rPr kumimoji="0" lang="ko-KR" altLang="en-US" sz="1600" dirty="0" smtClean="0">
                  <a:latin typeface="맑은 고딕" pitchFamily="50" charset="-127"/>
                  <a:ea typeface="맑은 고딕" pitchFamily="50" charset="-127"/>
                </a:rPr>
                <a:t>차 녹색성장위원회</a:t>
              </a:r>
              <a:r>
                <a:rPr kumimoji="0" lang="en-US" altLang="ko-KR" sz="1600" dirty="0" smtClean="0">
                  <a:latin typeface="맑은 고딕" pitchFamily="50" charset="-127"/>
                  <a:ea typeface="맑은 고딕" pitchFamily="50" charset="-127"/>
                </a:rPr>
                <a:t>(‘09. 11. 5)</a:t>
              </a:r>
            </a:p>
            <a:p>
              <a:pPr marL="342900" marR="0" lvl="0" indent="-342900" algn="l" defTabSz="914400" rtl="0" eaLnBrk="0" fontAlgn="base" latinLnBrk="1" hangingPunct="0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      - 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목표관리제 시행계획 수립 후 업계의견 수렴을 거쳐 대통령 보고</a:t>
              </a:r>
              <a:endParaRPr kumimoji="0" lang="en-US" altLang="ko-KR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" name="그룹 22"/>
          <p:cNvGrpSpPr/>
          <p:nvPr/>
        </p:nvGrpSpPr>
        <p:grpSpPr>
          <a:xfrm>
            <a:off x="179512" y="4572008"/>
            <a:ext cx="8858280" cy="700130"/>
            <a:chOff x="178216" y="1792766"/>
            <a:chExt cx="8858280" cy="772138"/>
          </a:xfrm>
        </p:grpSpPr>
        <p:pic>
          <p:nvPicPr>
            <p:cNvPr id="24" name="Picture 1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78216" y="1792766"/>
              <a:ext cx="8858280" cy="772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25" name="텍스트 개체 틀 2"/>
            <p:cNvSpPr txBox="1">
              <a:spLocks/>
            </p:cNvSpPr>
            <p:nvPr/>
          </p:nvSpPr>
          <p:spPr bwMode="auto">
            <a:xfrm>
              <a:off x="467544" y="1971424"/>
              <a:ext cx="799288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base" latinLnBrk="1" hangingPunct="0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ko-KR" altLang="en-US" sz="1600" dirty="0" smtClean="0">
                  <a:latin typeface="맑은 고딕" pitchFamily="50" charset="-127"/>
                  <a:ea typeface="맑은 고딕" pitchFamily="50" charset="-127"/>
                </a:rPr>
                <a:t>추진 근거법인 녹색성장기본법 시행</a:t>
              </a:r>
              <a:r>
                <a:rPr kumimoji="0" lang="en-US" altLang="ko-KR" sz="1600" dirty="0" smtClean="0">
                  <a:latin typeface="맑은 고딕" pitchFamily="50" charset="-127"/>
                  <a:ea typeface="맑은 고딕" pitchFamily="50" charset="-127"/>
                </a:rPr>
                <a:t>(’10. 4. 14)</a:t>
              </a:r>
            </a:p>
          </p:txBody>
        </p:sp>
      </p:grpSp>
      <p:grpSp>
        <p:nvGrpSpPr>
          <p:cNvPr id="7" name="그룹 25"/>
          <p:cNvGrpSpPr/>
          <p:nvPr/>
        </p:nvGrpSpPr>
        <p:grpSpPr>
          <a:xfrm>
            <a:off x="179512" y="5214950"/>
            <a:ext cx="8858280" cy="1224136"/>
            <a:chOff x="178216" y="1792766"/>
            <a:chExt cx="8858280" cy="772138"/>
          </a:xfrm>
        </p:grpSpPr>
        <p:pic>
          <p:nvPicPr>
            <p:cNvPr id="30" name="Picture 12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178216" y="1792766"/>
              <a:ext cx="8858280" cy="772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31" name="텍스트 개체 틀 2"/>
            <p:cNvSpPr txBox="1">
              <a:spLocks/>
            </p:cNvSpPr>
            <p:nvPr/>
          </p:nvSpPr>
          <p:spPr bwMode="auto">
            <a:xfrm>
              <a:off x="467544" y="1880675"/>
              <a:ext cx="8460878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0" fontAlgn="base" latinLnBrk="1" hangingPunct="0">
                <a:lnSpc>
                  <a:spcPct val="13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ko-KR" altLang="en-US" sz="1600" dirty="0" smtClean="0">
                  <a:latin typeface="맑은 고딕" pitchFamily="50" charset="-127"/>
                  <a:ea typeface="맑은 고딕" pitchFamily="50" charset="-127"/>
                </a:rPr>
                <a:t>관리업체 지정</a:t>
              </a:r>
              <a:r>
                <a:rPr kumimoji="0" lang="en-US" altLang="ko-KR" sz="1600" dirty="0" smtClean="0">
                  <a:latin typeface="맑은 고딕" pitchFamily="50" charset="-127"/>
                  <a:ea typeface="맑은 고딕" pitchFamily="50" charset="-127"/>
                </a:rPr>
                <a:t>·</a:t>
              </a:r>
              <a:r>
                <a:rPr kumimoji="0" lang="ko-KR" altLang="en-US" sz="1600" dirty="0" smtClean="0">
                  <a:latin typeface="맑은 고딕" pitchFamily="50" charset="-127"/>
                  <a:ea typeface="맑은 고딕" pitchFamily="50" charset="-127"/>
                </a:rPr>
                <a:t>고시</a:t>
              </a:r>
              <a:r>
                <a:rPr kumimoji="0" lang="en-US" altLang="ko-KR" sz="1600" dirty="0" smtClean="0">
                  <a:latin typeface="맑은 고딕" pitchFamily="50" charset="-127"/>
                  <a:ea typeface="맑은 고딕" pitchFamily="50" charset="-127"/>
                </a:rPr>
                <a:t>(‘10. 9. 30)</a:t>
              </a:r>
            </a:p>
            <a:p>
              <a:pPr marL="342900" indent="-342900" eaLnBrk="0" hangingPunct="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      - 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산업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·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발전 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374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개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건물</a:t>
              </a:r>
              <a:r>
                <a:rPr kumimoji="0" lang="en-US" altLang="ko-KR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·</a:t>
              </a:r>
              <a:r>
                <a:rPr kumimoji="0" lang="ko-KR" altLang="en-US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교통 </a:t>
              </a:r>
              <a:r>
                <a:rPr kumimoji="0" lang="en-US" altLang="ko-KR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46</a:t>
              </a:r>
              <a:r>
                <a:rPr kumimoji="0" lang="ko-KR" altLang="en-US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개</a:t>
              </a:r>
              <a:r>
                <a:rPr kumimoji="0" lang="en-US" altLang="ko-KR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농업</a:t>
              </a:r>
              <a:r>
                <a:rPr kumimoji="0" lang="en-US" altLang="ko-KR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·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 축산 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27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개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폐기물 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23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개 업체 지정</a:t>
              </a:r>
              <a:endParaRPr kumimoji="0" lang="en-US" altLang="ko-KR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42900" indent="-342900" eaLnBrk="0" hangingPunct="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      - 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이는 국가 온실가스 총 배출량의 </a:t>
              </a:r>
              <a:r>
                <a:rPr kumimoji="0" lang="en-US" altLang="ko-KR" dirty="0" smtClean="0">
                  <a:latin typeface="맑은 고딕" pitchFamily="50" charset="-127"/>
                  <a:ea typeface="맑은 고딕" pitchFamily="50" charset="-127"/>
                </a:rPr>
                <a:t>60%</a:t>
              </a:r>
              <a:r>
                <a:rPr kumimoji="0" lang="ko-KR" altLang="en-US" dirty="0" smtClean="0">
                  <a:latin typeface="맑은 고딕" pitchFamily="50" charset="-127"/>
                  <a:ea typeface="맑은 고딕" pitchFamily="50" charset="-127"/>
                </a:rPr>
                <a:t>이상에 해당됨</a:t>
              </a:r>
              <a:endParaRPr kumimoji="0" lang="en-US" altLang="ko-KR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342900" indent="-342900" eaLnBrk="0" hangingPunct="0">
                <a:lnSpc>
                  <a:spcPct val="130000"/>
                </a:lnSpc>
                <a:spcBef>
                  <a:spcPct val="20000"/>
                </a:spcBef>
                <a:defRPr/>
              </a:pPr>
              <a:endParaRPr kumimoji="0" lang="en-US" altLang="ko-KR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071546"/>
            <a:ext cx="270510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89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7"/>
          <p:cNvGrpSpPr>
            <a:grpSpLocks/>
          </p:cNvGrpSpPr>
          <p:nvPr/>
        </p:nvGrpSpPr>
        <p:grpSpPr bwMode="auto">
          <a:xfrm>
            <a:off x="2339752" y="2137127"/>
            <a:ext cx="4543773" cy="441325"/>
            <a:chOff x="2477014" y="1987540"/>
            <a:chExt cx="4189973" cy="441328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477014" y="1987540"/>
              <a:ext cx="4189973" cy="441328"/>
            </a:xfrm>
            <a:prstGeom prst="roundRect">
              <a:avLst>
                <a:gd name="adj" fmla="val 5873"/>
              </a:avLst>
            </a:prstGeom>
            <a:gradFill>
              <a:gsLst>
                <a:gs pos="0">
                  <a:srgbClr val="92D05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0" scaled="0"/>
            </a:gra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779" name="TextBox 30"/>
            <p:cNvSpPr txBox="1">
              <a:spLocks noChangeArrowheads="1"/>
            </p:cNvSpPr>
            <p:nvPr/>
          </p:nvSpPr>
          <p:spPr bwMode="auto">
            <a:xfrm>
              <a:off x="2595022" y="2000240"/>
              <a:ext cx="2842846" cy="400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/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II.   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배출량 등의 산정</a:t>
              </a:r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•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보고</a:t>
              </a:r>
              <a:endParaRPr lang="ko-KR" altLang="en-US" sz="2000" b="0" spc="-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그룹 45"/>
          <p:cNvGrpSpPr>
            <a:grpSpLocks/>
          </p:cNvGrpSpPr>
          <p:nvPr/>
        </p:nvGrpSpPr>
        <p:grpSpPr bwMode="auto">
          <a:xfrm>
            <a:off x="2339752" y="1475507"/>
            <a:ext cx="4543772" cy="441325"/>
            <a:chOff x="2477014" y="3201986"/>
            <a:chExt cx="4189973" cy="44132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477014" y="3201986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94460" y="3214686"/>
              <a:ext cx="3655849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I. 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목표관리제 정의 및 태동 배경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44"/>
          <p:cNvGrpSpPr>
            <a:grpSpLocks/>
          </p:cNvGrpSpPr>
          <p:nvPr/>
        </p:nvGrpSpPr>
        <p:grpSpPr bwMode="auto">
          <a:xfrm>
            <a:off x="2339752" y="2741889"/>
            <a:ext cx="4543772" cy="441325"/>
            <a:chOff x="2477014" y="3786190"/>
            <a:chExt cx="4189973" cy="44132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94460" y="3798890"/>
              <a:ext cx="3676544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목표설정 및 이행계획서 제출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" name="그룹 44"/>
          <p:cNvGrpSpPr>
            <a:grpSpLocks/>
          </p:cNvGrpSpPr>
          <p:nvPr/>
        </p:nvGrpSpPr>
        <p:grpSpPr bwMode="auto">
          <a:xfrm>
            <a:off x="2339752" y="3403508"/>
            <a:ext cx="4543773" cy="441325"/>
            <a:chOff x="2477014" y="3786190"/>
            <a:chExt cx="4189973" cy="44132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94460" y="3798890"/>
              <a:ext cx="3902706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IV.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 컨설팅의 역할과 범위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7" name="그룹 44"/>
          <p:cNvGrpSpPr>
            <a:grpSpLocks/>
          </p:cNvGrpSpPr>
          <p:nvPr/>
        </p:nvGrpSpPr>
        <p:grpSpPr bwMode="auto">
          <a:xfrm>
            <a:off x="2339752" y="4065127"/>
            <a:ext cx="4543773" cy="441325"/>
            <a:chOff x="2477014" y="3786190"/>
            <a:chExt cx="4189973" cy="44132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4460" y="3798890"/>
              <a:ext cx="2424520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용어의 정의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8" name="그룹 44"/>
          <p:cNvGrpSpPr>
            <a:grpSpLocks/>
          </p:cNvGrpSpPr>
          <p:nvPr/>
        </p:nvGrpSpPr>
        <p:grpSpPr bwMode="auto">
          <a:xfrm>
            <a:off x="2339752" y="4726748"/>
            <a:ext cx="4543773" cy="441325"/>
            <a:chOff x="2477014" y="3786190"/>
            <a:chExt cx="4189973" cy="4413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94460" y="3798890"/>
              <a:ext cx="3784451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2]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국내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외 가이드라인 소개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spc="-50" dirty="0" smtClean="0"/>
              <a:t>목표관리제에 따른 명세서제출 의무</a:t>
            </a:r>
            <a:endParaRPr lang="ko-KR" altLang="en-US" spc="-50" dirty="0"/>
          </a:p>
        </p:txBody>
      </p:sp>
      <p:grpSp>
        <p:nvGrpSpPr>
          <p:cNvPr id="3" name="그룹 65"/>
          <p:cNvGrpSpPr>
            <a:grpSpLocks/>
          </p:cNvGrpSpPr>
          <p:nvPr/>
        </p:nvGrpSpPr>
        <p:grpSpPr bwMode="auto">
          <a:xfrm>
            <a:off x="184150" y="1547347"/>
            <a:ext cx="8605838" cy="4976812"/>
            <a:chOff x="285750" y="1023920"/>
            <a:chExt cx="7643836" cy="5143500"/>
          </a:xfrm>
        </p:grpSpPr>
        <p:pic>
          <p:nvPicPr>
            <p:cNvPr id="95268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85750" y="1023920"/>
              <a:ext cx="5899140" cy="514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69" name="Picture 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flipH="1">
              <a:off x="6159488" y="1023920"/>
              <a:ext cx="1770098" cy="514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5274" name="직사각형 130"/>
          <p:cNvSpPr>
            <a:spLocks noChangeArrowheads="1"/>
          </p:cNvSpPr>
          <p:nvPr/>
        </p:nvSpPr>
        <p:spPr bwMode="auto">
          <a:xfrm>
            <a:off x="238125" y="3266609"/>
            <a:ext cx="1303338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감축목표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 절약 목표 및 에너지 이용효율 목표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 자립 목표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신재생에너지 보급 목표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75" name="직사각형 131"/>
          <p:cNvSpPr>
            <a:spLocks noChangeArrowheads="1"/>
          </p:cNvSpPr>
          <p:nvPr/>
        </p:nvSpPr>
        <p:spPr bwMode="auto">
          <a:xfrm>
            <a:off x="1970088" y="3644434"/>
            <a:ext cx="1285875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자발적으로 행한 실적에 대해 목표관리 실적인정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자발적으로 온실가스를 미리 감축하는 행동 촉진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76" name="직사각형 132"/>
          <p:cNvSpPr>
            <a:spLocks noChangeArrowheads="1"/>
          </p:cNvSpPr>
          <p:nvPr/>
        </p:nvSpPr>
        <p:spPr bwMode="auto">
          <a:xfrm>
            <a:off x="3728729" y="3280897"/>
            <a:ext cx="1357313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배출량 및 에너지 소비량에 대해 측정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보고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검증 가능한 방식으로 명세서 작성하여 보고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보고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시 전문기관 검증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77" name="직사각형 133"/>
          <p:cNvSpPr>
            <a:spLocks noChangeArrowheads="1"/>
          </p:cNvSpPr>
          <p:nvPr/>
        </p:nvSpPr>
        <p:spPr bwMode="auto">
          <a:xfrm>
            <a:off x="5508104" y="3673009"/>
            <a:ext cx="1281112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종합정보관리체계 구축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산업공정분야의 정보 및 통계 작성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78" name="직사각형 134"/>
          <p:cNvSpPr>
            <a:spLocks noChangeArrowheads="1"/>
          </p:cNvSpPr>
          <p:nvPr/>
        </p:nvSpPr>
        <p:spPr bwMode="auto">
          <a:xfrm>
            <a:off x="7399338" y="3238034"/>
            <a:ext cx="1500187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시장기능을 활용한 온실가스 </a:t>
            </a:r>
            <a:r>
              <a:rPr kumimoji="1" lang="ko-KR" sz="11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배출권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sz="11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거래제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실시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597DB7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배출허용량 할당방법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등록 및 관리방법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거래소 설치 및 운영 등에 관한 사항은 개별 법률로 정함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모서리가 둥근 직사각형 66"/>
          <p:cNvSpPr/>
          <p:nvPr/>
        </p:nvSpPr>
        <p:spPr>
          <a:xfrm>
            <a:off x="365125" y="1809284"/>
            <a:ext cx="914400" cy="28575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제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42</a:t>
            </a: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조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7" name="모서리가 둥근 직사각형 67"/>
          <p:cNvSpPr/>
          <p:nvPr/>
        </p:nvSpPr>
        <p:spPr>
          <a:xfrm>
            <a:off x="3896632" y="1809284"/>
            <a:ext cx="914400" cy="28575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제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44</a:t>
            </a:r>
            <a:r>
              <a:rPr kumimoji="1" lang="ko-KR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조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8" name="모서리가 둥근 직사각형 69"/>
          <p:cNvSpPr/>
          <p:nvPr/>
        </p:nvSpPr>
        <p:spPr>
          <a:xfrm>
            <a:off x="7609984" y="1809284"/>
            <a:ext cx="914400" cy="28575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제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46</a:t>
            </a: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조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모서리가 둥근 직사각형 70"/>
          <p:cNvSpPr/>
          <p:nvPr/>
        </p:nvSpPr>
        <p:spPr>
          <a:xfrm>
            <a:off x="5682428" y="2237909"/>
            <a:ext cx="914400" cy="28575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제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45</a:t>
            </a: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조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0" name="모서리가 둥근 직사각형 71"/>
          <p:cNvSpPr/>
          <p:nvPr/>
        </p:nvSpPr>
        <p:spPr>
          <a:xfrm>
            <a:off x="2159000" y="2166472"/>
            <a:ext cx="914400" cy="28575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제</a:t>
            </a:r>
            <a:r>
              <a:rPr kumimoji="1" lang="en-US" alt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43</a:t>
            </a:r>
            <a:r>
              <a:rPr kumimoji="1" lang="ko-KR" sz="14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HY견고딕" pitchFamily="18" charset="-127"/>
                <a:ea typeface="HY견고딕" pitchFamily="18" charset="-127"/>
                <a:cs typeface="굴림" pitchFamily="50" charset="-127"/>
              </a:rPr>
              <a:t>조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84" name="직사각형 72"/>
          <p:cNvSpPr>
            <a:spLocks noChangeArrowheads="1"/>
          </p:cNvSpPr>
          <p:nvPr/>
        </p:nvSpPr>
        <p:spPr bwMode="auto">
          <a:xfrm>
            <a:off x="280988" y="2326809"/>
            <a:ext cx="1066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기후변화대응 및 에너지 </a:t>
            </a:r>
            <a:endParaRPr kumimoji="1" lang="ko-KR" altLang="en-US" sz="12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목표관리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85" name="직사각형 73"/>
          <p:cNvSpPr>
            <a:spLocks noChangeArrowheads="1"/>
          </p:cNvSpPr>
          <p:nvPr/>
        </p:nvSpPr>
        <p:spPr bwMode="auto">
          <a:xfrm>
            <a:off x="2112963" y="2766547"/>
            <a:ext cx="1066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감축 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조기행동 촉진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86" name="직사각형 74"/>
          <p:cNvSpPr>
            <a:spLocks noChangeArrowheads="1"/>
          </p:cNvSpPr>
          <p:nvPr/>
        </p:nvSpPr>
        <p:spPr bwMode="auto">
          <a:xfrm>
            <a:off x="3813175" y="2309347"/>
            <a:ext cx="11763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배출량 및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 사용량</a:t>
            </a:r>
            <a:endParaRPr kumimoji="1" lang="ko-KR" altLang="en-US" sz="12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등의 보고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87" name="직사각형 75"/>
          <p:cNvSpPr>
            <a:spLocks noChangeArrowheads="1"/>
          </p:cNvSpPr>
          <p:nvPr/>
        </p:nvSpPr>
        <p:spPr bwMode="auto">
          <a:xfrm>
            <a:off x="7527925" y="2439522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총량제한 배출권 거래제 도입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88" name="직사각형 76"/>
          <p:cNvSpPr>
            <a:spLocks noChangeArrowheads="1"/>
          </p:cNvSpPr>
          <p:nvPr/>
        </p:nvSpPr>
        <p:spPr bwMode="auto">
          <a:xfrm>
            <a:off x="5592241" y="2755434"/>
            <a:ext cx="1066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종합정보관리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체계 구축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직사각형 77"/>
          <p:cNvSpPr/>
          <p:nvPr/>
        </p:nvSpPr>
        <p:spPr>
          <a:xfrm>
            <a:off x="196850" y="5381159"/>
            <a:ext cx="1249363" cy="1143000"/>
          </a:xfrm>
          <a:prstGeom prst="rect">
            <a:avLst/>
          </a:prstGeom>
          <a:solidFill>
            <a:srgbClr val="8AA3CC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vert="horz" wrap="none" lIns="0" tIns="46038" rIns="0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4" name="직사각형 80"/>
          <p:cNvSpPr/>
          <p:nvPr/>
        </p:nvSpPr>
        <p:spPr>
          <a:xfrm>
            <a:off x="1898650" y="5381159"/>
            <a:ext cx="1347788" cy="1143000"/>
          </a:xfrm>
          <a:prstGeom prst="rect">
            <a:avLst/>
          </a:prstGeom>
          <a:solidFill>
            <a:srgbClr val="8AA3CC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vert="horz" wrap="none" lIns="0" tIns="46038" rIns="0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94" name="직사각형 130"/>
          <p:cNvSpPr>
            <a:spLocks noChangeArrowheads="1"/>
          </p:cNvSpPr>
          <p:nvPr/>
        </p:nvSpPr>
        <p:spPr bwMode="auto">
          <a:xfrm>
            <a:off x="171450" y="5395992"/>
            <a:ext cx="137477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감축잠재량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분석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자발적 온실가스  감축목표 수립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한계감축비용 분석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95" name="직사각형 131"/>
          <p:cNvSpPr>
            <a:spLocks noChangeArrowheads="1"/>
          </p:cNvSpPr>
          <p:nvPr/>
        </p:nvSpPr>
        <p:spPr bwMode="auto">
          <a:xfrm>
            <a:off x="1907704" y="5395992"/>
            <a:ext cx="1368152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lang="ko-KR" sz="1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국내외 </a:t>
            </a:r>
            <a:r>
              <a:rPr lang="en-US" altLang="ko-KR" sz="1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CDM</a:t>
            </a:r>
            <a:r>
              <a:rPr lang="ko-KR" sz="1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사업추진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lang="ko-KR" sz="1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국내 온실가스 감축사업 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실적 등록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5" name="직사각형 81"/>
          <p:cNvSpPr/>
          <p:nvPr/>
        </p:nvSpPr>
        <p:spPr>
          <a:xfrm>
            <a:off x="7335838" y="5381159"/>
            <a:ext cx="1390650" cy="1143000"/>
          </a:xfrm>
          <a:prstGeom prst="rect">
            <a:avLst/>
          </a:prstGeom>
          <a:solidFill>
            <a:srgbClr val="8AA3CC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vert="horz" wrap="none" lIns="0" tIns="46038" rIns="0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96" name="직사각형 134"/>
          <p:cNvSpPr>
            <a:spLocks noChangeArrowheads="1"/>
          </p:cNvSpPr>
          <p:nvPr/>
        </p:nvSpPr>
        <p:spPr bwMode="auto">
          <a:xfrm>
            <a:off x="7345694" y="5413408"/>
            <a:ext cx="1500187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배출권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거래제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대응 방안 수립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합리적 </a:t>
            </a:r>
            <a:r>
              <a:rPr kumimoji="1" lang="ko-KR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배출권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거래제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설계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4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/>
          <a:lstStyle/>
          <a:p>
            <a:r>
              <a:rPr lang="ko-KR" altLang="en-US" dirty="0" err="1" smtClean="0"/>
              <a:t>저탄소</a:t>
            </a:r>
            <a:r>
              <a:rPr lang="ko-KR" altLang="en-US" dirty="0" smtClean="0"/>
              <a:t> 녹색성장 기본법의 제 </a:t>
            </a:r>
            <a:r>
              <a:rPr lang="en-US" altLang="ko-KR" dirty="0" smtClean="0"/>
              <a:t>42</a:t>
            </a:r>
            <a:r>
              <a:rPr lang="ko-KR" altLang="en-US" dirty="0" smtClean="0"/>
              <a:t>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 </a:t>
            </a:r>
            <a:r>
              <a:rPr lang="en-US" altLang="ko-KR" dirty="0" smtClean="0"/>
              <a:t>44</a:t>
            </a:r>
            <a:r>
              <a:rPr lang="ko-KR" altLang="en-US" dirty="0" smtClean="0"/>
              <a:t>조에 따라 법적으로 온실가스 배출량 및 에너지 사용량을 해마다 산정하고 검증된 결과를 관장기관에 보고하여야 함</a:t>
            </a:r>
            <a:endParaRPr lang="ko-KR" altLang="en-US" dirty="0"/>
          </a:p>
        </p:txBody>
      </p:sp>
      <p:sp>
        <p:nvSpPr>
          <p:cNvPr id="89" name="직사각형 80"/>
          <p:cNvSpPr/>
          <p:nvPr/>
        </p:nvSpPr>
        <p:spPr>
          <a:xfrm>
            <a:off x="5497404" y="5377824"/>
            <a:ext cx="1296000" cy="1143000"/>
          </a:xfrm>
          <a:prstGeom prst="rect">
            <a:avLst/>
          </a:prstGeom>
          <a:solidFill>
            <a:srgbClr val="8AA3CC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vert="horz" wrap="none" lIns="0" tIns="46038" rIns="0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0" name="직사각형 80"/>
          <p:cNvSpPr/>
          <p:nvPr/>
        </p:nvSpPr>
        <p:spPr>
          <a:xfrm>
            <a:off x="3680608" y="5382344"/>
            <a:ext cx="1347788" cy="1143000"/>
          </a:xfrm>
          <a:prstGeom prst="rect">
            <a:avLst/>
          </a:prstGeom>
          <a:solidFill>
            <a:srgbClr val="8AA3CC"/>
          </a:solidFill>
          <a:ln w="19050" algn="ctr">
            <a:solidFill>
              <a:srgbClr val="81ABD5"/>
            </a:solidFill>
            <a:round/>
            <a:headEnd/>
            <a:tailEnd/>
          </a:ln>
          <a:effectLst>
            <a:outerShdw dist="17961" dir="2700000" algn="ctr" rotWithShape="0">
              <a:srgbClr val="576F97"/>
            </a:outerShdw>
          </a:effectLst>
        </p:spPr>
        <p:txBody>
          <a:bodyPr vert="horz" wrap="none" lIns="0" tIns="46038" rIns="0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98" name="직사각형 131"/>
          <p:cNvSpPr>
            <a:spLocks noChangeArrowheads="1"/>
          </p:cNvSpPr>
          <p:nvPr/>
        </p:nvSpPr>
        <p:spPr bwMode="auto">
          <a:xfrm>
            <a:off x="5511800" y="5388104"/>
            <a:ext cx="13573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산정 및 보고가이드라인개발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배출량 모니터링 실시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5297" name="직사각형 130"/>
          <p:cNvSpPr>
            <a:spLocks noChangeArrowheads="1"/>
          </p:cNvSpPr>
          <p:nvPr/>
        </p:nvSpPr>
        <p:spPr bwMode="auto">
          <a:xfrm>
            <a:off x="3688733" y="5395992"/>
            <a:ext cx="137477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사내 온실가스 배출량 산정체계 구축</a:t>
            </a:r>
          </a:p>
          <a:p>
            <a:pPr marL="90488" marR="0" lvl="0" indent="-90488" algn="l" defTabSz="914400" rtl="0" eaLnBrk="1" fontAlgn="base" latin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Pts val="1100"/>
              <a:buFont typeface="Wingdings" pitchFamily="2" charset="2"/>
              <a:buChar char="§"/>
              <a:tabLst/>
            </a:pP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제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</a:t>
            </a:r>
            <a:r>
              <a:rPr kumimoji="1" lang="ko-KR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 검증</a:t>
            </a:r>
            <a:endParaRPr kumimoji="1" 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7" name="직사각형 52"/>
          <p:cNvSpPr/>
          <p:nvPr/>
        </p:nvSpPr>
        <p:spPr bwMode="auto">
          <a:xfrm>
            <a:off x="179512" y="2155632"/>
            <a:ext cx="1296144" cy="3145576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ysDash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4" name="Group 342"/>
          <p:cNvGrpSpPr>
            <a:grpSpLocks/>
          </p:cNvGrpSpPr>
          <p:nvPr/>
        </p:nvGrpSpPr>
        <p:grpSpPr bwMode="auto">
          <a:xfrm>
            <a:off x="179514" y="1508343"/>
            <a:ext cx="2549526" cy="250825"/>
            <a:chOff x="2053" y="1003"/>
            <a:chExt cx="1606" cy="158"/>
          </a:xfrm>
        </p:grpSpPr>
        <p:pic>
          <p:nvPicPr>
            <p:cNvPr id="95308" name="Picture 343" descr="bar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053" y="1003"/>
              <a:ext cx="158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5309" name="Text Box 344"/>
            <p:cNvSpPr txBox="1">
              <a:spLocks noChangeArrowheads="1"/>
            </p:cNvSpPr>
            <p:nvPr/>
          </p:nvSpPr>
          <p:spPr bwMode="auto">
            <a:xfrm>
              <a:off x="2276" y="1003"/>
              <a:ext cx="1383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저탄소</a:t>
              </a:r>
              <a:r>
                <a:rPr kumimoji="1" lang="ko-K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 녹색성장 기본법</a:t>
              </a:r>
              <a:endParaRPr kumimoji="1" lang="ko-K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grpSp>
        <p:nvGrpSpPr>
          <p:cNvPr id="5" name="그룹 126"/>
          <p:cNvGrpSpPr>
            <a:grpSpLocks/>
          </p:cNvGrpSpPr>
          <p:nvPr/>
        </p:nvGrpSpPr>
        <p:grpSpPr bwMode="auto">
          <a:xfrm>
            <a:off x="3704136" y="2177568"/>
            <a:ext cx="1313560" cy="3145576"/>
            <a:chOff x="2771321" y="5503178"/>
            <a:chExt cx="1346651" cy="216370"/>
          </a:xfrm>
        </p:grpSpPr>
        <p:sp>
          <p:nvSpPr>
            <p:cNvPr id="44" name="직사각형 51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12700" cap="flat" cmpd="sng" algn="ctr">
              <a:solidFill>
                <a:srgbClr val="FF0000"/>
              </a:solidFill>
              <a:prstDash val="sysDash"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5" name="직사각형 52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12700" cap="flat" cmpd="sng" algn="ctr">
              <a:solidFill>
                <a:srgbClr val="FF0000"/>
              </a:solidFill>
              <a:prstDash val="sysDash"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sp>
        <p:nvSpPr>
          <p:cNvPr id="4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32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2. </a:t>
            </a:r>
            <a:r>
              <a:rPr lang="ko-KR" altLang="en-US" dirty="0" smtClean="0"/>
              <a:t>대상온실가스</a:t>
            </a:r>
            <a:r>
              <a:rPr lang="en-US" altLang="ko-KR" dirty="0" smtClean="0"/>
              <a:t>(1/3)</a:t>
            </a:r>
            <a:endParaRPr dirty="0" smtClean="0"/>
          </a:p>
        </p:txBody>
      </p:sp>
      <p:sp>
        <p:nvSpPr>
          <p:cNvPr id="34" name="텍스트 개체 틀 33"/>
          <p:cNvSpPr>
            <a:spLocks noGrp="1"/>
          </p:cNvSpPr>
          <p:nvPr>
            <p:ph type="body" sz="quarter" idx="13"/>
          </p:nvPr>
        </p:nvSpPr>
        <p:spPr>
          <a:xfrm>
            <a:off x="250825" y="765175"/>
            <a:ext cx="8642350" cy="1151657"/>
          </a:xfrm>
        </p:spPr>
        <p:txBody>
          <a:bodyPr/>
          <a:lstStyle/>
          <a:p>
            <a:pPr marL="263525" indent="-26352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ko-KR" altLang="en-US" dirty="0" smtClean="0"/>
              <a:t>온실가스란  지구 기온이 상승하도록 온실효과를 야기시키는 기체를 말함</a:t>
            </a:r>
            <a:endParaRPr lang="en-US" altLang="ko-KR" dirty="0" smtClean="0"/>
          </a:p>
          <a:p>
            <a:pPr marL="263525" indent="-26352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ko-KR" altLang="en-US" dirty="0" smtClean="0"/>
              <a:t>온실가스 유발가스는 직접 온실가스와 간접 온실가스로 구분됨</a:t>
            </a:r>
          </a:p>
          <a:p>
            <a:pPr eaLnBrk="1" hangingPunct="1">
              <a:defRPr/>
            </a:pPr>
            <a:endParaRPr lang="ko-KR" altLang="en-US" dirty="0"/>
          </a:p>
        </p:txBody>
      </p:sp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419100" y="1844824"/>
            <a:ext cx="3721100" cy="4464050"/>
            <a:chOff x="419100" y="2212975"/>
            <a:chExt cx="3162300" cy="4091357"/>
          </a:xfrm>
        </p:grpSpPr>
        <p:sp>
          <p:nvSpPr>
            <p:cNvPr id="40" name="Oval 8"/>
            <p:cNvSpPr>
              <a:spLocks noChangeArrowheads="1"/>
            </p:cNvSpPr>
            <p:nvPr/>
          </p:nvSpPr>
          <p:spPr bwMode="auto">
            <a:xfrm>
              <a:off x="419100" y="2212975"/>
              <a:ext cx="3162300" cy="4057892"/>
            </a:xfrm>
            <a:prstGeom prst="ellipse">
              <a:avLst/>
            </a:prstGeom>
            <a:solidFill>
              <a:srgbClr val="92D050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" name="Oval 9"/>
            <p:cNvSpPr>
              <a:spLocks noChangeArrowheads="1"/>
            </p:cNvSpPr>
            <p:nvPr/>
          </p:nvSpPr>
          <p:spPr bwMode="auto">
            <a:xfrm>
              <a:off x="964138" y="2253714"/>
              <a:ext cx="2072224" cy="2019489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6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2" name="Text Box 10"/>
            <p:cNvSpPr txBox="1">
              <a:spLocks noChangeArrowheads="1"/>
            </p:cNvSpPr>
            <p:nvPr/>
          </p:nvSpPr>
          <p:spPr bwMode="auto">
            <a:xfrm>
              <a:off x="1476798" y="2294453"/>
              <a:ext cx="1018574" cy="2002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CO</a:t>
              </a:r>
              <a:r>
                <a:rPr kumimoji="0" lang="en-US" altLang="ko-KR" sz="1600" kern="0" baseline="-25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CH</a:t>
              </a:r>
              <a:r>
                <a:rPr kumimoji="0" lang="en-US" altLang="ko-KR" sz="1600" kern="0" baseline="-25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N</a:t>
              </a:r>
              <a:r>
                <a:rPr kumimoji="0" lang="en-US" altLang="ko-KR" sz="1600" kern="0" baseline="-25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kumimoji="0" lang="en-US" altLang="ko-KR" sz="1600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O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HFCs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PFCs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SF</a:t>
              </a:r>
              <a:r>
                <a:rPr kumimoji="0" lang="en-US" altLang="ko-KR" sz="1600" kern="0" baseline="-25000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6</a:t>
              </a: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1057227" y="4311032"/>
              <a:ext cx="1923822" cy="1993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O</a:t>
              </a:r>
              <a:r>
                <a:rPr kumimoji="0" lang="en-US" altLang="ko-KR" sz="1600" kern="0" baseline="-250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CFC(R-11,12,22..)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ko-KR" altLang="en-US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하론</a:t>
              </a: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1301</a:t>
              </a:r>
            </a:p>
            <a:p>
              <a:pPr algn="ctr" fontAlgn="auto" latinLnBrk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NF3(Nitrogen </a:t>
              </a:r>
              <a:r>
                <a:rPr kumimoji="0" lang="en-US" altLang="ko-KR" sz="1600" kern="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trifluoride</a:t>
              </a: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</a:p>
            <a:p>
              <a:pPr algn="ctr" fontAlgn="auto" latinLnBrk="0">
                <a:lnSpc>
                  <a:spcPct val="1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algn="ctr" fontAlgn="auto" latinLnBrk="0">
                <a:lnSpc>
                  <a:spcPct val="1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algn="ctr" fontAlgn="auto" latinLnBrk="0">
                <a:lnSpc>
                  <a:spcPct val="1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kumimoji="0" lang="en-US" altLang="ko-KR" sz="16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sp>
        <p:nvSpPr>
          <p:cNvPr id="95" name="Rectangle 6"/>
          <p:cNvSpPr>
            <a:spLocks noChangeArrowheads="1"/>
          </p:cNvSpPr>
          <p:nvPr/>
        </p:nvSpPr>
        <p:spPr bwMode="auto">
          <a:xfrm>
            <a:off x="5019675" y="4076849"/>
            <a:ext cx="3656013" cy="5286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222250" indent="-222250" algn="ctr" defTabSz="1042988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간접 온실가스</a:t>
            </a:r>
            <a:endParaRPr kumimoji="0" lang="en-US" altLang="ko-KR" sz="1600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6" name="Rectangle 6"/>
          <p:cNvSpPr>
            <a:spLocks noChangeArrowheads="1"/>
          </p:cNvSpPr>
          <p:nvPr/>
        </p:nvSpPr>
        <p:spPr bwMode="auto">
          <a:xfrm>
            <a:off x="5027613" y="4653111"/>
            <a:ext cx="3648075" cy="136842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177800" indent="-176213" fontAlgn="auto" latinLnBrk="0"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  <a:defRPr/>
            </a:pPr>
            <a:r>
              <a:rPr kumimoji="0" lang="ko-KR" altLang="en-US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다른 물질과 반응하여 온실가스로 전환될 수 있는 물질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7800" indent="-176213" fontAlgn="auto" latinLnBrk="0"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  <a:defRPr/>
            </a:pPr>
            <a:r>
              <a:rPr kumimoji="0" lang="en-US" altLang="ko-KR" sz="16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NOx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CO, SO</a:t>
            </a:r>
            <a:r>
              <a:rPr kumimoji="0" lang="en-US" altLang="ko-KR" sz="1600" kern="0" baseline="-2500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NMVOC</a:t>
            </a:r>
          </a:p>
        </p:txBody>
      </p:sp>
      <p:sp>
        <p:nvSpPr>
          <p:cNvPr id="97" name="Rectangle 6"/>
          <p:cNvSpPr>
            <a:spLocks noChangeArrowheads="1"/>
          </p:cNvSpPr>
          <p:nvPr/>
        </p:nvSpPr>
        <p:spPr bwMode="auto">
          <a:xfrm>
            <a:off x="5016500" y="1916261"/>
            <a:ext cx="3656013" cy="528638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222250" indent="-222250" algn="ctr" defTabSz="1042988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직접 온실가스</a:t>
            </a:r>
            <a:endParaRPr kumimoji="0" lang="en-US" altLang="ko-KR" sz="1600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Rectangle 6"/>
          <p:cNvSpPr>
            <a:spLocks noChangeArrowheads="1"/>
          </p:cNvSpPr>
          <p:nvPr/>
        </p:nvSpPr>
        <p:spPr bwMode="auto">
          <a:xfrm>
            <a:off x="5022850" y="2492524"/>
            <a:ext cx="3649663" cy="136842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marL="1588" fontAlgn="auto" latinLnBrk="0"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  <a:defRPr/>
            </a:pP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온실효과에 직접적으로 관여함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7800" indent="-176213" fontAlgn="auto" latinLnBrk="0"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  <a:defRPr/>
            </a:pP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kumimoji="0" lang="en-US" altLang="ko-KR" sz="1600" kern="0" baseline="-2500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CH</a:t>
            </a:r>
            <a:r>
              <a:rPr kumimoji="0" lang="en-US" altLang="ko-KR" sz="1600" kern="0" baseline="-2500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HFCs, PFCs, SF</a:t>
            </a:r>
            <a:r>
              <a:rPr kumimoji="0" lang="en-US" altLang="ko-KR" sz="1600" kern="0" baseline="-2500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CFCs, H</a:t>
            </a:r>
            <a:r>
              <a:rPr kumimoji="0" lang="en-US" altLang="ko-KR" sz="1600" kern="0" baseline="-2500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6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O</a:t>
            </a:r>
          </a:p>
        </p:txBody>
      </p:sp>
      <p:pic>
        <p:nvPicPr>
          <p:cNvPr id="35849" name="Picture 10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1275" y="1804988"/>
            <a:ext cx="1103313" cy="47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92</a:t>
            </a:fld>
            <a:endParaRPr lang="ko-KR" altLang="en-US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2. </a:t>
            </a:r>
            <a:r>
              <a:rPr lang="ko-KR" altLang="en-US" dirty="0" smtClean="0"/>
              <a:t>대상</a:t>
            </a:r>
            <a:r>
              <a:rPr dirty="0" err="1" smtClean="0"/>
              <a:t>온실가스</a:t>
            </a:r>
            <a:r>
              <a:rPr lang="en-US" dirty="0" smtClean="0"/>
              <a:t>(2/3)</a:t>
            </a:r>
            <a:endParaRPr dirty="0" smtClean="0"/>
          </a:p>
        </p:txBody>
      </p:sp>
      <p:sp>
        <p:nvSpPr>
          <p:cNvPr id="36867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179512" y="692697"/>
            <a:ext cx="8893175" cy="648072"/>
          </a:xfrm>
        </p:spPr>
        <p:txBody>
          <a:bodyPr/>
          <a:lstStyle/>
          <a:p>
            <a:pPr eaLnBrk="1" hangingPunct="1"/>
            <a:r>
              <a:rPr lang="ko-KR" altLang="en-US" dirty="0" err="1" smtClean="0"/>
              <a:t>교토의정서는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6</a:t>
            </a:r>
            <a:r>
              <a:rPr lang="ko-KR" altLang="en-US" dirty="0" smtClean="0"/>
              <a:t>대 온실가스를 규정하고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국내 목표관리제 또한 </a:t>
            </a:r>
            <a:r>
              <a:rPr lang="en-US" altLang="ko-KR" dirty="0" smtClean="0"/>
              <a:t>6</a:t>
            </a:r>
            <a:r>
              <a:rPr lang="ko-KR" altLang="en-US" dirty="0" smtClean="0"/>
              <a:t>대 온실가스의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배출량을 산정함</a:t>
            </a:r>
            <a:endParaRPr lang="en-US" altLang="ko-KR" dirty="0" smtClean="0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1484784"/>
            <a:ext cx="5683093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57"/>
          <p:cNvSpPr>
            <a:spLocks noChangeArrowheads="1"/>
          </p:cNvSpPr>
          <p:nvPr/>
        </p:nvSpPr>
        <p:spPr bwMode="auto">
          <a:xfrm>
            <a:off x="5940152" y="1474904"/>
            <a:ext cx="3024336" cy="32400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500" b="1" baseline="-250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2(</a:t>
            </a:r>
            <a:r>
              <a:rPr lang="ko-KR" altLang="en-US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이산화탄소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5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943920" y="1772816"/>
            <a:ext cx="3020568" cy="468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주배출원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연료사용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산업공정</a:t>
            </a:r>
            <a:endParaRPr kumimoji="0" lang="en-US" altLang="ko-KR" sz="13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점발생원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형태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처리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활용 난해</a:t>
            </a:r>
            <a:endParaRPr kumimoji="0" lang="en-US" altLang="ko-KR" sz="13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57"/>
          <p:cNvSpPr>
            <a:spLocks noChangeArrowheads="1"/>
          </p:cNvSpPr>
          <p:nvPr/>
        </p:nvSpPr>
        <p:spPr bwMode="auto">
          <a:xfrm>
            <a:off x="5940152" y="2276872"/>
            <a:ext cx="3024336" cy="32400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r>
              <a:rPr lang="en-US" altLang="ko-KR" sz="1500" b="1" baseline="-250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메탄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5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943920" y="2595968"/>
            <a:ext cx="3020568" cy="468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주배출원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폐기물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농업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축산</a:t>
            </a:r>
            <a:endParaRPr kumimoji="0" lang="en-US" altLang="ko-KR" sz="13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비점발생원 형태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에너지로 활용</a:t>
            </a:r>
            <a:endParaRPr kumimoji="0" lang="en-US" altLang="ko-KR" sz="13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Rectangle 57"/>
          <p:cNvSpPr>
            <a:spLocks noChangeArrowheads="1"/>
          </p:cNvSpPr>
          <p:nvPr/>
        </p:nvSpPr>
        <p:spPr bwMode="auto">
          <a:xfrm>
            <a:off x="5940152" y="3100024"/>
            <a:ext cx="3024336" cy="32400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altLang="ko-KR" sz="1500" b="1" baseline="-250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O(</a:t>
            </a:r>
            <a:r>
              <a:rPr lang="ko-KR" altLang="en-US" sz="15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아산화질소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500" b="1" baseline="-250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943920" y="3401704"/>
            <a:ext cx="3020568" cy="468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spc="-3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주배출원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산업공정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kern="0" spc="-3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점발생원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 비료사용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비점발생원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5" name="Rectangle 57"/>
          <p:cNvSpPr>
            <a:spLocks noChangeArrowheads="1"/>
          </p:cNvSpPr>
          <p:nvPr/>
        </p:nvSpPr>
        <p:spPr bwMode="auto">
          <a:xfrm>
            <a:off x="5940152" y="3919408"/>
            <a:ext cx="3024336" cy="32400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HFCs(</a:t>
            </a:r>
            <a:r>
              <a:rPr lang="ko-KR" altLang="en-US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수소불화탄소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500" b="1" baseline="-250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943920" y="4238504"/>
            <a:ext cx="3020568" cy="468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spc="-13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주배출원</a:t>
            </a:r>
            <a:r>
              <a:rPr kumimoji="0" lang="ko-KR" altLang="en-US" sz="1300" kern="0" spc="-1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kern="0" spc="-1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300" kern="0" spc="-1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반도체 세정</a:t>
            </a:r>
            <a:r>
              <a:rPr kumimoji="0" lang="en-US" altLang="ko-KR" sz="1300" kern="0" spc="-1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spc="-1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냉매</a:t>
            </a:r>
            <a:r>
              <a:rPr kumimoji="0" lang="en-US" altLang="ko-KR" sz="1300" kern="0" spc="-1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300" kern="0" spc="-1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발포제</a:t>
            </a:r>
            <a:endParaRPr kumimoji="0" lang="en-US" altLang="ko-KR" sz="1300" kern="0" spc="-13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spc="-3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점발생원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물리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화학적 안정</a:t>
            </a:r>
            <a:endParaRPr kumimoji="0" lang="en-US" altLang="ko-KR" sz="13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Rectangle 57"/>
          <p:cNvSpPr>
            <a:spLocks noChangeArrowheads="1"/>
          </p:cNvSpPr>
          <p:nvPr/>
        </p:nvSpPr>
        <p:spPr bwMode="auto">
          <a:xfrm>
            <a:off x="5940152" y="4756208"/>
            <a:ext cx="3024336" cy="32400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PFCs(</a:t>
            </a:r>
            <a:r>
              <a:rPr lang="ko-KR" altLang="en-US" sz="15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과불화탄소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500" b="1" baseline="-250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5943920" y="5088952"/>
            <a:ext cx="3020568" cy="468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spc="-3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주배출원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반도체 제조 시</a:t>
            </a:r>
            <a:endParaRPr kumimoji="0" lang="en-US" altLang="ko-KR" sz="1300" kern="0" spc="-3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spc="-3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점발생원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물리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화학적 안정</a:t>
            </a:r>
            <a:endParaRPr kumimoji="0" lang="en-US" altLang="ko-KR" sz="13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57"/>
          <p:cNvSpPr>
            <a:spLocks noChangeArrowheads="1"/>
          </p:cNvSpPr>
          <p:nvPr/>
        </p:nvSpPr>
        <p:spPr bwMode="auto">
          <a:xfrm>
            <a:off x="5940152" y="5606656"/>
            <a:ext cx="3024336" cy="32400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SF</a:t>
            </a:r>
            <a:r>
              <a:rPr lang="en-US" altLang="ko-KR" sz="1500" b="1" baseline="-250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5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육불화황</a:t>
            </a:r>
            <a:r>
              <a:rPr lang="en-US" altLang="ko-KR" sz="15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500" b="1" baseline="-250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943920" y="5949280"/>
            <a:ext cx="3020568" cy="468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1300" kern="0" spc="-3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주배출원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: LCD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모니터 제조</a:t>
            </a:r>
            <a:r>
              <a:rPr kumimoji="0" lang="en-US" altLang="ko-KR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kern="0" spc="-3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자동차 생산 공정</a:t>
            </a:r>
            <a:endParaRPr kumimoji="0" lang="en-US" altLang="ko-KR" sz="1300" kern="0" spc="-3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제목 1"/>
          <p:cNvSpPr>
            <a:spLocks noGrp="1"/>
          </p:cNvSpPr>
          <p:nvPr>
            <p:ph type="title"/>
          </p:nvPr>
        </p:nvSpPr>
        <p:spPr>
          <a:xfrm>
            <a:off x="290513" y="115888"/>
            <a:ext cx="7161212" cy="504825"/>
          </a:xfrm>
        </p:spPr>
        <p:txBody>
          <a:bodyPr/>
          <a:lstStyle/>
          <a:p>
            <a:pPr eaLnBrk="1" hangingPunct="1"/>
            <a:r>
              <a:rPr lang="en-US" altLang="ko-KR" dirty="0" smtClean="0"/>
              <a:t>2. </a:t>
            </a:r>
            <a:r>
              <a:rPr lang="ko-KR" altLang="en-US" dirty="0" smtClean="0"/>
              <a:t>대상</a:t>
            </a:r>
            <a:r>
              <a:rPr dirty="0" err="1" smtClean="0"/>
              <a:t>온실가스</a:t>
            </a:r>
            <a:r>
              <a:rPr lang="en-US" dirty="0" smtClean="0"/>
              <a:t>(3/3)</a:t>
            </a:r>
            <a:endParaRPr dirty="0" smtClean="0"/>
          </a:p>
        </p:txBody>
      </p:sp>
      <p:sp>
        <p:nvSpPr>
          <p:cNvPr id="36867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179512" y="692696"/>
            <a:ext cx="8893175" cy="936103"/>
          </a:xfrm>
        </p:spPr>
        <p:txBody>
          <a:bodyPr/>
          <a:lstStyle/>
          <a:p>
            <a:pPr eaLnBrk="1" hangingPunct="1"/>
            <a:r>
              <a:rPr lang="ko-KR" altLang="en-US" spc="-70" dirty="0" err="1" smtClean="0"/>
              <a:t>지구온난화지수</a:t>
            </a:r>
            <a:r>
              <a:rPr lang="en-US" altLang="ko-KR" spc="-70" dirty="0" smtClean="0"/>
              <a:t>(GWP)</a:t>
            </a:r>
            <a:r>
              <a:rPr lang="ko-KR" altLang="en-US" spc="-70" dirty="0" smtClean="0"/>
              <a:t>는</a:t>
            </a:r>
            <a:r>
              <a:rPr lang="en-US" altLang="ko-KR" spc="-70" dirty="0" smtClean="0"/>
              <a:t> </a:t>
            </a:r>
            <a:r>
              <a:rPr lang="ko-KR" altLang="en-US" spc="-70" dirty="0" err="1" smtClean="0"/>
              <a:t>온실가스별</a:t>
            </a:r>
            <a:r>
              <a:rPr lang="ko-KR" altLang="en-US" spc="-70" dirty="0" smtClean="0"/>
              <a:t> 지구온난화에 기여하는 정도를 </a:t>
            </a:r>
            <a:r>
              <a:rPr lang="en-US" altLang="ko-KR" spc="-70" dirty="0" smtClean="0"/>
              <a:t>CO</a:t>
            </a:r>
            <a:r>
              <a:rPr lang="en-US" altLang="ko-KR" spc="-70" baseline="-25000" dirty="0" smtClean="0"/>
              <a:t>2</a:t>
            </a:r>
            <a:r>
              <a:rPr lang="ko-KR" altLang="en-US" spc="-70" dirty="0" smtClean="0"/>
              <a:t>에 비교하여 나타낸 </a:t>
            </a:r>
            <a:r>
              <a:rPr lang="en-US" altLang="ko-KR" spc="-70" dirty="0" smtClean="0"/>
              <a:t/>
            </a:r>
            <a:br>
              <a:rPr lang="en-US" altLang="ko-KR" spc="-70" dirty="0" smtClean="0"/>
            </a:br>
            <a:r>
              <a:rPr lang="ko-KR" altLang="en-US" spc="-70" dirty="0" smtClean="0"/>
              <a:t>값</a:t>
            </a:r>
            <a:r>
              <a:rPr lang="ko-KR" altLang="en-US" spc="-40" dirty="0" smtClean="0"/>
              <a:t>으로 각 온실가스를 이산화탄소 상당량으로 환산하는데 쓰이기도 함</a:t>
            </a:r>
            <a:endParaRPr lang="en-US" altLang="ko-KR" spc="-40" dirty="0" smtClean="0"/>
          </a:p>
          <a:p>
            <a:pPr eaLnBrk="1" hangingPunct="1"/>
            <a:r>
              <a:rPr lang="en-US" altLang="ko-KR" spc="-40" dirty="0" smtClean="0"/>
              <a:t>6</a:t>
            </a:r>
            <a:r>
              <a:rPr lang="ko-KR" altLang="en-US" spc="-40" dirty="0" smtClean="0"/>
              <a:t>대 온실가스 중 </a:t>
            </a:r>
            <a:r>
              <a:rPr lang="en-US" altLang="ko-KR" spc="-40" dirty="0" smtClean="0"/>
              <a:t>CO</a:t>
            </a:r>
            <a:r>
              <a:rPr lang="en-US" altLang="ko-KR" spc="-40" baseline="-25000" dirty="0" smtClean="0"/>
              <a:t>2</a:t>
            </a:r>
            <a:r>
              <a:rPr lang="ko-KR" altLang="en-US" spc="-40" dirty="0" smtClean="0"/>
              <a:t>의 지구 온난화 지수가 가장 작지만 절대적으로 많은 양이 배출됨</a:t>
            </a:r>
          </a:p>
          <a:p>
            <a:pPr eaLnBrk="1" hangingPunct="1"/>
            <a:endParaRPr lang="ko-KR" altLang="en-US" spc="-70" dirty="0" smtClean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2232000" y="2204944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종류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2" name="그룹 47"/>
          <p:cNvGrpSpPr/>
          <p:nvPr/>
        </p:nvGrpSpPr>
        <p:grpSpPr>
          <a:xfrm>
            <a:off x="296232" y="2148419"/>
            <a:ext cx="1971512" cy="668449"/>
            <a:chOff x="-2268760" y="5275732"/>
            <a:chExt cx="1374775" cy="1248427"/>
          </a:xfrm>
        </p:grpSpPr>
        <p:sp>
          <p:nvSpPr>
            <p:cNvPr id="11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2" name="직사각형 130"/>
            <p:cNvSpPr>
              <a:spLocks noChangeArrowheads="1"/>
            </p:cNvSpPr>
            <p:nvPr/>
          </p:nvSpPr>
          <p:spPr bwMode="auto">
            <a:xfrm>
              <a:off x="-2268760" y="5275732"/>
              <a:ext cx="1374775" cy="1235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CO</a:t>
              </a:r>
              <a:r>
                <a:rPr kumimoji="1" lang="en-US" altLang="ko-KR" sz="1600" b="1" i="0" u="none" strike="noStrike" cap="none" normalizeH="0" baseline="-25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</a:t>
              </a: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이산화탄소</a:t>
              </a: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32609" y="1700808"/>
            <a:ext cx="2339391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지구온난화지수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(GWP)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gray">
          <a:xfrm>
            <a:off x="4657656" y="1700808"/>
            <a:ext cx="2339391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6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대기 중 잔류시간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(yr)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gray">
          <a:xfrm>
            <a:off x="7092281" y="1700808"/>
            <a:ext cx="1872208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6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국내 배출비율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(%)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82584" y="2868498"/>
            <a:ext cx="1971512" cy="668449"/>
            <a:chOff x="-2278277" y="5275732"/>
            <a:chExt cx="1374775" cy="1248427"/>
          </a:xfrm>
        </p:grpSpPr>
        <p:sp>
          <p:nvSpPr>
            <p:cNvPr id="17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8" name="직사각형 130"/>
            <p:cNvSpPr>
              <a:spLocks noChangeArrowheads="1"/>
            </p:cNvSpPr>
            <p:nvPr/>
          </p:nvSpPr>
          <p:spPr bwMode="auto">
            <a:xfrm>
              <a:off x="-2278277" y="5275732"/>
              <a:ext cx="1374775" cy="1235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CH</a:t>
              </a:r>
              <a:r>
                <a:rPr kumimoji="1" lang="en-US" altLang="ko-KR" sz="1600" b="1" i="0" u="none" strike="noStrike" cap="none" normalizeH="0" baseline="-25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4</a:t>
              </a: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메탄</a:t>
              </a: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grpSp>
        <p:nvGrpSpPr>
          <p:cNvPr id="4" name="그룹 47"/>
          <p:cNvGrpSpPr/>
          <p:nvPr/>
        </p:nvGrpSpPr>
        <p:grpSpPr>
          <a:xfrm>
            <a:off x="282584" y="3609427"/>
            <a:ext cx="1971512" cy="661720"/>
            <a:chOff x="-2278277" y="5313159"/>
            <a:chExt cx="1374775" cy="1263996"/>
          </a:xfrm>
        </p:grpSpPr>
        <p:sp>
          <p:nvSpPr>
            <p:cNvPr id="2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21" name="직사각형 130"/>
            <p:cNvSpPr>
              <a:spLocks noChangeArrowheads="1"/>
            </p:cNvSpPr>
            <p:nvPr/>
          </p:nvSpPr>
          <p:spPr bwMode="auto">
            <a:xfrm>
              <a:off x="-2278277" y="5313159"/>
              <a:ext cx="1374775" cy="1263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N</a:t>
              </a:r>
              <a:r>
                <a:rPr kumimoji="1" lang="en-US" altLang="ko-KR" sz="1600" b="1" i="0" u="none" strike="noStrike" cap="none" normalizeH="0" baseline="-25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2</a:t>
              </a: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O</a:t>
              </a: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60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아산화질소</a:t>
              </a: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grpSp>
        <p:nvGrpSpPr>
          <p:cNvPr id="5" name="그룹 47"/>
          <p:cNvGrpSpPr/>
          <p:nvPr/>
        </p:nvGrpSpPr>
        <p:grpSpPr>
          <a:xfrm>
            <a:off x="296232" y="4344382"/>
            <a:ext cx="1971512" cy="661720"/>
            <a:chOff x="-2268760" y="5342449"/>
            <a:chExt cx="1374775" cy="1235858"/>
          </a:xfrm>
        </p:grpSpPr>
        <p:sp>
          <p:nvSpPr>
            <p:cNvPr id="26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27" name="직사각형 130"/>
            <p:cNvSpPr>
              <a:spLocks noChangeArrowheads="1"/>
            </p:cNvSpPr>
            <p:nvPr/>
          </p:nvSpPr>
          <p:spPr bwMode="auto">
            <a:xfrm>
              <a:off x="-2268760" y="5342449"/>
              <a:ext cx="1374775" cy="1235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HFCs</a:t>
              </a:r>
              <a:endParaRPr kumimoji="1" lang="en-US" altLang="ko-KR" sz="1600" b="1" i="0" u="none" strike="noStrike" cap="none" normalizeH="0" baseline="-2500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수소불화탄소</a:t>
              </a: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grpSp>
        <p:nvGrpSpPr>
          <p:cNvPr id="6" name="그룹 47"/>
          <p:cNvGrpSpPr/>
          <p:nvPr/>
        </p:nvGrpSpPr>
        <p:grpSpPr>
          <a:xfrm>
            <a:off x="282584" y="5078108"/>
            <a:ext cx="1971512" cy="661720"/>
            <a:chOff x="-2278277" y="5367940"/>
            <a:chExt cx="1374775" cy="1235859"/>
          </a:xfrm>
        </p:grpSpPr>
        <p:sp>
          <p:nvSpPr>
            <p:cNvPr id="2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0" name="직사각형 130"/>
            <p:cNvSpPr>
              <a:spLocks noChangeArrowheads="1"/>
            </p:cNvSpPr>
            <p:nvPr/>
          </p:nvSpPr>
          <p:spPr bwMode="auto">
            <a:xfrm>
              <a:off x="-2278277" y="5367940"/>
              <a:ext cx="1374775" cy="12358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PFCs</a:t>
              </a:r>
              <a:endParaRPr kumimoji="1" lang="en-US" altLang="ko-KR" sz="1600" b="1" i="0" u="none" strike="noStrike" cap="none" normalizeH="0" baseline="-2500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60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과불화탄소</a:t>
              </a: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grpSp>
        <p:nvGrpSpPr>
          <p:cNvPr id="8" name="그룹 47"/>
          <p:cNvGrpSpPr/>
          <p:nvPr/>
        </p:nvGrpSpPr>
        <p:grpSpPr>
          <a:xfrm>
            <a:off x="282584" y="5783786"/>
            <a:ext cx="1971512" cy="661720"/>
            <a:chOff x="-2278277" y="5340128"/>
            <a:chExt cx="1374775" cy="1263995"/>
          </a:xfrm>
        </p:grpSpPr>
        <p:sp>
          <p:nvSpPr>
            <p:cNvPr id="32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3" name="직사각형 130"/>
            <p:cNvSpPr>
              <a:spLocks noChangeArrowheads="1"/>
            </p:cNvSpPr>
            <p:nvPr/>
          </p:nvSpPr>
          <p:spPr bwMode="auto">
            <a:xfrm>
              <a:off x="-2278277" y="5340128"/>
              <a:ext cx="1374775" cy="1263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SF</a:t>
              </a:r>
              <a:r>
                <a:rPr kumimoji="1" lang="en-US" altLang="ko-KR" sz="1600" b="1" i="0" u="none" strike="noStrike" cap="none" normalizeH="0" baseline="-25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6</a:t>
              </a: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60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육불화황</a:t>
              </a: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4" name="모서리가 둥근 직사각형 33"/>
          <p:cNvSpPr/>
          <p:nvPr/>
        </p:nvSpPr>
        <p:spPr>
          <a:xfrm>
            <a:off x="2232000" y="2930656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21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2232000" y="3656368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310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2232000" y="4382080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140~11,700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2232000" y="5107792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6,500~9,200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2232000" y="5833506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23,900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4680272" y="2204864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100~250</a:t>
            </a:r>
          </a:p>
        </p:txBody>
      </p:sp>
      <p:sp>
        <p:nvSpPr>
          <p:cNvPr id="40" name="모서리가 둥근 직사각형 39"/>
          <p:cNvSpPr/>
          <p:nvPr/>
        </p:nvSpPr>
        <p:spPr>
          <a:xfrm>
            <a:off x="4680272" y="2930576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12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4680272" y="3656288"/>
            <a:ext cx="2340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120</a:t>
            </a: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680272" y="4382000"/>
            <a:ext cx="2340000" cy="207133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70~550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7092281" y="2204864"/>
            <a:ext cx="1872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88.6</a:t>
            </a:r>
          </a:p>
        </p:txBody>
      </p:sp>
      <p:sp>
        <p:nvSpPr>
          <p:cNvPr id="46" name="모서리가 둥근 직사각형 45"/>
          <p:cNvSpPr/>
          <p:nvPr/>
        </p:nvSpPr>
        <p:spPr>
          <a:xfrm>
            <a:off x="7092281" y="2930576"/>
            <a:ext cx="1872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4.8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7092281" y="3656288"/>
            <a:ext cx="1872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2.8</a:t>
            </a: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092281" y="4382000"/>
            <a:ext cx="1872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1.3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7092281" y="5107712"/>
            <a:ext cx="1872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0.4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7092281" y="5833426"/>
            <a:ext cx="1872000" cy="612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2.1</a:t>
            </a:r>
          </a:p>
        </p:txBody>
      </p:sp>
      <p:sp>
        <p:nvSpPr>
          <p:cNvPr id="5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dirty="0" smtClean="0"/>
              <a:t>3. </a:t>
            </a:r>
            <a:r>
              <a:rPr lang="ko-KR" altLang="en-US" dirty="0" smtClean="0"/>
              <a:t>배출량 산정</a:t>
            </a:r>
            <a:r>
              <a:rPr dirty="0" smtClean="0"/>
              <a:t> </a:t>
            </a:r>
            <a:r>
              <a:rPr dirty="0" err="1" smtClean="0"/>
              <a:t>원칙</a:t>
            </a:r>
            <a:endParaRPr dirty="0" smtClean="0"/>
          </a:p>
        </p:txBody>
      </p:sp>
      <p:sp>
        <p:nvSpPr>
          <p:cNvPr id="38915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250825" y="765175"/>
            <a:ext cx="8642350" cy="575593"/>
          </a:xfrm>
        </p:spPr>
        <p:txBody>
          <a:bodyPr/>
          <a:lstStyle/>
          <a:p>
            <a:pPr eaLnBrk="1" hangingPunct="1"/>
            <a:r>
              <a:rPr lang="ko-KR" altLang="en-US" dirty="0" smtClean="0"/>
              <a:t>온실가스 배출량 산정 시 </a:t>
            </a:r>
            <a:r>
              <a:rPr lang="en-US" altLang="ko-KR" dirty="0" smtClean="0"/>
              <a:t>5</a:t>
            </a:r>
            <a:r>
              <a:rPr lang="ko-KR" altLang="en-US" dirty="0" smtClean="0"/>
              <a:t>가지 원칙에 준하여 배출량을 산정하여야 함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4" name="오각형 3"/>
          <p:cNvSpPr/>
          <p:nvPr/>
        </p:nvSpPr>
        <p:spPr>
          <a:xfrm>
            <a:off x="769223" y="1426424"/>
            <a:ext cx="2146593" cy="82800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     적절성</a:t>
            </a:r>
            <a:endParaRPr lang="ko-KR" altLang="en-US" sz="18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오각형 4"/>
          <p:cNvSpPr/>
          <p:nvPr/>
        </p:nvSpPr>
        <p:spPr>
          <a:xfrm>
            <a:off x="755576" y="2376175"/>
            <a:ext cx="2146593" cy="828000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     완전성</a:t>
            </a:r>
            <a:endParaRPr lang="ko-KR" altLang="en-US" sz="18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오각형 5"/>
          <p:cNvSpPr/>
          <p:nvPr/>
        </p:nvSpPr>
        <p:spPr>
          <a:xfrm>
            <a:off x="755576" y="3312279"/>
            <a:ext cx="2146593" cy="82800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     일관성</a:t>
            </a:r>
            <a:endParaRPr lang="ko-KR" altLang="en-US" sz="18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오각형 6"/>
          <p:cNvSpPr/>
          <p:nvPr/>
        </p:nvSpPr>
        <p:spPr>
          <a:xfrm>
            <a:off x="755576" y="4244615"/>
            <a:ext cx="2146593" cy="828000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     투명성</a:t>
            </a:r>
            <a:endParaRPr lang="ko-KR" altLang="en-US" sz="18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오각형 7"/>
          <p:cNvSpPr/>
          <p:nvPr/>
        </p:nvSpPr>
        <p:spPr>
          <a:xfrm>
            <a:off x="769223" y="5170840"/>
            <a:ext cx="2146593" cy="828000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     정확성</a:t>
            </a:r>
            <a:endParaRPr lang="ko-KR" altLang="en-US" sz="18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220950" y="1412776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3234598" y="2285992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3220950" y="2132856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3234598" y="3357562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220950" y="3214686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3234598" y="4357694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220950" y="4500570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234598" y="5429264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3220950" y="5572140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234598" y="6500834"/>
            <a:ext cx="511976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03848" y="1428736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spcBef>
                <a:spcPts val="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의도된 사용자의 요구에 적합한 온실가스 </a:t>
            </a:r>
            <a:r>
              <a:rPr lang="ko-KR" altLang="en-US" sz="160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배출원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   </a:t>
            </a:r>
            <a:r>
              <a:rPr lang="ko-KR" altLang="en-US" sz="160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흡수원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저장소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데이터 및 방법론을 선택함</a:t>
            </a:r>
            <a:endParaRPr lang="en-US" altLang="ko-KR" sz="1600" dirty="0" smtClean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2285992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spcBef>
                <a:spcPts val="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사업장 경계 내 발생하는 모든 </a:t>
            </a:r>
            <a:r>
              <a:rPr lang="ko-KR" altLang="en-US" sz="160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배출원을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 포함해야   하며 예외 사항에 대해서는 반드시 명시해야 함</a:t>
            </a:r>
            <a:endParaRPr lang="ko-KR" altLang="en-US" sz="16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03848" y="3403587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spcBef>
                <a:spcPts val="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시간의 경과에 따른 배출량의 의미 있는 비교를 위해 범위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산정방법 등의 일관성을 유지하고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변화 사항에 대해 명확히 기술함</a:t>
            </a:r>
            <a:endParaRPr lang="en-US" altLang="ko-KR" sz="160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marL="108000" indent="-108000">
              <a:spcBef>
                <a:spcPts val="0"/>
              </a:spcBef>
            </a:pPr>
            <a:endParaRPr lang="ko-KR" altLang="en-US" sz="16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03848" y="4547724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spcBef>
                <a:spcPts val="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조사과정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절차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가정 등의 정보가 명확하고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제 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3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자가 납득할 수 있도록 공개하는 정도로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제 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3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자 검증시    투명성이 높아짐</a:t>
            </a:r>
            <a:endParaRPr lang="en-US" altLang="ko-KR" sz="160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marL="108000" indent="-108000">
              <a:spcBef>
                <a:spcPts val="0"/>
              </a:spcBef>
            </a:pPr>
            <a:endParaRPr lang="ko-KR" altLang="en-US" sz="16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03848" y="5546727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spcBef>
                <a:spcPts val="0"/>
              </a:spcBef>
              <a:buFont typeface="Wingdings" pitchFamily="2" charset="2"/>
              <a:buChar char="§"/>
            </a:pP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판단 가능한 </a:t>
            </a:r>
            <a:r>
              <a:rPr lang="ko-KR" altLang="en-US" sz="160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범위내에서</a:t>
            </a:r>
            <a:r>
              <a:rPr lang="ko-KR" altLang="en-US" sz="1600" dirty="0" smtClean="0">
                <a:solidFill>
                  <a:prstClr val="black"/>
                </a:solidFill>
                <a:latin typeface="맑은 고딕"/>
                <a:ea typeface="맑은 고딕"/>
              </a:rPr>
              <a:t> 온실가스 배출수치가 실제 배출량을 초과하거나 미달되지 않도록 불확실성을  가능한 한 최소화 </a:t>
            </a:r>
            <a:r>
              <a:rPr lang="ko-KR" altLang="en-US" sz="160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해야함</a:t>
            </a:r>
            <a:endParaRPr lang="en-US" altLang="ko-KR" sz="160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marL="108000" indent="-108000">
              <a:spcBef>
                <a:spcPts val="0"/>
              </a:spcBef>
            </a:pPr>
            <a:endParaRPr lang="ko-KR" altLang="en-US" sz="160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pic>
        <p:nvPicPr>
          <p:cNvPr id="28676" name="Picture 4" descr="http://t2.gstatic.com/images?q=tbn:ANd9GcQfFFaTTmiHo0v6pUsQDVejvCZGW0NmLc0NQNAmkXV8yXuMzMx2ZRxmdA9P"/>
          <p:cNvPicPr>
            <a:picLocks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704" y="1423513"/>
            <a:ext cx="863960" cy="503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80" name="Picture 8" descr="http://t3.gstatic.com/images?q=tbn:ANd9GcSZjX-JVRqWGZhJ8vb5zBPcdPLXfg--RI_7MryarHjlbici61Jcx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036" y="3297689"/>
            <a:ext cx="855628" cy="50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84" name="Picture 12" descr="http://3.bp.blogspot.com/_wcJKmzYSkXk/TNBowZHlcpI/AAAAAAAAAhM/WAKhGYyK9b0/s1600/transparency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3568" y="4234801"/>
            <a:ext cx="864096" cy="510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686" name="AutoShape 14" descr="data:image/jpg;base64,/9j/4AAQSkZJRgABAQAAAQABAAD/2wBDAAkGBwgHBgkIBwgKCgkLDRYPDQwMDRsUFRAWIB0iIiAdHx8kKDQsJCYxJx8fLT0tMTU3Ojo6Iys/RD84QzQ5Ojf/2wBDAQoKCg0MDRoPDxo3JR8lNzc3Nzc3Nzc3Nzc3Nzc3Nzc3Nzc3Nzc3Nzc3Nzc3Nzc3Nzc3Nzc3Nzc3Nzc3Nzc3Nzf/wAARCABOAFUDASIAAhEBAxEB/8QAGwAAAQUBAQAAAAAAAAAAAAAABgACAwQHBQH/xAA6EAACAQIEAwQGBwkBAAAAAAABAgMEEQAFEiExQVEGE2FxFCIygZGhByNCscHw8RUkQ1JiY4LR4aL/xAAXAQEBAQEAAAAAAAAAAAAAAAABAAID/8QAHREBAQADAQEAAwAAAAAAAAAAAAECESExEhNBUf/aAAwDAQACEQMRAD8APLJ3rNLpUt/MAbX+B6Ww7SwU7EjrY2tx5g4nU07MB3monawcm+JC8Md2MJ4aSe7ttwtc8tvlji6K7OushZE5CyHYnwsfwxLGvqhWiZtYvcAk9BxGKGddqMvyaAyTtd7erGGFz8L23FuuM8zP6Qc4zFymXKaeImw0e18cMxtMjUpISSSsbE33YqvH5Y9VJjGFC8735/ecZAuV9sMyXvfQ6+Uci0ZP4YqVVD2gyr6yroKqFf52jZP/AELYfirUba0DOQzEXtbrY28sJaYfxGLDfYE/7xjWX9rs6p2/da+aXR7VNUnXcDo2xPlsfPBp2b7dUGcSCLMdNJVEEJcAox8Cd7+BwXGxaFzRRhrtLcjqV2+WHqVYeqQbcbHhiFU13DB9V7hrHj4mw2/7iRYWRh64PgAf94wEgwsec8LClWNZWGkxuVO5Vhx4bXLbYo5/mDZLlckxj3ZrQqCBdr7bAeI546dNDJpBlkl1FbEFwRy32A32wFfSPIYZaGJQxRJFezEm928ca0ZOhenyqs7TZvM9VMRTwuRJMeDNzIHyA6WwdZa+TZJEsVPQQSOP4sqan+O2OVQMYoFpKaPVe7auRLHUD8CMd6hy2JdL1TJq4kE35frhtYzvVv8Ab9Iy3WKFT407fg+IJO0ui6+iU0kbDcxvIp+DYvx0GX6iVieRt/VG1r8rYq1mR0sjN3VJIt72be3X4Yt8c9hTPez2XZ0hnysLSV6esqrsrH8PMYBMxyqoVBXQQsqMB3ijgr7hvLcE9OW2NGrqGWgfXDGx3sLKQdxsPjti/DlcZWCjMaap1cyIxPH2uXGxa3vxTKu2G9XTlfRt2lmzBVy2tqHMkK/VMbfWDob77YOmpg27SzHykI+7GTyZXLkPahHiNlcllK7fnljU2pzIRIhQL7SlgzEdOdv0xnKdN71MzIgAZ1HS7YWK01OrNrmnjDNzMSb/ABwsAPVJ9MkdlKEkAyyE3Fh0G2BftZl5eSnNlFmDjRfbSxJ4k/ZN/wDE4IrzBwxaoCrcgOyop/5jj9pKlDT6jKiSxyArpcMwI2B+ONtT0JQZyuVZjUZZVllj3aCW1yqtuD4gcLfpg1yR6eqXXFPHUtq27trm39Q4+4jAlmOS0XaWkWAMKathH1egbrw9kfaTqOI+ZEarJ+0WUp3lTRvLCOEyKWFuvh77Y1qVZYy+t/hhmC6e5dQBw0nFXMcxpMviL11TFAv9xwpPkDufdjARn1afqzVTr1UTMPlfFugynNM4f91pKiXV9tU297Hb44vhn8eM/Yvz76RYI60x5VCJVTcyyqbE+AuD7z8MD2VdtKqTM5cyzeiSupmAiQWKiHe/qEcCcW07CiniZs0lkWRuURWyDncnib9NvPHa7LUsEUPoVHSwFF1aldtZO/FuXLn15YLZPGplrkTR1nZ3PmRocynoqkA2irDrUX/q44JG9KSJGqaWOWJUA9JgBnU2tuQDtw6YyXtZTVlHmU9bSUET5QSApjWyDxG+1zffYHkMWsjr8ziCzZHWzI+m5hD6/Pbj8jiuLeo1SmzOOVSYZmkUbWRUTT4EMb4WAePtvUOD+1skpq2ZTYSrEDfzthYPkfA7hCzSPtS6wSzAAub3O+IauI1EBRTK119YxwaRvbr5/nnKJWDMolmbc2WOG3O3G2LihZKdRIHsLe3sbix3wMMxzFXy2oCTq6xlgYnJ3HPjyIvjpZf2lq6dryLHWKyFCZCVe3TUOPvBOCDM8qpamF1K0kd1t6xLX25jAPmHZXNaAvNl0omhuT3drgeRvfhh3/WtzyjGHtjQmNQ9BNBJzZI45N9t7kg8B0w+q7XUM9OIteZFgT6ywqhseXt2xlLZtXwPpqKJ0PUgj78Jc+qXbSlMSx4C+Hi1gM8xzOlqGLehzSG971NQbD/FfL+bFOhz0qsylIpIy1u5ClY/8lW2ryJI63wNwpm+aOIoYwmvqDfhf7sdKi7EZ4zCNpZQnG0Z238cG5DuTxTzjtDPmmZrFW1BjWFwYotIEQI6gc+GLkceV1cgFYj5fVbFamm2BPUjgfdvjq1X0bQ+jCSKdYZ/tCZrjh9/DA7XZZmWR3Wrj9IpN/ZB28umL6imW/RK2XZ+4Umkos9jt9XVC2u3RuBv53wsDtDWVIjJy2rZYza6MbFcLC1xsCl4ZNZ7+c224Wsf0Hxw4wlrSrArSv6xEj+ydttsKnTu1ILs5Jvc4kgiSH2Ad7A3N+GMOO0cKsXKKKZCCdkF/wA8cRzsyMyekzFlG6xxgcr/AJ88XFREYlEVSdyQN8PviTltRU88g76kkms4uZQLbG1/Eb4bDk9LHIHiyyjjJB1G297fLcDHWwhiSr6HGqgU6rDvuVQcMe+iKx+sllbw1WGLBOIqioWBAzAm/TyxSI1aWBBpES26Hf78MqqWGqiMU0alDxBGGU9elSWCKwt18r/jhg9KlBLyIi/2wb/P3YEDs17AwT1JkpG0KeItwwsGHoxO7zym/DfhhYtrdf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68275" y="-350838"/>
            <a:ext cx="809625" cy="742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8688" name="AutoShape 16" descr="data:image/jpg;base64,/9j/4AAQSkZJRgABAQAAAQABAAD/2wBDAAkGBwgHBgkIBwgKCgkLDRYPDQwMDRsUFRAWIB0iIiAdHx8kKDQsJCYxJx8fLT0tMTU3Ojo6Iys/RD84QzQ5Ojf/2wBDAQoKCg0MDRoPDxo3JR8lNzc3Nzc3Nzc3Nzc3Nzc3Nzc3Nzc3Nzc3Nzc3Nzc3Nzc3Nzc3Nzc3Nzc3Nzc3Nzc3Nzf/wAARCABOAFUDASIAAhEBAxEB/8QAGwAAAQUBAQAAAAAAAAAAAAAABgACAwQHBQH/xAA6EAACAQIEAwQGBwkBAAAAAAABAgMEEQAFEiExQVEGE2FxFCIygZGhByNCscHw8RUkQ1JiY4LR4aL/xAAXAQEBAQEAAAAAAAAAAAAAAAABAAID/8QAHREBAQADAQEAAwAAAAAAAAAAAAECESExEhNBUf/aAAwDAQACEQMRAD8APLJ3rNLpUt/MAbX+B6Ww7SwU7EjrY2tx5g4nU07MB3monawcm+JC8Md2MJ4aSe7ttwtc8tvlji6K7OushZE5CyHYnwsfwxLGvqhWiZtYvcAk9BxGKGddqMvyaAyTtd7erGGFz8L23FuuM8zP6Qc4zFymXKaeImw0e18cMxtMjUpISSSsbE33YqvH5Y9VJjGFC8735/ecZAuV9sMyXvfQ6+Uci0ZP4YqVVD2gyr6yroKqFf52jZP/AELYfirUba0DOQzEXtbrY28sJaYfxGLDfYE/7xjWX9rs6p2/da+aXR7VNUnXcDo2xPlsfPBp2b7dUGcSCLMdNJVEEJcAox8Cd7+BwXGxaFzRRhrtLcjqV2+WHqVYeqQbcbHhiFU13DB9V7hrHj4mw2/7iRYWRh64PgAf94wEgwsec8LClWNZWGkxuVO5Vhx4bXLbYo5/mDZLlckxj3ZrQqCBdr7bAeI546dNDJpBlkl1FbEFwRy32A32wFfSPIYZaGJQxRJFezEm928ca0ZOhenyqs7TZvM9VMRTwuRJMeDNzIHyA6WwdZa+TZJEsVPQQSOP4sqan+O2OVQMYoFpKaPVe7auRLHUD8CMd6hy2JdL1TJq4kE35frhtYzvVv8Ab9Iy3WKFT407fg+IJO0ui6+iU0kbDcxvIp+DYvx0GX6iVieRt/VG1r8rYq1mR0sjN3VJIt72be3X4Yt8c9hTPez2XZ0hnysLSV6esqrsrH8PMYBMxyqoVBXQQsqMB3ijgr7hvLcE9OW2NGrqGWgfXDGx3sLKQdxsPjti/DlcZWCjMaap1cyIxPH2uXGxa3vxTKu2G9XTlfRt2lmzBVy2tqHMkK/VMbfWDob77YOmpg27SzHykI+7GTyZXLkPahHiNlcllK7fnljU2pzIRIhQL7SlgzEdOdv0xnKdN71MzIgAZ1HS7YWK01OrNrmnjDNzMSb/ABwsAPVJ9MkdlKEkAyyE3Fh0G2BftZl5eSnNlFmDjRfbSxJ4k/ZN/wDE4IrzBwxaoCrcgOyop/5jj9pKlDT6jKiSxyArpcMwI2B+ONtT0JQZyuVZjUZZVllj3aCW1yqtuD4gcLfpg1yR6eqXXFPHUtq27trm39Q4+4jAlmOS0XaWkWAMKathH1egbrw9kfaTqOI+ZEarJ+0WUp3lTRvLCOEyKWFuvh77Y1qVZYy+t/hhmC6e5dQBw0nFXMcxpMviL11TFAv9xwpPkDufdjARn1afqzVTr1UTMPlfFugynNM4f91pKiXV9tU297Hb44vhn8eM/Yvz76RYI60x5VCJVTcyyqbE+AuD7z8MD2VdtKqTM5cyzeiSupmAiQWKiHe/qEcCcW07CiniZs0lkWRuURWyDncnib9NvPHa7LUsEUPoVHSwFF1aldtZO/FuXLn15YLZPGplrkTR1nZ3PmRocynoqkA2irDrUX/q44JG9KSJGqaWOWJUA9JgBnU2tuQDtw6YyXtZTVlHmU9bSUET5QSApjWyDxG+1zffYHkMWsjr8ziCzZHWzI+m5hD6/Pbj8jiuLeo1SmzOOVSYZmkUbWRUTT4EMb4WAePtvUOD+1skpq2ZTYSrEDfzthYPkfA7hCzSPtS6wSzAAub3O+IauI1EBRTK119YxwaRvbr5/nnKJWDMolmbc2WOG3O3G2LihZKdRIHsLe3sbix3wMMxzFXy2oCTq6xlgYnJ3HPjyIvjpZf2lq6dryLHWKyFCZCVe3TUOPvBOCDM8qpamF1K0kd1t6xLX25jAPmHZXNaAvNl0omhuT3drgeRvfhh3/WtzyjGHtjQmNQ9BNBJzZI45N9t7kg8B0w+q7XUM9OIteZFgT6ywqhseXt2xlLZtXwPpqKJ0PUgj78Jc+qXbSlMSx4C+Hi1gM8xzOlqGLehzSG971NQbD/FfL+bFOhz0qsylIpIy1u5ClY/8lW2ryJI63wNwpm+aOIoYwmvqDfhf7sdKi7EZ4zCNpZQnG0Z238cG5DuTxTzjtDPmmZrFW1BjWFwYotIEQI6gc+GLkceV1cgFYj5fVbFamm2BPUjgfdvjq1X0bQ+jCSKdYZ/tCZrjh9/DA7XZZmWR3Wrj9IpN/ZB28umL6imW/RK2XZ+4Umkos9jt9XVC2u3RuBv53wsDtDWVIjJy2rZYza6MbFcLC1xsCl4ZNZ7+c224Wsf0Hxw4wlrSrArSv6xEj+ydttsKnTu1ILs5Jvc4kgiSH2Ad7A3N+GMOO0cKsXKKKZCCdkF/wA8cRzsyMyekzFlG6xxgcr/AJ88XFREYlEVSdyQN8PviTltRU88g76kkms4uZQLbG1/Eb4bDk9LHIHiyyjjJB1G297fLcDHWwhiSr6HGqgU6rDvuVQcMe+iKx+sllbw1WGLBOIqioWBAzAm/TyxSI1aWBBpES26Hf78MqqWGqiMU0alDxBGGU9elSWCKwt18r/jhg9KlBLyIi/2wb/P3YEDs17AwT1JkpG0KeItwwsGHoxO7zym/DfhhYtrdf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68275" y="-350838"/>
            <a:ext cx="809625" cy="742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8690" name="AutoShape 18" descr="data:image/jpg;base64,/9j/4AAQSkZJRgABAQAAAQABAAD/2wBDAAkGBwgHBgkIBwgKCgkLDRYPDQwMDRsUFRAWIB0iIiAdHx8kKDQsJCYxJx8fLT0tMTU3Ojo6Iys/RD84QzQ5Ojf/2wBDAQoKCg0MDRoPDxo3JR8lNzc3Nzc3Nzc3Nzc3Nzc3Nzc3Nzc3Nzc3Nzc3Nzc3Nzc3Nzc3Nzc3Nzc3Nzc3Nzc3Nzf/wAARCABOAFUDASIAAhEBAxEB/8QAGwAAAQUBAQAAAAAAAAAAAAAABgACAwQHBQH/xAA6EAACAQIEAwQGBwkBAAAAAAABAgMEEQAFEiExQVEGE2FxFCIygZGhByNCscHw8RUkQ1JiY4LR4aL/xAAXAQEBAQEAAAAAAAAAAAAAAAABAAID/8QAHREBAQADAQEAAwAAAAAAAAAAAAECESExEhNBUf/aAAwDAQACEQMRAD8APLJ3rNLpUt/MAbX+B6Ww7SwU7EjrY2tx5g4nU07MB3monawcm+JC8Md2MJ4aSe7ttwtc8tvlji6K7OushZE5CyHYnwsfwxLGvqhWiZtYvcAk9BxGKGddqMvyaAyTtd7erGGFz8L23FuuM8zP6Qc4zFymXKaeImw0e18cMxtMjUpISSSsbE33YqvH5Y9VJjGFC8735/ecZAuV9sMyXvfQ6+Uci0ZP4YqVVD2gyr6yroKqFf52jZP/AELYfirUba0DOQzEXtbrY28sJaYfxGLDfYE/7xjWX9rs6p2/da+aXR7VNUnXcDo2xPlsfPBp2b7dUGcSCLMdNJVEEJcAox8Cd7+BwXGxaFzRRhrtLcjqV2+WHqVYeqQbcbHhiFU13DB9V7hrHj4mw2/7iRYWRh64PgAf94wEgwsec8LClWNZWGkxuVO5Vhx4bXLbYo5/mDZLlckxj3ZrQqCBdr7bAeI546dNDJpBlkl1FbEFwRy32A32wFfSPIYZaGJQxRJFezEm928ca0ZOhenyqs7TZvM9VMRTwuRJMeDNzIHyA6WwdZa+TZJEsVPQQSOP4sqan+O2OVQMYoFpKaPVe7auRLHUD8CMd6hy2JdL1TJq4kE35frhtYzvVv8Ab9Iy3WKFT407fg+IJO0ui6+iU0kbDcxvIp+DYvx0GX6iVieRt/VG1r8rYq1mR0sjN3VJIt72be3X4Yt8c9hTPez2XZ0hnysLSV6esqrsrH8PMYBMxyqoVBXQQsqMB3ijgr7hvLcE9OW2NGrqGWgfXDGx3sLKQdxsPjti/DlcZWCjMaap1cyIxPH2uXGxa3vxTKu2G9XTlfRt2lmzBVy2tqHMkK/VMbfWDob77YOmpg27SzHykI+7GTyZXLkPahHiNlcllK7fnljU2pzIRIhQL7SlgzEdOdv0xnKdN71MzIgAZ1HS7YWK01OrNrmnjDNzMSb/ABwsAPVJ9MkdlKEkAyyE3Fh0G2BftZl5eSnNlFmDjRfbSxJ4k/ZN/wDE4IrzBwxaoCrcgOyop/5jj9pKlDT6jKiSxyArpcMwI2B+ONtT0JQZyuVZjUZZVllj3aCW1yqtuD4gcLfpg1yR6eqXXFPHUtq27trm39Q4+4jAlmOS0XaWkWAMKathH1egbrw9kfaTqOI+ZEarJ+0WUp3lTRvLCOEyKWFuvh77Y1qVZYy+t/hhmC6e5dQBw0nFXMcxpMviL11TFAv9xwpPkDufdjARn1afqzVTr1UTMPlfFugynNM4f91pKiXV9tU297Hb44vhn8eM/Yvz76RYI60x5VCJVTcyyqbE+AuD7z8MD2VdtKqTM5cyzeiSupmAiQWKiHe/qEcCcW07CiniZs0lkWRuURWyDncnib9NvPHa7LUsEUPoVHSwFF1aldtZO/FuXLn15YLZPGplrkTR1nZ3PmRocynoqkA2irDrUX/q44JG9KSJGqaWOWJUA9JgBnU2tuQDtw6YyXtZTVlHmU9bSUET5QSApjWyDxG+1zffYHkMWsjr8ziCzZHWzI+m5hD6/Pbj8jiuLeo1SmzOOVSYZmkUbWRUTT4EMb4WAePtvUOD+1skpq2ZTYSrEDfzthYPkfA7hCzSPtS6wSzAAub3O+IauI1EBRTK119YxwaRvbr5/nnKJWDMolmbc2WOG3O3G2LihZKdRIHsLe3sbix3wMMxzFXy2oCTq6xlgYnJ3HPjyIvjpZf2lq6dryLHWKyFCZCVe3TUOPvBOCDM8qpamF1K0kd1t6xLX25jAPmHZXNaAvNl0omhuT3drgeRvfhh3/WtzyjGHtjQmNQ9BNBJzZI45N9t7kg8B0w+q7XUM9OIteZFgT6ywqhseXt2xlLZtXwPpqKJ0PUgj78Jc+qXbSlMSx4C+Hi1gM8xzOlqGLehzSG971NQbD/FfL+bFOhz0qsylIpIy1u5ClY/8lW2ryJI63wNwpm+aOIoYwmvqDfhf7sdKi7EZ4zCNpZQnG0Z238cG5DuTxTzjtDPmmZrFW1BjWFwYotIEQI6gc+GLkceV1cgFYj5fVbFamm2BPUjgfdvjq1X0bQ+jCSKdYZ/tCZrjh9/DA7XZZmWR3Wrj9IpN/ZB28umL6imW/RK2XZ+4Umkos9jt9XVC2u3RuBv53wsDtDWVIjJy2rZYza6MbFcLC1xsCl4ZNZ7+c224Wsf0Hxw4wlrSrArSv6xEj+ydttsKnTu1ILs5Jvc4kgiSH2Ad7A3N+GMOO0cKsXKKKZCCdkF/wA8cRzsyMyekzFlG6xxgcr/AJ88XFREYlEVSdyQN8PviTltRU88g76kkms4uZQLbG1/Eb4bDk9LHIHiyyjjJB1G297fLcDHWwhiSr6HGqgU6rDvuVQcMe+iKx+sllbw1WGLBOIqioWBAzAm/TyxSI1aWBBpES26Hf78MqqWGqiMU0alDxBGGU9elSWCKwt18r/jhg9KlBLyIi/2wb/P3YEDs17AwT1JkpG0KeItwwsGHoxO7zym/DfhhYtrdf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68275" y="-350838"/>
            <a:ext cx="809625" cy="742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28694" name="Picture 22" descr="http://scienceblogs.com/framing-science/school-transparency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94646" y="5178458"/>
            <a:ext cx="853018" cy="50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360577"/>
            <a:ext cx="864000" cy="50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1" name="꺾인 연결선 230"/>
          <p:cNvCxnSpPr>
            <a:stCxn id="140" idx="2"/>
            <a:endCxn id="20" idx="0"/>
          </p:cNvCxnSpPr>
          <p:nvPr/>
        </p:nvCxnSpPr>
        <p:spPr>
          <a:xfrm rot="5400000">
            <a:off x="4049868" y="512675"/>
            <a:ext cx="1152129" cy="684076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1775" y="4499783"/>
            <a:ext cx="8666163" cy="192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228"/>
          <p:cNvGrpSpPr/>
          <p:nvPr/>
        </p:nvGrpSpPr>
        <p:grpSpPr>
          <a:xfrm>
            <a:off x="4860032" y="2204864"/>
            <a:ext cx="1913213" cy="2590661"/>
            <a:chOff x="4205582" y="2673316"/>
            <a:chExt cx="1913213" cy="2590661"/>
          </a:xfrm>
        </p:grpSpPr>
        <p:pic>
          <p:nvPicPr>
            <p:cNvPr id="228" name="Picture 50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4572000" y="4581128"/>
              <a:ext cx="1497013" cy="4373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3" name="그룹 223"/>
            <p:cNvGrpSpPr/>
            <p:nvPr/>
          </p:nvGrpSpPr>
          <p:grpSpPr>
            <a:xfrm>
              <a:off x="4205582" y="2673316"/>
              <a:ext cx="1913213" cy="2590661"/>
              <a:chOff x="4205582" y="2673316"/>
              <a:chExt cx="1913213" cy="2590661"/>
            </a:xfrm>
          </p:grpSpPr>
          <p:sp>
            <p:nvSpPr>
              <p:cNvPr id="218" name="자유형 217"/>
              <p:cNvSpPr/>
              <p:nvPr/>
            </p:nvSpPr>
            <p:spPr bwMode="auto">
              <a:xfrm>
                <a:off x="4624277" y="2673316"/>
                <a:ext cx="958850" cy="2590661"/>
              </a:xfrm>
              <a:custGeom>
                <a:avLst/>
                <a:gdLst>
                  <a:gd name="connsiteX0" fmla="*/ 0 w 1040525"/>
                  <a:gd name="connsiteY0" fmla="*/ 367862 h 1912883"/>
                  <a:gd name="connsiteX1" fmla="*/ 409904 w 1040525"/>
                  <a:gd name="connsiteY1" fmla="*/ 0 h 1912883"/>
                  <a:gd name="connsiteX2" fmla="*/ 662152 w 1040525"/>
                  <a:gd name="connsiteY2" fmla="*/ 430924 h 1912883"/>
                  <a:gd name="connsiteX3" fmla="*/ 504497 w 1040525"/>
                  <a:gd name="connsiteY3" fmla="*/ 430924 h 1912883"/>
                  <a:gd name="connsiteX4" fmla="*/ 451945 w 1040525"/>
                  <a:gd name="connsiteY4" fmla="*/ 798786 h 1912883"/>
                  <a:gd name="connsiteX5" fmla="*/ 1040525 w 1040525"/>
                  <a:gd name="connsiteY5" fmla="*/ 1734207 h 1912883"/>
                  <a:gd name="connsiteX6" fmla="*/ 588580 w 1040525"/>
                  <a:gd name="connsiteY6" fmla="*/ 1912883 h 1912883"/>
                  <a:gd name="connsiteX7" fmla="*/ 84083 w 1040525"/>
                  <a:gd name="connsiteY7" fmla="*/ 903890 h 1912883"/>
                  <a:gd name="connsiteX8" fmla="*/ 157656 w 1040525"/>
                  <a:gd name="connsiteY8" fmla="*/ 367862 h 1912883"/>
                  <a:gd name="connsiteX9" fmla="*/ 0 w 1040525"/>
                  <a:gd name="connsiteY9" fmla="*/ 367862 h 1912883"/>
                  <a:gd name="connsiteX0" fmla="*/ 0 w 1040525"/>
                  <a:gd name="connsiteY0" fmla="*/ 345637 h 1890658"/>
                  <a:gd name="connsiteX1" fmla="*/ 387679 w 1040525"/>
                  <a:gd name="connsiteY1" fmla="*/ 0 h 1890658"/>
                  <a:gd name="connsiteX2" fmla="*/ 662152 w 1040525"/>
                  <a:gd name="connsiteY2" fmla="*/ 408699 h 1890658"/>
                  <a:gd name="connsiteX3" fmla="*/ 504497 w 1040525"/>
                  <a:gd name="connsiteY3" fmla="*/ 408699 h 1890658"/>
                  <a:gd name="connsiteX4" fmla="*/ 451945 w 1040525"/>
                  <a:gd name="connsiteY4" fmla="*/ 776561 h 1890658"/>
                  <a:gd name="connsiteX5" fmla="*/ 1040525 w 1040525"/>
                  <a:gd name="connsiteY5" fmla="*/ 1711982 h 1890658"/>
                  <a:gd name="connsiteX6" fmla="*/ 588580 w 1040525"/>
                  <a:gd name="connsiteY6" fmla="*/ 1890658 h 1890658"/>
                  <a:gd name="connsiteX7" fmla="*/ 84083 w 1040525"/>
                  <a:gd name="connsiteY7" fmla="*/ 881665 h 1890658"/>
                  <a:gd name="connsiteX8" fmla="*/ 157656 w 1040525"/>
                  <a:gd name="connsiteY8" fmla="*/ 345637 h 1890658"/>
                  <a:gd name="connsiteX9" fmla="*/ 0 w 1040525"/>
                  <a:gd name="connsiteY9" fmla="*/ 345637 h 1890658"/>
                  <a:gd name="connsiteX0" fmla="*/ 0 w 1040525"/>
                  <a:gd name="connsiteY0" fmla="*/ 345637 h 1890658"/>
                  <a:gd name="connsiteX1" fmla="*/ 387679 w 1040525"/>
                  <a:gd name="connsiteY1" fmla="*/ 0 h 1890658"/>
                  <a:gd name="connsiteX2" fmla="*/ 662152 w 1040525"/>
                  <a:gd name="connsiteY2" fmla="*/ 408699 h 1890658"/>
                  <a:gd name="connsiteX3" fmla="*/ 488622 w 1040525"/>
                  <a:gd name="connsiteY3" fmla="*/ 402349 h 1890658"/>
                  <a:gd name="connsiteX4" fmla="*/ 451945 w 1040525"/>
                  <a:gd name="connsiteY4" fmla="*/ 776561 h 1890658"/>
                  <a:gd name="connsiteX5" fmla="*/ 1040525 w 1040525"/>
                  <a:gd name="connsiteY5" fmla="*/ 1711982 h 1890658"/>
                  <a:gd name="connsiteX6" fmla="*/ 588580 w 1040525"/>
                  <a:gd name="connsiteY6" fmla="*/ 1890658 h 1890658"/>
                  <a:gd name="connsiteX7" fmla="*/ 84083 w 1040525"/>
                  <a:gd name="connsiteY7" fmla="*/ 881665 h 1890658"/>
                  <a:gd name="connsiteX8" fmla="*/ 157656 w 1040525"/>
                  <a:gd name="connsiteY8" fmla="*/ 345637 h 1890658"/>
                  <a:gd name="connsiteX9" fmla="*/ 0 w 1040525"/>
                  <a:gd name="connsiteY9" fmla="*/ 345637 h 1890658"/>
                  <a:gd name="connsiteX0" fmla="*/ 0 w 1040525"/>
                  <a:gd name="connsiteY0" fmla="*/ 367862 h 1890658"/>
                  <a:gd name="connsiteX1" fmla="*/ 387679 w 1040525"/>
                  <a:gd name="connsiteY1" fmla="*/ 0 h 1890658"/>
                  <a:gd name="connsiteX2" fmla="*/ 662152 w 1040525"/>
                  <a:gd name="connsiteY2" fmla="*/ 408699 h 1890658"/>
                  <a:gd name="connsiteX3" fmla="*/ 488622 w 1040525"/>
                  <a:gd name="connsiteY3" fmla="*/ 402349 h 1890658"/>
                  <a:gd name="connsiteX4" fmla="*/ 451945 w 1040525"/>
                  <a:gd name="connsiteY4" fmla="*/ 776561 h 1890658"/>
                  <a:gd name="connsiteX5" fmla="*/ 1040525 w 1040525"/>
                  <a:gd name="connsiteY5" fmla="*/ 1711982 h 1890658"/>
                  <a:gd name="connsiteX6" fmla="*/ 588580 w 1040525"/>
                  <a:gd name="connsiteY6" fmla="*/ 1890658 h 1890658"/>
                  <a:gd name="connsiteX7" fmla="*/ 84083 w 1040525"/>
                  <a:gd name="connsiteY7" fmla="*/ 881665 h 1890658"/>
                  <a:gd name="connsiteX8" fmla="*/ 157656 w 1040525"/>
                  <a:gd name="connsiteY8" fmla="*/ 345637 h 1890658"/>
                  <a:gd name="connsiteX9" fmla="*/ 0 w 1040525"/>
                  <a:gd name="connsiteY9" fmla="*/ 367862 h 1890658"/>
                  <a:gd name="connsiteX0" fmla="*/ 0 w 1040525"/>
                  <a:gd name="connsiteY0" fmla="*/ 367862 h 1890658"/>
                  <a:gd name="connsiteX1" fmla="*/ 387679 w 1040525"/>
                  <a:gd name="connsiteY1" fmla="*/ 0 h 1890658"/>
                  <a:gd name="connsiteX2" fmla="*/ 662152 w 1040525"/>
                  <a:gd name="connsiteY2" fmla="*/ 408699 h 1890658"/>
                  <a:gd name="connsiteX3" fmla="*/ 488622 w 1040525"/>
                  <a:gd name="connsiteY3" fmla="*/ 402349 h 1890658"/>
                  <a:gd name="connsiteX4" fmla="*/ 451945 w 1040525"/>
                  <a:gd name="connsiteY4" fmla="*/ 776561 h 1890658"/>
                  <a:gd name="connsiteX5" fmla="*/ 1040525 w 1040525"/>
                  <a:gd name="connsiteY5" fmla="*/ 1711982 h 1890658"/>
                  <a:gd name="connsiteX6" fmla="*/ 588580 w 1040525"/>
                  <a:gd name="connsiteY6" fmla="*/ 1890658 h 1890658"/>
                  <a:gd name="connsiteX7" fmla="*/ 84083 w 1040525"/>
                  <a:gd name="connsiteY7" fmla="*/ 881665 h 1890658"/>
                  <a:gd name="connsiteX8" fmla="*/ 148131 w 1040525"/>
                  <a:gd name="connsiteY8" fmla="*/ 377387 h 1890658"/>
                  <a:gd name="connsiteX9" fmla="*/ 0 w 1040525"/>
                  <a:gd name="connsiteY9" fmla="*/ 367862 h 1890658"/>
                  <a:gd name="connsiteX0" fmla="*/ 0 w 1040525"/>
                  <a:gd name="connsiteY0" fmla="*/ 367862 h 1852558"/>
                  <a:gd name="connsiteX1" fmla="*/ 387679 w 1040525"/>
                  <a:gd name="connsiteY1" fmla="*/ 0 h 1852558"/>
                  <a:gd name="connsiteX2" fmla="*/ 662152 w 1040525"/>
                  <a:gd name="connsiteY2" fmla="*/ 408699 h 1852558"/>
                  <a:gd name="connsiteX3" fmla="*/ 488622 w 1040525"/>
                  <a:gd name="connsiteY3" fmla="*/ 402349 h 1852558"/>
                  <a:gd name="connsiteX4" fmla="*/ 451945 w 1040525"/>
                  <a:gd name="connsiteY4" fmla="*/ 776561 h 1852558"/>
                  <a:gd name="connsiteX5" fmla="*/ 1040525 w 1040525"/>
                  <a:gd name="connsiteY5" fmla="*/ 1711982 h 1852558"/>
                  <a:gd name="connsiteX6" fmla="*/ 623505 w 1040525"/>
                  <a:gd name="connsiteY6" fmla="*/ 1852558 h 1852558"/>
                  <a:gd name="connsiteX7" fmla="*/ 84083 w 1040525"/>
                  <a:gd name="connsiteY7" fmla="*/ 881665 h 1852558"/>
                  <a:gd name="connsiteX8" fmla="*/ 148131 w 1040525"/>
                  <a:gd name="connsiteY8" fmla="*/ 377387 h 1852558"/>
                  <a:gd name="connsiteX9" fmla="*/ 0 w 1040525"/>
                  <a:gd name="connsiteY9" fmla="*/ 367862 h 1852558"/>
                  <a:gd name="connsiteX0" fmla="*/ 0 w 1040525"/>
                  <a:gd name="connsiteY0" fmla="*/ 367862 h 1852558"/>
                  <a:gd name="connsiteX1" fmla="*/ 387679 w 1040525"/>
                  <a:gd name="connsiteY1" fmla="*/ 0 h 1852558"/>
                  <a:gd name="connsiteX2" fmla="*/ 662152 w 1040525"/>
                  <a:gd name="connsiteY2" fmla="*/ 408699 h 1852558"/>
                  <a:gd name="connsiteX3" fmla="*/ 488622 w 1040525"/>
                  <a:gd name="connsiteY3" fmla="*/ 402349 h 1852558"/>
                  <a:gd name="connsiteX4" fmla="*/ 451945 w 1040525"/>
                  <a:gd name="connsiteY4" fmla="*/ 776561 h 1852558"/>
                  <a:gd name="connsiteX5" fmla="*/ 1040525 w 1040525"/>
                  <a:gd name="connsiteY5" fmla="*/ 1711982 h 1852558"/>
                  <a:gd name="connsiteX6" fmla="*/ 623505 w 1040525"/>
                  <a:gd name="connsiteY6" fmla="*/ 1852558 h 1852558"/>
                  <a:gd name="connsiteX7" fmla="*/ 125358 w 1040525"/>
                  <a:gd name="connsiteY7" fmla="*/ 881665 h 1852558"/>
                  <a:gd name="connsiteX8" fmla="*/ 148131 w 1040525"/>
                  <a:gd name="connsiteY8" fmla="*/ 377387 h 1852558"/>
                  <a:gd name="connsiteX9" fmla="*/ 0 w 1040525"/>
                  <a:gd name="connsiteY9" fmla="*/ 367862 h 1852558"/>
                  <a:gd name="connsiteX0" fmla="*/ 0 w 1040525"/>
                  <a:gd name="connsiteY0" fmla="*/ 367862 h 1852558"/>
                  <a:gd name="connsiteX1" fmla="*/ 387679 w 1040525"/>
                  <a:gd name="connsiteY1" fmla="*/ 0 h 1852558"/>
                  <a:gd name="connsiteX2" fmla="*/ 662152 w 1040525"/>
                  <a:gd name="connsiteY2" fmla="*/ 408699 h 1852558"/>
                  <a:gd name="connsiteX3" fmla="*/ 488622 w 1040525"/>
                  <a:gd name="connsiteY3" fmla="*/ 402349 h 1852558"/>
                  <a:gd name="connsiteX4" fmla="*/ 493220 w 1040525"/>
                  <a:gd name="connsiteY4" fmla="*/ 773386 h 1852558"/>
                  <a:gd name="connsiteX5" fmla="*/ 1040525 w 1040525"/>
                  <a:gd name="connsiteY5" fmla="*/ 1711982 h 1852558"/>
                  <a:gd name="connsiteX6" fmla="*/ 623505 w 1040525"/>
                  <a:gd name="connsiteY6" fmla="*/ 1852558 h 1852558"/>
                  <a:gd name="connsiteX7" fmla="*/ 125358 w 1040525"/>
                  <a:gd name="connsiteY7" fmla="*/ 881665 h 1852558"/>
                  <a:gd name="connsiteX8" fmla="*/ 148131 w 1040525"/>
                  <a:gd name="connsiteY8" fmla="*/ 377387 h 1852558"/>
                  <a:gd name="connsiteX9" fmla="*/ 0 w 104052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93220 w 957975"/>
                  <a:gd name="connsiteY4" fmla="*/ 773386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25358 w 957975"/>
                  <a:gd name="connsiteY7" fmla="*/ 881665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42027 w 957975"/>
                  <a:gd name="connsiteY7" fmla="*/ 874521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42027 w 957975"/>
                  <a:gd name="connsiteY7" fmla="*/ 874521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7345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42027 w 957975"/>
                  <a:gd name="connsiteY7" fmla="*/ 874521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9726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42027 w 957975"/>
                  <a:gd name="connsiteY7" fmla="*/ 874521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9726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42027 w 957975"/>
                  <a:gd name="connsiteY7" fmla="*/ 874521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  <a:gd name="connsiteX0" fmla="*/ 0 w 957975"/>
                  <a:gd name="connsiteY0" fmla="*/ 367862 h 1852558"/>
                  <a:gd name="connsiteX1" fmla="*/ 387679 w 957975"/>
                  <a:gd name="connsiteY1" fmla="*/ 0 h 1852558"/>
                  <a:gd name="connsiteX2" fmla="*/ 662152 w 957975"/>
                  <a:gd name="connsiteY2" fmla="*/ 408699 h 1852558"/>
                  <a:gd name="connsiteX3" fmla="*/ 488622 w 957975"/>
                  <a:gd name="connsiteY3" fmla="*/ 402349 h 1852558"/>
                  <a:gd name="connsiteX4" fmla="*/ 479726 w 957975"/>
                  <a:gd name="connsiteY4" fmla="*/ 789261 h 1852558"/>
                  <a:gd name="connsiteX5" fmla="*/ 957975 w 957975"/>
                  <a:gd name="connsiteY5" fmla="*/ 1740557 h 1852558"/>
                  <a:gd name="connsiteX6" fmla="*/ 623505 w 957975"/>
                  <a:gd name="connsiteY6" fmla="*/ 1852558 h 1852558"/>
                  <a:gd name="connsiteX7" fmla="*/ 142027 w 957975"/>
                  <a:gd name="connsiteY7" fmla="*/ 874521 h 1852558"/>
                  <a:gd name="connsiteX8" fmla="*/ 148131 w 957975"/>
                  <a:gd name="connsiteY8" fmla="*/ 377387 h 1852558"/>
                  <a:gd name="connsiteX9" fmla="*/ 0 w 957975"/>
                  <a:gd name="connsiteY9" fmla="*/ 367862 h 1852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7975" h="1852558">
                    <a:moveTo>
                      <a:pt x="0" y="367862"/>
                    </a:moveTo>
                    <a:lnTo>
                      <a:pt x="387679" y="0"/>
                    </a:lnTo>
                    <a:lnTo>
                      <a:pt x="662152" y="408699"/>
                    </a:lnTo>
                    <a:lnTo>
                      <a:pt x="488622" y="402349"/>
                    </a:lnTo>
                    <a:cubicBezTo>
                      <a:pt x="463961" y="528410"/>
                      <a:pt x="454380" y="717970"/>
                      <a:pt x="479726" y="789261"/>
                    </a:cubicBezTo>
                    <a:cubicBezTo>
                      <a:pt x="604217" y="1120647"/>
                      <a:pt x="797765" y="1423458"/>
                      <a:pt x="957975" y="1740557"/>
                    </a:cubicBezTo>
                    <a:lnTo>
                      <a:pt x="623505" y="1852558"/>
                    </a:lnTo>
                    <a:cubicBezTo>
                      <a:pt x="457456" y="1528927"/>
                      <a:pt x="265214" y="1217202"/>
                      <a:pt x="142027" y="874521"/>
                    </a:cubicBezTo>
                    <a:cubicBezTo>
                      <a:pt x="116281" y="782627"/>
                      <a:pt x="83390" y="547862"/>
                      <a:pt x="148131" y="377387"/>
                    </a:cubicBezTo>
                    <a:lnTo>
                      <a:pt x="0" y="367862"/>
                    </a:lnTo>
                    <a:close/>
                  </a:path>
                </a:pathLst>
              </a:custGeom>
              <a:gradFill>
                <a:gsLst>
                  <a:gs pos="0">
                    <a:srgbClr val="669900">
                      <a:alpha val="50000"/>
                    </a:srgbClr>
                  </a:gs>
                  <a:gs pos="62000">
                    <a:srgbClr val="7ABC32">
                      <a:alpha val="50000"/>
                    </a:srgbClr>
                  </a:gs>
                  <a:gs pos="100000">
                    <a:schemeClr val="bg1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219" name="Oval 3600"/>
              <p:cNvSpPr>
                <a:spLocks noChangeArrowheads="1"/>
              </p:cNvSpPr>
              <p:nvPr/>
            </p:nvSpPr>
            <p:spPr bwMode="auto">
              <a:xfrm flipH="1">
                <a:off x="4578920" y="4400140"/>
                <a:ext cx="1539875" cy="726194"/>
              </a:xfrm>
              <a:prstGeom prst="ellipse">
                <a:avLst/>
              </a:prstGeom>
              <a:gradFill rotWithShape="1">
                <a:gsLst>
                  <a:gs pos="0">
                    <a:srgbClr val="4D4D4D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pic>
            <p:nvPicPr>
              <p:cNvPr id="220" name="Picture 39"/>
              <p:cNvPicPr>
                <a:picLocks noChangeAspect="1" noChangeArrowheads="1"/>
              </p:cNvPicPr>
              <p:nvPr/>
            </p:nvPicPr>
            <p:blipFill>
              <a:blip r:embed="rId5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881376" y="3607901"/>
                <a:ext cx="875042" cy="120754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222" name="Oval 3600"/>
              <p:cNvSpPr>
                <a:spLocks noChangeArrowheads="1"/>
              </p:cNvSpPr>
              <p:nvPr/>
            </p:nvSpPr>
            <p:spPr bwMode="auto">
              <a:xfrm rot="388369" flipH="1">
                <a:off x="4205582" y="4037487"/>
                <a:ext cx="942975" cy="311863"/>
              </a:xfrm>
              <a:prstGeom prst="ellipse">
                <a:avLst/>
              </a:prstGeom>
              <a:gradFill rotWithShape="1">
                <a:gsLst>
                  <a:gs pos="0">
                    <a:srgbClr val="4D4D4D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pic>
            <p:nvPicPr>
              <p:cNvPr id="223" name="Picture 42"/>
              <p:cNvPicPr>
                <a:picLocks noChangeAspect="1" noChangeArrowheads="1"/>
              </p:cNvPicPr>
              <p:nvPr/>
            </p:nvPicPr>
            <p:blipFill>
              <a:blip r:embed="rId6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10000"/>
                <a:grayscl/>
              </a:blip>
              <a:srcRect/>
              <a:stretch>
                <a:fillRect/>
              </a:stretch>
            </p:blipFill>
            <p:spPr bwMode="auto">
              <a:xfrm rot="167957">
                <a:off x="4290802" y="3683904"/>
                <a:ext cx="673438" cy="55747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" name="그룹 216"/>
          <p:cNvGrpSpPr/>
          <p:nvPr/>
        </p:nvGrpSpPr>
        <p:grpSpPr>
          <a:xfrm>
            <a:off x="1547664" y="2276872"/>
            <a:ext cx="2448272" cy="2480792"/>
            <a:chOff x="1721743" y="3284984"/>
            <a:chExt cx="2448272" cy="2480792"/>
          </a:xfrm>
        </p:grpSpPr>
        <p:sp>
          <p:nvSpPr>
            <p:cNvPr id="211" name="자유형 210"/>
            <p:cNvSpPr/>
            <p:nvPr/>
          </p:nvSpPr>
          <p:spPr bwMode="auto">
            <a:xfrm>
              <a:off x="1959868" y="3284984"/>
              <a:ext cx="2210147" cy="2010469"/>
            </a:xfrm>
            <a:custGeom>
              <a:avLst/>
              <a:gdLst>
                <a:gd name="connsiteX0" fmla="*/ 1803400 w 2324100"/>
                <a:gd name="connsiteY0" fmla="*/ 279400 h 1231900"/>
                <a:gd name="connsiteX1" fmla="*/ 2235200 w 2324100"/>
                <a:gd name="connsiteY1" fmla="*/ 0 h 1231900"/>
                <a:gd name="connsiteX2" fmla="*/ 2324100 w 2324100"/>
                <a:gd name="connsiteY2" fmla="*/ 520700 h 1231900"/>
                <a:gd name="connsiteX3" fmla="*/ 2197100 w 2324100"/>
                <a:gd name="connsiteY3" fmla="*/ 431800 h 1231900"/>
                <a:gd name="connsiteX4" fmla="*/ 1689100 w 2324100"/>
                <a:gd name="connsiteY4" fmla="*/ 927100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43100 w 2324100"/>
                <a:gd name="connsiteY10" fmla="*/ 317500 h 1231900"/>
                <a:gd name="connsiteX11" fmla="*/ 1803400 w 2324100"/>
                <a:gd name="connsiteY11" fmla="*/ 279400 h 1231900"/>
                <a:gd name="connsiteX0" fmla="*/ 1803400 w 2324100"/>
                <a:gd name="connsiteY0" fmla="*/ 279400 h 1231900"/>
                <a:gd name="connsiteX1" fmla="*/ 2235200 w 2324100"/>
                <a:gd name="connsiteY1" fmla="*/ 0 h 1231900"/>
                <a:gd name="connsiteX2" fmla="*/ 2324100 w 2324100"/>
                <a:gd name="connsiteY2" fmla="*/ 520700 h 1231900"/>
                <a:gd name="connsiteX3" fmla="*/ 2197100 w 2324100"/>
                <a:gd name="connsiteY3" fmla="*/ 431800 h 1231900"/>
                <a:gd name="connsiteX4" fmla="*/ 1689100 w 2324100"/>
                <a:gd name="connsiteY4" fmla="*/ 927100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803400 w 2324100"/>
                <a:gd name="connsiteY11" fmla="*/ 279400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520700 h 1231900"/>
                <a:gd name="connsiteX3" fmla="*/ 2197100 w 2324100"/>
                <a:gd name="connsiteY3" fmla="*/ 431800 h 1231900"/>
                <a:gd name="connsiteX4" fmla="*/ 1689100 w 2324100"/>
                <a:gd name="connsiteY4" fmla="*/ 927100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927100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927100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927100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508000 w 2324100"/>
                <a:gd name="connsiteY8" fmla="*/ 6731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1612900 w 2324100"/>
                <a:gd name="connsiteY9" fmla="*/ 647700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1589087 w 2324100"/>
                <a:gd name="connsiteY9" fmla="*/ 623887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1589087 w 2324100"/>
                <a:gd name="connsiteY9" fmla="*/ 623887 h 1231900"/>
                <a:gd name="connsiteX10" fmla="*/ 1924050 w 2324100"/>
                <a:gd name="connsiteY10" fmla="*/ 341312 h 1231900"/>
                <a:gd name="connsiteX11" fmla="*/ 1793875 w 2324100"/>
                <a:gd name="connsiteY11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581025 w 2324100"/>
                <a:gd name="connsiteY9" fmla="*/ 719138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93713 w 2324100"/>
                <a:gd name="connsiteY8" fmla="*/ 711200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17513 w 2324100"/>
                <a:gd name="connsiteY8" fmla="*/ 711200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17513 w 2324100"/>
                <a:gd name="connsiteY8" fmla="*/ 711200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17513 w 2324100"/>
                <a:gd name="connsiteY8" fmla="*/ 711200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13581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13581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13581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20725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93875 w 2324100"/>
                <a:gd name="connsiteY0" fmla="*/ 284163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20725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93875 w 2324100"/>
                <a:gd name="connsiteY12" fmla="*/ 284163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20725 h 1231900"/>
                <a:gd name="connsiteX9" fmla="*/ 585787 w 2324100"/>
                <a:gd name="connsiteY9" fmla="*/ 676276 h 1231900"/>
                <a:gd name="connsiteX10" fmla="*/ 1589087 w 2324100"/>
                <a:gd name="connsiteY10" fmla="*/ 623887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20725 h 1231900"/>
                <a:gd name="connsiteX9" fmla="*/ 585787 w 2324100"/>
                <a:gd name="connsiteY9" fmla="*/ 676276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20725 h 1231900"/>
                <a:gd name="connsiteX9" fmla="*/ 585787 w 2324100"/>
                <a:gd name="connsiteY9" fmla="*/ 676276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20725 h 1231900"/>
                <a:gd name="connsiteX9" fmla="*/ 585787 w 2324100"/>
                <a:gd name="connsiteY9" fmla="*/ 676276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5607 w 2324100"/>
                <a:gd name="connsiteY8" fmla="*/ 720725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89100 w 2324100"/>
                <a:gd name="connsiteY4" fmla="*/ 898525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79575 w 2324100"/>
                <a:gd name="connsiteY4" fmla="*/ 896144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79575 w 2324100"/>
                <a:gd name="connsiteY4" fmla="*/ 896144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66875 w 2324100"/>
                <a:gd name="connsiteY4" fmla="*/ 8675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66875 w 2324100"/>
                <a:gd name="connsiteY4" fmla="*/ 8675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66875 w 2324100"/>
                <a:gd name="connsiteY4" fmla="*/ 8675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66875 w 2324100"/>
                <a:gd name="connsiteY4" fmla="*/ 8675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66875 w 2324100"/>
                <a:gd name="connsiteY4" fmla="*/ 8675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51000 w 2324100"/>
                <a:gd name="connsiteY4" fmla="*/ 8421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51000 w 2324100"/>
                <a:gd name="connsiteY4" fmla="*/ 8421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51000 w 2324100"/>
                <a:gd name="connsiteY4" fmla="*/ 8421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51000 w 2324100"/>
                <a:gd name="connsiteY4" fmla="*/ 8421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  <a:gd name="connsiteX0" fmla="*/ 1781968 w 2324100"/>
                <a:gd name="connsiteY0" fmla="*/ 288926 h 1231900"/>
                <a:gd name="connsiteX1" fmla="*/ 2235200 w 2324100"/>
                <a:gd name="connsiteY1" fmla="*/ 0 h 1231900"/>
                <a:gd name="connsiteX2" fmla="*/ 2324100 w 2324100"/>
                <a:gd name="connsiteY2" fmla="*/ 496887 h 1231900"/>
                <a:gd name="connsiteX3" fmla="*/ 2197100 w 2324100"/>
                <a:gd name="connsiteY3" fmla="*/ 431800 h 1231900"/>
                <a:gd name="connsiteX4" fmla="*/ 1651000 w 2324100"/>
                <a:gd name="connsiteY4" fmla="*/ 842169 h 1231900"/>
                <a:gd name="connsiteX5" fmla="*/ 546100 w 2324100"/>
                <a:gd name="connsiteY5" fmla="*/ 965200 h 1231900"/>
                <a:gd name="connsiteX6" fmla="*/ 266700 w 2324100"/>
                <a:gd name="connsiteY6" fmla="*/ 1231900 h 1231900"/>
                <a:gd name="connsiteX7" fmla="*/ 0 w 2324100"/>
                <a:gd name="connsiteY7" fmla="*/ 1193800 h 1231900"/>
                <a:gd name="connsiteX8" fmla="*/ 403225 w 2324100"/>
                <a:gd name="connsiteY8" fmla="*/ 735012 h 1231900"/>
                <a:gd name="connsiteX9" fmla="*/ 588168 w 2324100"/>
                <a:gd name="connsiteY9" fmla="*/ 690563 h 1231900"/>
                <a:gd name="connsiteX10" fmla="*/ 1577180 w 2324100"/>
                <a:gd name="connsiteY10" fmla="*/ 616743 h 1231900"/>
                <a:gd name="connsiteX11" fmla="*/ 1924050 w 2324100"/>
                <a:gd name="connsiteY11" fmla="*/ 341312 h 1231900"/>
                <a:gd name="connsiteX12" fmla="*/ 1781968 w 2324100"/>
                <a:gd name="connsiteY12" fmla="*/ 288926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24100" h="1231900">
                  <a:moveTo>
                    <a:pt x="1781968" y="288926"/>
                  </a:moveTo>
                  <a:lnTo>
                    <a:pt x="2235200" y="0"/>
                  </a:lnTo>
                  <a:lnTo>
                    <a:pt x="2324100" y="496887"/>
                  </a:lnTo>
                  <a:lnTo>
                    <a:pt x="2197100" y="431800"/>
                  </a:lnTo>
                  <a:cubicBezTo>
                    <a:pt x="1993636" y="659606"/>
                    <a:pt x="1875101" y="737393"/>
                    <a:pt x="1651000" y="842169"/>
                  </a:cubicBezTo>
                  <a:cubicBezTo>
                    <a:pt x="1153319" y="956469"/>
                    <a:pt x="912813" y="895350"/>
                    <a:pt x="546100" y="965200"/>
                  </a:cubicBezTo>
                  <a:cubicBezTo>
                    <a:pt x="410104" y="1044575"/>
                    <a:pt x="359833" y="1143000"/>
                    <a:pt x="266700" y="1231900"/>
                  </a:cubicBezTo>
                  <a:lnTo>
                    <a:pt x="0" y="1193800"/>
                  </a:lnTo>
                  <a:cubicBezTo>
                    <a:pt x="164571" y="1032933"/>
                    <a:pt x="167216" y="895879"/>
                    <a:pt x="403225" y="735012"/>
                  </a:cubicBezTo>
                  <a:cubicBezTo>
                    <a:pt x="442913" y="727339"/>
                    <a:pt x="486171" y="685272"/>
                    <a:pt x="588168" y="690563"/>
                  </a:cubicBezTo>
                  <a:cubicBezTo>
                    <a:pt x="785415" y="674423"/>
                    <a:pt x="1398587" y="674951"/>
                    <a:pt x="1577180" y="616743"/>
                  </a:cubicBezTo>
                  <a:cubicBezTo>
                    <a:pt x="1707091" y="545570"/>
                    <a:pt x="1820333" y="443441"/>
                    <a:pt x="1924050" y="341312"/>
                  </a:cubicBezTo>
                  <a:lnTo>
                    <a:pt x="1781968" y="288926"/>
                  </a:lnTo>
                  <a:close/>
                </a:path>
              </a:pathLst>
            </a:custGeom>
            <a:gradFill>
              <a:gsLst>
                <a:gs pos="0">
                  <a:srgbClr val="0F4A7B">
                    <a:alpha val="50000"/>
                  </a:srgbClr>
                </a:gs>
                <a:gs pos="62000">
                  <a:srgbClr val="7794C3">
                    <a:alpha val="50000"/>
                  </a:srgbClr>
                </a:gs>
                <a:gs pos="100000">
                  <a:schemeClr val="bg1">
                    <a:alpha val="50000"/>
                  </a:schemeClr>
                </a:gs>
              </a:gsLst>
              <a:lin ang="5400000" scaled="0"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" pitchFamily="34" charset="0"/>
              </a:endParaRPr>
            </a:p>
          </p:txBody>
        </p:sp>
        <p:pic>
          <p:nvPicPr>
            <p:cNvPr id="212" name="Picture 50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1721743" y="5157515"/>
              <a:ext cx="1576387" cy="5172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213" name="Oval 3600"/>
            <p:cNvSpPr>
              <a:spLocks noChangeArrowheads="1"/>
            </p:cNvSpPr>
            <p:nvPr/>
          </p:nvSpPr>
          <p:spPr bwMode="auto">
            <a:xfrm flipH="1">
              <a:off x="1770955" y="5039953"/>
              <a:ext cx="1374775" cy="725823"/>
            </a:xfrm>
            <a:prstGeom prst="ellipse">
              <a:avLst/>
            </a:prstGeom>
            <a:gradFill rotWithShape="1">
              <a:gsLst>
                <a:gs pos="0">
                  <a:srgbClr val="4D4D4D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pic>
          <p:nvPicPr>
            <p:cNvPr id="214" name="Picture 37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5897" y="4160764"/>
              <a:ext cx="884235" cy="13579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215" name="Picture 38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55183" y="4821054"/>
              <a:ext cx="349249" cy="63336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216" name="TextBox 25"/>
            <p:cNvSpPr txBox="1">
              <a:spLocks noChangeArrowheads="1"/>
            </p:cNvSpPr>
            <p:nvPr/>
          </p:nvSpPr>
          <p:spPr bwMode="auto">
            <a:xfrm>
              <a:off x="2561530" y="3898453"/>
              <a:ext cx="1190625" cy="507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ko-KR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Purchased Electricity for Own Use</a:t>
              </a:r>
              <a:endPara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70" name="제목 69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ko-KR" altLang="en-US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/>
              <a:t>보고절차</a:t>
            </a:r>
            <a:endParaRPr lang="ko-KR" altLang="en-US" sz="1600" dirty="0"/>
          </a:p>
        </p:txBody>
      </p:sp>
      <p:sp>
        <p:nvSpPr>
          <p:cNvPr id="52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250825" y="765175"/>
            <a:ext cx="8642350" cy="575593"/>
          </a:xfrm>
        </p:spPr>
        <p:txBody>
          <a:bodyPr/>
          <a:lstStyle/>
          <a:p>
            <a:pPr eaLnBrk="1" hangingPunct="1"/>
            <a:r>
              <a:rPr lang="ko-KR" altLang="en-US" dirty="0" smtClean="0"/>
              <a:t>온실가스 배출량 산정∙보고 시 아래와 같은 절차를 따름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sp>
        <p:nvSpPr>
          <p:cNvPr id="136" name="Rectangle 62"/>
          <p:cNvSpPr>
            <a:spLocks noChangeArrowheads="1"/>
          </p:cNvSpPr>
          <p:nvPr/>
        </p:nvSpPr>
        <p:spPr bwMode="auto">
          <a:xfrm>
            <a:off x="251521" y="2276872"/>
            <a:ext cx="504056" cy="1080120"/>
          </a:xfrm>
          <a:prstGeom prst="rect">
            <a:avLst/>
          </a:prstGeom>
          <a:solidFill>
            <a:srgbClr val="37527D"/>
          </a:solidFill>
          <a:ln w="127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anchor="ctr"/>
          <a:lstStyle/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행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단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계</a:t>
            </a:r>
            <a:endParaRPr kumimoji="0" lang="ko-KR" altLang="en-US" sz="1400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7" name="Rectangle 61"/>
          <p:cNvSpPr>
            <a:spLocks noChangeArrowheads="1"/>
          </p:cNvSpPr>
          <p:nvPr/>
        </p:nvSpPr>
        <p:spPr bwMode="auto">
          <a:xfrm>
            <a:off x="935744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조직경계의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설정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3083933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배출활동의 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구분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9" name="Rectangle 60"/>
          <p:cNvSpPr>
            <a:spLocks noChangeArrowheads="1"/>
          </p:cNvSpPr>
          <p:nvPr/>
        </p:nvSpPr>
        <p:spPr bwMode="auto">
          <a:xfrm>
            <a:off x="5232122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모니터링</a:t>
            </a: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유형 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및 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방법의 설정</a:t>
            </a:r>
          </a:p>
        </p:txBody>
      </p:sp>
      <p:sp>
        <p:nvSpPr>
          <p:cNvPr id="140" name="Rectangle 60"/>
          <p:cNvSpPr>
            <a:spLocks noChangeArrowheads="1"/>
          </p:cNvSpPr>
          <p:nvPr/>
        </p:nvSpPr>
        <p:spPr bwMode="auto">
          <a:xfrm>
            <a:off x="7380312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배출량 산정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및 모니터링 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체계의 구축</a:t>
            </a:r>
          </a:p>
        </p:txBody>
      </p:sp>
      <p:sp>
        <p:nvSpPr>
          <p:cNvPr id="20" name="Rectangle 61"/>
          <p:cNvSpPr>
            <a:spLocks noChangeArrowheads="1"/>
          </p:cNvSpPr>
          <p:nvPr/>
        </p:nvSpPr>
        <p:spPr bwMode="auto">
          <a:xfrm>
            <a:off x="53955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배출량 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산정방법론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선택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224974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배출량 산정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계산 </a:t>
            </a: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연속측정</a:t>
            </a: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2" name="Rectangle 61"/>
          <p:cNvSpPr>
            <a:spLocks noChangeArrowheads="1"/>
          </p:cNvSpPr>
          <p:nvPr/>
        </p:nvSpPr>
        <p:spPr bwMode="auto">
          <a:xfrm>
            <a:off x="395993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명세서 작성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61"/>
          <p:cNvSpPr>
            <a:spLocks noChangeArrowheads="1"/>
          </p:cNvSpPr>
          <p:nvPr/>
        </p:nvSpPr>
        <p:spPr bwMode="auto">
          <a:xfrm>
            <a:off x="567012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배출량 등의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제 </a:t>
            </a: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자 검증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61"/>
          <p:cNvSpPr>
            <a:spLocks noChangeArrowheads="1"/>
          </p:cNvSpPr>
          <p:nvPr/>
        </p:nvSpPr>
        <p:spPr bwMode="auto">
          <a:xfrm>
            <a:off x="738031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명세서 및 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검증보고서 제출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1" name="직선 화살표 연결선 30"/>
          <p:cNvCxnSpPr>
            <a:stCxn id="137" idx="3"/>
            <a:endCxn id="138" idx="1"/>
          </p:cNvCxnSpPr>
          <p:nvPr/>
        </p:nvCxnSpPr>
        <p:spPr>
          <a:xfrm>
            <a:off x="2267744" y="2816991"/>
            <a:ext cx="816189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>
            <a:stCxn id="138" idx="3"/>
            <a:endCxn id="139" idx="1"/>
          </p:cNvCxnSpPr>
          <p:nvPr/>
        </p:nvCxnSpPr>
        <p:spPr>
          <a:xfrm>
            <a:off x="4415933" y="2816991"/>
            <a:ext cx="816189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>
            <a:stCxn id="139" idx="3"/>
            <a:endCxn id="140" idx="1"/>
          </p:cNvCxnSpPr>
          <p:nvPr/>
        </p:nvCxnSpPr>
        <p:spPr>
          <a:xfrm>
            <a:off x="6564122" y="2816991"/>
            <a:ext cx="816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21" idx="3"/>
            <a:endCxn id="22" idx="1"/>
          </p:cNvCxnSpPr>
          <p:nvPr/>
        </p:nvCxnSpPr>
        <p:spPr>
          <a:xfrm>
            <a:off x="3581742" y="5049120"/>
            <a:ext cx="378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22" idx="3"/>
            <a:endCxn id="23" idx="1"/>
          </p:cNvCxnSpPr>
          <p:nvPr/>
        </p:nvCxnSpPr>
        <p:spPr>
          <a:xfrm>
            <a:off x="5291932" y="5049120"/>
            <a:ext cx="378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>
            <a:stCxn id="23" idx="3"/>
            <a:endCxn id="24" idx="1"/>
          </p:cNvCxnSpPr>
          <p:nvPr/>
        </p:nvCxnSpPr>
        <p:spPr>
          <a:xfrm>
            <a:off x="7002122" y="5049120"/>
            <a:ext cx="378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104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5805264"/>
            <a:ext cx="6445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Text Box 48"/>
          <p:cNvSpPr txBox="1">
            <a:spLocks noChangeArrowheads="1"/>
          </p:cNvSpPr>
          <p:nvPr/>
        </p:nvSpPr>
        <p:spPr bwMode="auto">
          <a:xfrm>
            <a:off x="7821608" y="5528265"/>
            <a:ext cx="9268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~3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월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31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일</a:t>
            </a:r>
            <a:endParaRPr lang="ko-KR" altLang="ko-KR" sz="1800" b="0" dirty="0" smtClean="0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205" name="포인트가 12개인 별 204"/>
          <p:cNvSpPr/>
          <p:nvPr/>
        </p:nvSpPr>
        <p:spPr bwMode="auto">
          <a:xfrm>
            <a:off x="1625302" y="1554064"/>
            <a:ext cx="895350" cy="633413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CO</a:t>
            </a:r>
            <a:r>
              <a:rPr lang="en-US" altLang="ko-KR" sz="1200" baseline="-250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2</a:t>
            </a:r>
            <a:endParaRPr lang="ko-KR" altLang="en-US" sz="1200" baseline="-25000" dirty="0">
              <a:solidFill>
                <a:srgbClr val="669900"/>
              </a:solidFill>
              <a:latin typeface="+mj-lt"/>
              <a:ea typeface="HY견고딕" pitchFamily="18" charset="-127"/>
            </a:endParaRPr>
          </a:p>
        </p:txBody>
      </p:sp>
      <p:sp>
        <p:nvSpPr>
          <p:cNvPr id="206" name="포인트가 12개인 별 205"/>
          <p:cNvSpPr/>
          <p:nvPr/>
        </p:nvSpPr>
        <p:spPr bwMode="auto">
          <a:xfrm>
            <a:off x="2577802" y="1465164"/>
            <a:ext cx="895350" cy="633413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SF</a:t>
            </a:r>
            <a:r>
              <a:rPr lang="en-US" altLang="ko-KR" sz="1200" baseline="-250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6</a:t>
            </a:r>
            <a:endParaRPr lang="ko-KR" altLang="en-US" sz="1200" baseline="-25000" dirty="0">
              <a:solidFill>
                <a:srgbClr val="669900"/>
              </a:solidFill>
              <a:latin typeface="+mj-lt"/>
              <a:ea typeface="HY견고딕" pitchFamily="18" charset="-127"/>
            </a:endParaRPr>
          </a:p>
        </p:txBody>
      </p:sp>
      <p:sp>
        <p:nvSpPr>
          <p:cNvPr id="207" name="포인트가 12개인 별 206"/>
          <p:cNvSpPr/>
          <p:nvPr/>
        </p:nvSpPr>
        <p:spPr bwMode="auto">
          <a:xfrm>
            <a:off x="3644602" y="1439764"/>
            <a:ext cx="895350" cy="631824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CH</a:t>
            </a:r>
            <a:r>
              <a:rPr lang="en-US" altLang="ko-KR" sz="1200" baseline="-250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4</a:t>
            </a:r>
            <a:endParaRPr lang="ko-KR" altLang="en-US" sz="1200" baseline="-25000" dirty="0">
              <a:solidFill>
                <a:srgbClr val="669900"/>
              </a:solidFill>
              <a:latin typeface="+mj-lt"/>
              <a:ea typeface="HY견고딕" pitchFamily="18" charset="-127"/>
            </a:endParaRPr>
          </a:p>
        </p:txBody>
      </p:sp>
      <p:sp>
        <p:nvSpPr>
          <p:cNvPr id="208" name="포인트가 12개인 별 207"/>
          <p:cNvSpPr/>
          <p:nvPr/>
        </p:nvSpPr>
        <p:spPr bwMode="auto">
          <a:xfrm>
            <a:off x="4711402" y="1412776"/>
            <a:ext cx="895350" cy="631824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N</a:t>
            </a:r>
            <a:r>
              <a:rPr lang="en-US" altLang="ko-KR" sz="1200" baseline="-250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2</a:t>
            </a:r>
            <a:r>
              <a:rPr lang="en-US" altLang="ko-KR" sz="12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O</a:t>
            </a:r>
            <a:endParaRPr lang="ko-KR" altLang="en-US" sz="1200" baseline="-25000" dirty="0">
              <a:solidFill>
                <a:srgbClr val="669900"/>
              </a:solidFill>
              <a:latin typeface="+mj-lt"/>
              <a:ea typeface="HY견고딕" pitchFamily="18" charset="-127"/>
            </a:endParaRPr>
          </a:p>
        </p:txBody>
      </p:sp>
      <p:sp>
        <p:nvSpPr>
          <p:cNvPr id="209" name="포인트가 12개인 별 208"/>
          <p:cNvSpPr/>
          <p:nvPr/>
        </p:nvSpPr>
        <p:spPr bwMode="auto">
          <a:xfrm>
            <a:off x="5778202" y="1492152"/>
            <a:ext cx="895350" cy="633412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NFC</a:t>
            </a:r>
            <a:r>
              <a:rPr lang="en-US" altLang="ko-KR" sz="1200" baseline="-250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S</a:t>
            </a:r>
            <a:endParaRPr lang="ko-KR" altLang="en-US" sz="1200" baseline="-25000" dirty="0">
              <a:solidFill>
                <a:srgbClr val="669900"/>
              </a:solidFill>
              <a:latin typeface="+mj-lt"/>
              <a:ea typeface="HY견고딕" pitchFamily="18" charset="-127"/>
            </a:endParaRPr>
          </a:p>
        </p:txBody>
      </p:sp>
      <p:sp>
        <p:nvSpPr>
          <p:cNvPr id="210" name="포인트가 12개인 별 209"/>
          <p:cNvSpPr/>
          <p:nvPr/>
        </p:nvSpPr>
        <p:spPr bwMode="auto">
          <a:xfrm>
            <a:off x="6845002" y="1546126"/>
            <a:ext cx="895350" cy="631824"/>
          </a:xfrm>
          <a:prstGeom prst="star12">
            <a:avLst>
              <a:gd name="adj" fmla="val 31786"/>
            </a:avLst>
          </a:prstGeom>
          <a:solidFill>
            <a:schemeClr val="bg1"/>
          </a:solidFill>
          <a:ln w="127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sz="12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PCF</a:t>
            </a:r>
            <a:r>
              <a:rPr lang="en-US" altLang="ko-KR" sz="1200" baseline="-25000" dirty="0">
                <a:solidFill>
                  <a:srgbClr val="669900"/>
                </a:solidFill>
                <a:latin typeface="+mj-lt"/>
                <a:ea typeface="HY견고딕" pitchFamily="18" charset="-127"/>
              </a:rPr>
              <a:t>S</a:t>
            </a:r>
            <a:endParaRPr lang="ko-KR" altLang="en-US" sz="1200" baseline="-25000" dirty="0">
              <a:solidFill>
                <a:srgbClr val="669900"/>
              </a:solidFill>
              <a:latin typeface="+mj-lt"/>
              <a:ea typeface="HY견고딕" pitchFamily="18" charset="-127"/>
            </a:endParaRPr>
          </a:p>
        </p:txBody>
      </p:sp>
      <p:cxnSp>
        <p:nvCxnSpPr>
          <p:cNvPr id="55" name="직선 화살표 연결선 54"/>
          <p:cNvCxnSpPr/>
          <p:nvPr/>
        </p:nvCxnSpPr>
        <p:spPr>
          <a:xfrm>
            <a:off x="1879129" y="5055021"/>
            <a:ext cx="378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96</a:t>
            </a:fld>
            <a:endParaRPr lang="ko-KR" alt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4"/>
          <p:cNvGrpSpPr/>
          <p:nvPr/>
        </p:nvGrpSpPr>
        <p:grpSpPr>
          <a:xfrm>
            <a:off x="382558" y="1941502"/>
            <a:ext cx="2571768" cy="4278340"/>
            <a:chOff x="382558" y="1941502"/>
            <a:chExt cx="2571768" cy="4278340"/>
          </a:xfrm>
        </p:grpSpPr>
        <p:sp>
          <p:nvSpPr>
            <p:cNvPr id="47" name="오각형 46"/>
            <p:cNvSpPr/>
            <p:nvPr/>
          </p:nvSpPr>
          <p:spPr>
            <a:xfrm rot="5400000">
              <a:off x="1179238" y="1144822"/>
              <a:ext cx="978408" cy="2571768"/>
            </a:xfrm>
            <a:prstGeom prst="homePlate">
              <a:avLst>
                <a:gd name="adj" fmla="val 31828"/>
              </a:avLst>
            </a:prstGeom>
            <a:solidFill>
              <a:srgbClr val="37527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8" name="갈매기형 수장 47"/>
            <p:cNvSpPr/>
            <p:nvPr/>
          </p:nvSpPr>
          <p:spPr>
            <a:xfrm rot="5400000">
              <a:off x="1130277" y="1920844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4" name="갈매기형 수장 53"/>
            <p:cNvSpPr/>
            <p:nvPr/>
          </p:nvSpPr>
          <p:spPr>
            <a:xfrm rot="5400000">
              <a:off x="1130277" y="2745827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9" name="갈매기형 수장 58"/>
            <p:cNvSpPr/>
            <p:nvPr/>
          </p:nvSpPr>
          <p:spPr>
            <a:xfrm rot="5400000">
              <a:off x="1130277" y="3570810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0" name="갈매기형 수장 59"/>
            <p:cNvSpPr/>
            <p:nvPr/>
          </p:nvSpPr>
          <p:spPr>
            <a:xfrm rot="5400000">
              <a:off x="1130277" y="4395793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3" name="모서리가 둥근 직사각형 42"/>
          <p:cNvSpPr/>
          <p:nvPr/>
        </p:nvSpPr>
        <p:spPr>
          <a:xfrm>
            <a:off x="1857829" y="1928802"/>
            <a:ext cx="6892471" cy="428628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800" b="0">
              <a:solidFill>
                <a:srgbClr val="000000"/>
              </a:solidFill>
            </a:endParaRPr>
          </a:p>
        </p:txBody>
      </p:sp>
      <p:sp>
        <p:nvSpPr>
          <p:cNvPr id="44" name="제목 43"/>
          <p:cNvSpPr>
            <a:spLocks noGrp="1"/>
          </p:cNvSpPr>
          <p:nvPr>
            <p:ph type="title"/>
          </p:nvPr>
        </p:nvSpPr>
        <p:spPr>
          <a:xfrm>
            <a:off x="290287" y="116632"/>
            <a:ext cx="5289826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en-US" altLang="ko-KR" dirty="0" smtClean="0"/>
              <a:t>·</a:t>
            </a:r>
            <a:r>
              <a:rPr lang="ko-KR" altLang="en-US" dirty="0" smtClean="0"/>
              <a:t>보고 절차</a:t>
            </a:r>
            <a:r>
              <a:rPr lang="en-US" altLang="ko-KR" sz="1800" dirty="0" smtClean="0"/>
              <a:t>-Step1</a:t>
            </a:r>
            <a:endParaRPr lang="ko-KR" altLang="en-US" sz="1800" dirty="0"/>
          </a:p>
        </p:txBody>
      </p:sp>
      <p:sp>
        <p:nvSpPr>
          <p:cNvPr id="85" name="텍스트 개체 틀 84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1008112"/>
          </a:xfrm>
        </p:spPr>
        <p:txBody>
          <a:bodyPr>
            <a:normAutofit lnSpcReduction="10000"/>
          </a:bodyPr>
          <a:lstStyle/>
          <a:p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공장입지법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건축표준법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등 관련 법률에 따라 정부에 등록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보고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허가 받은 근거문서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사업자 등록증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사업보고서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을 이용하여 사업장의 부지경계를 식별하고 분류 형태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업종 등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를 파악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endParaRPr lang="ko-KR" altLang="en-US" dirty="0"/>
          </a:p>
        </p:txBody>
      </p:sp>
      <p:cxnSp>
        <p:nvCxnSpPr>
          <p:cNvPr id="61" name="직선 화살표 연결선 60"/>
          <p:cNvCxnSpPr/>
          <p:nvPr/>
        </p:nvCxnSpPr>
        <p:spPr bwMode="auto">
          <a:xfrm rot="5400000">
            <a:off x="-299505" y="4100177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chemeClr val="bg1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63" name="Text Box 4"/>
          <p:cNvSpPr txBox="1">
            <a:spLocks noChangeArrowheads="1"/>
          </p:cNvSpPr>
          <p:nvPr/>
        </p:nvSpPr>
        <p:spPr bwMode="auto">
          <a:xfrm>
            <a:off x="454575" y="2202727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조직경계 설정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411586" y="198036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66" name="Text Box 16"/>
          <p:cNvSpPr txBox="1">
            <a:spLocks noChangeArrowheads="1"/>
          </p:cNvSpPr>
          <p:nvPr/>
        </p:nvSpPr>
        <p:spPr bwMode="auto">
          <a:xfrm>
            <a:off x="411586" y="2780928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411586" y="359428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0" name="Text Box 16"/>
          <p:cNvSpPr txBox="1">
            <a:spLocks noChangeArrowheads="1"/>
          </p:cNvSpPr>
          <p:nvPr/>
        </p:nvSpPr>
        <p:spPr bwMode="auto">
          <a:xfrm>
            <a:off x="411586" y="447154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2" name="Text Box 16"/>
          <p:cNvSpPr txBox="1">
            <a:spLocks noChangeArrowheads="1"/>
          </p:cNvSpPr>
          <p:nvPr/>
        </p:nvSpPr>
        <p:spPr bwMode="auto">
          <a:xfrm>
            <a:off x="411586" y="5207934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3" name="모서리가 둥근 직사각형 72"/>
          <p:cNvSpPr/>
          <p:nvPr/>
        </p:nvSpPr>
        <p:spPr>
          <a:xfrm>
            <a:off x="1856509" y="2071678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조직경계  확인 문서</a:t>
            </a:r>
          </a:p>
        </p:txBody>
      </p:sp>
      <p:sp>
        <p:nvSpPr>
          <p:cNvPr id="9" name="직사각형 8"/>
          <p:cNvSpPr/>
          <p:nvPr/>
        </p:nvSpPr>
        <p:spPr bwMode="auto">
          <a:xfrm>
            <a:off x="2051720" y="2547806"/>
            <a:ext cx="1570476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사업자 등록증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3736926" y="2547806"/>
            <a:ext cx="1569117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사업보고서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5420773" y="2547806"/>
            <a:ext cx="1570476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시설배치도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1857356" y="3257556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조직경계  설정 예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800" b="0">
              <a:solidFill>
                <a:srgbClr val="000000"/>
              </a:solidFill>
            </a:endParaRPr>
          </a:p>
        </p:txBody>
      </p:sp>
      <p:grpSp>
        <p:nvGrpSpPr>
          <p:cNvPr id="3" name="그룹 154"/>
          <p:cNvGrpSpPr>
            <a:grpSpLocks/>
          </p:cNvGrpSpPr>
          <p:nvPr/>
        </p:nvGrpSpPr>
        <p:grpSpPr bwMode="auto">
          <a:xfrm>
            <a:off x="1928794" y="3643314"/>
            <a:ext cx="2643208" cy="2500326"/>
            <a:chOff x="357158" y="3690904"/>
            <a:chExt cx="3929090" cy="2428598"/>
          </a:xfrm>
        </p:grpSpPr>
        <p:sp>
          <p:nvSpPr>
            <p:cNvPr id="100" name="직사각형 99"/>
            <p:cNvSpPr/>
            <p:nvPr/>
          </p:nvSpPr>
          <p:spPr>
            <a:xfrm>
              <a:off x="357158" y="3690904"/>
              <a:ext cx="3929090" cy="242859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1428728" y="4047832"/>
              <a:ext cx="1857388" cy="85662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1428728" y="5120103"/>
              <a:ext cx="1857388" cy="85662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571472" y="4047832"/>
              <a:ext cx="714380" cy="192889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64145" y="4047832"/>
              <a:ext cx="998887" cy="2316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5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공통설비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338924" y="4047832"/>
              <a:ext cx="813026" cy="2316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5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A </a:t>
              </a:r>
              <a:r>
                <a:rPr kumimoji="0" lang="ko-KR" altLang="en-US" sz="95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공정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336541" y="5120103"/>
              <a:ext cx="817793" cy="2316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95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B </a:t>
              </a:r>
              <a:r>
                <a:rPr kumimoji="0" lang="ko-KR" altLang="en-US" sz="95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공정</a:t>
              </a: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1584304" y="4404761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2155808" y="4404761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9" name="직사각형 108"/>
            <p:cNvSpPr/>
            <p:nvPr/>
          </p:nvSpPr>
          <p:spPr>
            <a:xfrm>
              <a:off x="2727312" y="4404761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1554142" y="5477031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2125646" y="5477031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2697150" y="5477031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469149" y="4452351"/>
              <a:ext cx="665290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a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036284" y="4452351"/>
              <a:ext cx="672438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b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610966" y="4452351"/>
              <a:ext cx="667673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c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436205" y="5524622"/>
              <a:ext cx="672438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d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010489" y="5524622"/>
              <a:ext cx="665290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e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598674" y="5524622"/>
              <a:ext cx="631930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f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19" name="직사각형 118"/>
            <p:cNvSpPr/>
            <p:nvPr/>
          </p:nvSpPr>
          <p:spPr>
            <a:xfrm>
              <a:off x="723873" y="4433017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05936" y="4476146"/>
              <a:ext cx="672438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g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723873" y="4932716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08319" y="4975845"/>
              <a:ext cx="667673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h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723873" y="5361030"/>
              <a:ext cx="428628" cy="356928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34530" y="5405646"/>
              <a:ext cx="615250" cy="2092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800" b="0" kern="0" dirty="0" err="1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i</a:t>
              </a:r>
              <a:r>
                <a:rPr kumimoji="0" lang="ko-KR" altLang="en-US" sz="800" b="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설비</a:t>
              </a: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3428992" y="4047832"/>
              <a:ext cx="714380" cy="85662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6" name="직사각형 125"/>
            <p:cNvSpPr/>
            <p:nvPr/>
          </p:nvSpPr>
          <p:spPr>
            <a:xfrm>
              <a:off x="3428992" y="5120103"/>
              <a:ext cx="714380" cy="85662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3409095" y="4047832"/>
              <a:ext cx="636696" cy="2316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50" b="0" kern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식당</a:t>
              </a:r>
              <a:endParaRPr kumimoji="0" lang="ko-KR" altLang="en-US" sz="9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318550" y="5120103"/>
              <a:ext cx="817793" cy="2316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950" b="0" kern="0" smtClean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</a:rPr>
                <a:t>소각장</a:t>
              </a:r>
              <a:endParaRPr kumimoji="0" lang="ko-KR" altLang="en-US" sz="9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9" name="직사각형 128"/>
            <p:cNvSpPr/>
            <p:nvPr/>
          </p:nvSpPr>
          <p:spPr>
            <a:xfrm>
              <a:off x="3571868" y="4333375"/>
              <a:ext cx="285752" cy="21415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0" name="직사각형 129"/>
            <p:cNvSpPr/>
            <p:nvPr/>
          </p:nvSpPr>
          <p:spPr>
            <a:xfrm>
              <a:off x="3571868" y="4618917"/>
              <a:ext cx="285752" cy="21415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1" name="직사각형 130"/>
            <p:cNvSpPr/>
            <p:nvPr/>
          </p:nvSpPr>
          <p:spPr>
            <a:xfrm>
              <a:off x="3571868" y="5405646"/>
              <a:ext cx="285752" cy="21415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2" name="직사각형 131"/>
            <p:cNvSpPr/>
            <p:nvPr/>
          </p:nvSpPr>
          <p:spPr>
            <a:xfrm>
              <a:off x="3571868" y="5691188"/>
              <a:ext cx="285752" cy="214157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85725" indent="-85725"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050" b="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33" name="TextBox 132"/>
          <p:cNvSpPr txBox="1"/>
          <p:nvPr/>
        </p:nvSpPr>
        <p:spPr>
          <a:xfrm>
            <a:off x="2786050" y="3601053"/>
            <a:ext cx="1714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사업장경계</a:t>
            </a:r>
            <a:endParaRPr lang="ko-KR" altLang="en-US" sz="13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126"/>
          <p:cNvGrpSpPr>
            <a:grpSpLocks/>
          </p:cNvGrpSpPr>
          <p:nvPr/>
        </p:nvGrpSpPr>
        <p:grpSpPr bwMode="auto">
          <a:xfrm>
            <a:off x="3952808" y="3976754"/>
            <a:ext cx="547754" cy="950400"/>
            <a:chOff x="2771321" y="5503178"/>
            <a:chExt cx="1346651" cy="216370"/>
          </a:xfrm>
        </p:grpSpPr>
        <p:sp>
          <p:nvSpPr>
            <p:cNvPr id="135" name="직사각형 134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571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6" name="직사각형 135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38" name="직선 화살표 연결선 137"/>
          <p:cNvCxnSpPr>
            <a:stCxn id="136" idx="3"/>
            <a:endCxn id="140" idx="1"/>
          </p:cNvCxnSpPr>
          <p:nvPr/>
        </p:nvCxnSpPr>
        <p:spPr>
          <a:xfrm flipV="1">
            <a:off x="4500562" y="4036223"/>
            <a:ext cx="785818" cy="41573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직사각형 139"/>
          <p:cNvSpPr/>
          <p:nvPr/>
        </p:nvSpPr>
        <p:spPr>
          <a:xfrm>
            <a:off x="5286380" y="3714752"/>
            <a:ext cx="3357586" cy="642942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식당은 사업장 경계 내에 있으나 외주업체 </a:t>
            </a:r>
            <a:r>
              <a:rPr kumimoji="0" lang="en-US" altLang="ko-KR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A</a:t>
            </a:r>
            <a:r>
              <a:rPr kumimoji="0"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가 운영하고 있으며</a:t>
            </a:r>
            <a:r>
              <a:rPr kumimoji="0" lang="en-US" altLang="ko-KR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kumimoji="0"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실질적 통제권 또한 </a:t>
            </a:r>
            <a:r>
              <a:rPr kumimoji="0" lang="en-US" altLang="ko-KR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A</a:t>
            </a:r>
            <a:r>
              <a:rPr kumimoji="0"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에 있으므로 배출량 산정 경계내에서 제외</a:t>
            </a:r>
            <a:endParaRPr kumimoji="0" lang="ko-KR" altLang="en-US" sz="1200" b="0" kern="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grpSp>
        <p:nvGrpSpPr>
          <p:cNvPr id="5" name="그룹 126"/>
          <p:cNvGrpSpPr>
            <a:grpSpLocks/>
          </p:cNvGrpSpPr>
          <p:nvPr/>
        </p:nvGrpSpPr>
        <p:grpSpPr bwMode="auto">
          <a:xfrm>
            <a:off x="3952808" y="5072074"/>
            <a:ext cx="547754" cy="950400"/>
            <a:chOff x="2771321" y="5503178"/>
            <a:chExt cx="1346651" cy="216370"/>
          </a:xfrm>
        </p:grpSpPr>
        <p:sp>
          <p:nvSpPr>
            <p:cNvPr id="142" name="직사각형 141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5715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ysDot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46" name="직사각형 145"/>
          <p:cNvSpPr/>
          <p:nvPr/>
        </p:nvSpPr>
        <p:spPr>
          <a:xfrm>
            <a:off x="5286380" y="4429132"/>
            <a:ext cx="3357586" cy="642942"/>
          </a:xfrm>
          <a:prstGeom prst="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사업장 내 소각장은 소각 전문업체가 부지만 빌려 운영되고 있으므로 사업장 경계 내에서 제외</a:t>
            </a:r>
            <a:endParaRPr kumimoji="0" lang="ko-KR" altLang="en-US" sz="1200" b="0" kern="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cxnSp>
        <p:nvCxnSpPr>
          <p:cNvPr id="147" name="직선 화살표 연결선 146"/>
          <p:cNvCxnSpPr>
            <a:stCxn id="143" idx="3"/>
            <a:endCxn id="146" idx="1"/>
          </p:cNvCxnSpPr>
          <p:nvPr/>
        </p:nvCxnSpPr>
        <p:spPr>
          <a:xfrm flipV="1">
            <a:off x="4500562" y="4750603"/>
            <a:ext cx="785818" cy="79667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5286380" y="5203074"/>
            <a:ext cx="3357586" cy="869131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실제 사업자가 경영통제력을 갖는 범위를</a:t>
            </a:r>
            <a:endParaRPr lang="en-US" altLang="ko-KR" sz="12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대상으로 조직경계를 설정</a:t>
            </a:r>
            <a:endParaRPr lang="en-US" altLang="ko-KR" sz="12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lang="en-US" altLang="ko-KR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온실가스 배출량 산정 범위</a:t>
            </a:r>
            <a:r>
              <a:rPr lang="en-US" altLang="ko-KR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126"/>
          <p:cNvGrpSpPr>
            <a:grpSpLocks/>
          </p:cNvGrpSpPr>
          <p:nvPr/>
        </p:nvGrpSpPr>
        <p:grpSpPr bwMode="auto">
          <a:xfrm>
            <a:off x="2000232" y="3657421"/>
            <a:ext cx="1928826" cy="2379160"/>
            <a:chOff x="2771321" y="5503178"/>
            <a:chExt cx="1346651" cy="216370"/>
          </a:xfrm>
        </p:grpSpPr>
        <p:sp>
          <p:nvSpPr>
            <p:cNvPr id="152" name="직사각형 151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19050" cap="flat" cmpd="sng" algn="ctr">
              <a:solidFill>
                <a:srgbClr val="00B050"/>
              </a:solidFill>
              <a:prstDash val="sysDash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2771321" y="5503178"/>
              <a:ext cx="1346651" cy="216370"/>
            </a:xfrm>
            <a:prstGeom prst="rect">
              <a:avLst/>
            </a:prstGeom>
            <a:noFill/>
            <a:ln w="19050" cap="flat" cmpd="sng" algn="ctr">
              <a:solidFill>
                <a:srgbClr val="00B050"/>
              </a:solidFill>
              <a:prstDash val="sysDash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155" name="Shape 154"/>
          <p:cNvCxnSpPr>
            <a:stCxn id="153" idx="2"/>
            <a:endCxn id="150" idx="1"/>
          </p:cNvCxnSpPr>
          <p:nvPr/>
        </p:nvCxnSpPr>
        <p:spPr>
          <a:xfrm rot="5400000" flipH="1" flipV="1">
            <a:off x="3926041" y="4676243"/>
            <a:ext cx="398941" cy="2321735"/>
          </a:xfrm>
          <a:prstGeom prst="bentConnector4">
            <a:avLst>
              <a:gd name="adj1" fmla="val -57302"/>
              <a:gd name="adj2" fmla="val 70769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/>
          <p:cNvSpPr/>
          <p:nvPr/>
        </p:nvSpPr>
        <p:spPr bwMode="auto">
          <a:xfrm>
            <a:off x="7105980" y="2547806"/>
            <a:ext cx="1570476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spc="-9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사업장 약도</a:t>
            </a:r>
            <a:r>
              <a:rPr lang="en-US" altLang="ko-KR" sz="1200" spc="-9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spc="-9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사진 등</a:t>
            </a:r>
            <a:endParaRPr lang="ko-KR" altLang="en-US" sz="1200" spc="-9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Text Box 4"/>
          <p:cNvSpPr txBox="1">
            <a:spLocks noChangeArrowheads="1"/>
          </p:cNvSpPr>
          <p:nvPr/>
        </p:nvSpPr>
        <p:spPr bwMode="auto">
          <a:xfrm>
            <a:off x="445724" y="2878229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구분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Text Box 4"/>
          <p:cNvSpPr txBox="1">
            <a:spLocks noChangeArrowheads="1"/>
          </p:cNvSpPr>
          <p:nvPr/>
        </p:nvSpPr>
        <p:spPr bwMode="auto">
          <a:xfrm>
            <a:off x="445724" y="3753326"/>
            <a:ext cx="1328873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유형 및 방법</a:t>
            </a:r>
            <a:endParaRPr kumimoji="0" lang="en-US" altLang="ko-KR" sz="14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Text Box 4"/>
          <p:cNvSpPr txBox="1">
            <a:spLocks noChangeArrowheads="1"/>
          </p:cNvSpPr>
          <p:nvPr/>
        </p:nvSpPr>
        <p:spPr bwMode="auto">
          <a:xfrm>
            <a:off x="259730" y="4685076"/>
            <a:ext cx="1605996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체계 구축</a:t>
            </a:r>
          </a:p>
        </p:txBody>
      </p:sp>
      <p:sp>
        <p:nvSpPr>
          <p:cNvPr id="89" name="Text Box 4"/>
          <p:cNvSpPr txBox="1">
            <a:spLocks noChangeArrowheads="1"/>
          </p:cNvSpPr>
          <p:nvPr/>
        </p:nvSpPr>
        <p:spPr bwMode="auto">
          <a:xfrm>
            <a:off x="323528" y="5372291"/>
            <a:ext cx="1461980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kern="0" spc="-5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산정방법론 선택</a:t>
            </a:r>
            <a:endParaRPr kumimoji="0" lang="en-US" altLang="ko-KR" sz="14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1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9800000">
            <a:off x="3945721" y="4674293"/>
            <a:ext cx="1975221" cy="606098"/>
          </a:xfrm>
          <a:prstGeom prst="rect">
            <a:avLst/>
          </a:prstGeom>
          <a:noFill/>
        </p:spPr>
      </p:pic>
      <p:sp>
        <p:nvSpPr>
          <p:cNvPr id="8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290287" y="116632"/>
            <a:ext cx="6081914" cy="504056"/>
          </a:xfrm>
        </p:spPr>
        <p:txBody>
          <a:bodyPr/>
          <a:lstStyle/>
          <a:p>
            <a:pPr lvl="0"/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en-US" altLang="ko-KR" dirty="0" smtClean="0"/>
              <a:t>·</a:t>
            </a:r>
            <a:r>
              <a:rPr lang="ko-KR" altLang="en-US" dirty="0" smtClean="0"/>
              <a:t>보고 절차</a:t>
            </a:r>
            <a:r>
              <a:rPr lang="en-US" altLang="ko-KR" sz="1800" dirty="0" smtClean="0"/>
              <a:t>-Step2</a:t>
            </a:r>
            <a:endParaRPr lang="ko-KR" altLang="en-US" sz="1800" noProof="0" dirty="0" smtClean="0"/>
          </a:p>
        </p:txBody>
      </p:sp>
      <p:sp>
        <p:nvSpPr>
          <p:cNvPr id="71" name="텍스트 개체 틀 7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배출량 산정방법론에 따라 사업장 내 온실가스 배출활동을 구분하여 식별하고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소량배출원을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확인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/>
              <a:t>총 </a:t>
            </a:r>
            <a:r>
              <a:rPr lang="en-US" altLang="ko-KR" dirty="0" smtClean="0"/>
              <a:t>33</a:t>
            </a:r>
            <a:r>
              <a:rPr lang="ko-KR" altLang="en-US" dirty="0" smtClean="0"/>
              <a:t>개 배출활동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고정연소</a:t>
            </a:r>
            <a:r>
              <a:rPr lang="en-US" altLang="ko-KR" dirty="0" smtClean="0"/>
              <a:t>(3); </a:t>
            </a:r>
            <a:r>
              <a:rPr lang="ko-KR" altLang="en-US" dirty="0" smtClean="0"/>
              <a:t>이동연소</a:t>
            </a:r>
            <a:r>
              <a:rPr lang="en-US" altLang="ko-KR" dirty="0" smtClean="0"/>
              <a:t>(4); </a:t>
            </a:r>
            <a:r>
              <a:rPr lang="ko-KR" altLang="en-US" dirty="0" smtClean="0"/>
              <a:t>공정배출</a:t>
            </a:r>
            <a:r>
              <a:rPr lang="en-US" altLang="ko-KR" dirty="0" smtClean="0"/>
              <a:t>(18); </a:t>
            </a:r>
            <a:r>
              <a:rPr lang="ko-KR" altLang="en-US" dirty="0" smtClean="0"/>
              <a:t>탈루배출</a:t>
            </a:r>
            <a:r>
              <a:rPr lang="en-US" altLang="ko-KR" dirty="0" smtClean="0"/>
              <a:t>(2); </a:t>
            </a:r>
            <a:r>
              <a:rPr lang="ko-KR" altLang="en-US" dirty="0" smtClean="0"/>
              <a:t>폐기물</a:t>
            </a:r>
            <a:r>
              <a:rPr lang="en-US" altLang="ko-KR" dirty="0" smtClean="0"/>
              <a:t>(4); </a:t>
            </a:r>
            <a:r>
              <a:rPr lang="ko-KR" altLang="en-US" dirty="0" smtClean="0"/>
              <a:t>외부구매</a:t>
            </a:r>
            <a:r>
              <a:rPr lang="en-US" altLang="ko-KR" dirty="0" smtClean="0"/>
              <a:t>(2) – </a:t>
            </a:r>
            <a:r>
              <a:rPr lang="ko-KR" altLang="en-US" dirty="0" smtClean="0"/>
              <a:t>단</a:t>
            </a:r>
            <a:r>
              <a:rPr lang="en-US" altLang="ko-KR" dirty="0" smtClean="0"/>
              <a:t>, </a:t>
            </a:r>
            <a:r>
              <a:rPr lang="ko-KR" altLang="en-US" dirty="0" smtClean="0"/>
              <a:t>탈루배출은 </a:t>
            </a:r>
            <a:r>
              <a:rPr lang="en-US" altLang="ko-KR" dirty="0" smtClean="0"/>
              <a:t>2013</a:t>
            </a:r>
            <a:r>
              <a:rPr lang="ko-KR" altLang="en-US" dirty="0" smtClean="0"/>
              <a:t>년부터 산정</a:t>
            </a:r>
            <a:r>
              <a:rPr lang="en-US" altLang="ko-KR" kern="0" dirty="0" smtClean="0"/>
              <a:t>·</a:t>
            </a:r>
            <a:r>
              <a:rPr lang="ko-KR" altLang="en-US" kern="0" dirty="0" smtClean="0"/>
              <a:t>보고</a:t>
            </a:r>
            <a:endParaRPr lang="ko-KR" altLang="en-US" dirty="0"/>
          </a:p>
        </p:txBody>
      </p:sp>
      <p:sp>
        <p:nvSpPr>
          <p:cNvPr id="53" name="오각형 52"/>
          <p:cNvSpPr/>
          <p:nvPr/>
        </p:nvSpPr>
        <p:spPr>
          <a:xfrm rot="5400000">
            <a:off x="1179238" y="1144822"/>
            <a:ext cx="97840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갈매기형 수장 53"/>
          <p:cNvSpPr/>
          <p:nvPr/>
        </p:nvSpPr>
        <p:spPr>
          <a:xfrm rot="5400000">
            <a:off x="1130277" y="1920844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갈매기형 수장 54"/>
          <p:cNvSpPr/>
          <p:nvPr/>
        </p:nvSpPr>
        <p:spPr>
          <a:xfrm rot="5400000">
            <a:off x="1130277" y="2745827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갈매기형 수장 55"/>
          <p:cNvSpPr/>
          <p:nvPr/>
        </p:nvSpPr>
        <p:spPr>
          <a:xfrm rot="5400000">
            <a:off x="1130277" y="3570810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갈매기형 수장 56"/>
          <p:cNvSpPr/>
          <p:nvPr/>
        </p:nvSpPr>
        <p:spPr>
          <a:xfrm rot="5400000">
            <a:off x="1130277" y="4395793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1857829" y="1928802"/>
            <a:ext cx="6892471" cy="428628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59" name="직선 화살표 연결선 58"/>
          <p:cNvCxnSpPr/>
          <p:nvPr/>
        </p:nvCxnSpPr>
        <p:spPr bwMode="auto">
          <a:xfrm rot="5400000">
            <a:off x="-299505" y="4100177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chemeClr val="bg1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60" name="Text Box 4"/>
          <p:cNvSpPr txBox="1">
            <a:spLocks noChangeArrowheads="1"/>
          </p:cNvSpPr>
          <p:nvPr/>
        </p:nvSpPr>
        <p:spPr bwMode="auto">
          <a:xfrm>
            <a:off x="454575" y="2202727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조직경계 설정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411586" y="198036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63" name="Text Box 4"/>
          <p:cNvSpPr txBox="1">
            <a:spLocks noChangeArrowheads="1"/>
          </p:cNvSpPr>
          <p:nvPr/>
        </p:nvSpPr>
        <p:spPr bwMode="auto">
          <a:xfrm>
            <a:off x="445724" y="2878229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구분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309176" y="2714034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66" name="Text Box 16"/>
          <p:cNvSpPr txBox="1">
            <a:spLocks noChangeArrowheads="1"/>
          </p:cNvSpPr>
          <p:nvPr/>
        </p:nvSpPr>
        <p:spPr bwMode="auto">
          <a:xfrm>
            <a:off x="411586" y="3573016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411586" y="447154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0" name="Text Box 16"/>
          <p:cNvSpPr txBox="1">
            <a:spLocks noChangeArrowheads="1"/>
          </p:cNvSpPr>
          <p:nvPr/>
        </p:nvSpPr>
        <p:spPr bwMode="auto">
          <a:xfrm>
            <a:off x="411586" y="5229200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2" name="모서리가 둥근 직사각형 71"/>
          <p:cNvSpPr/>
          <p:nvPr/>
        </p:nvSpPr>
        <p:spPr>
          <a:xfrm>
            <a:off x="1856509" y="3286124"/>
            <a:ext cx="2283443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배출활동 목록화</a:t>
            </a:r>
          </a:p>
        </p:txBody>
      </p:sp>
      <p:sp>
        <p:nvSpPr>
          <p:cNvPr id="73" name="모서리가 둥근 직사각형 72"/>
          <p:cNvSpPr/>
          <p:nvPr/>
        </p:nvSpPr>
        <p:spPr>
          <a:xfrm>
            <a:off x="4161218" y="3286124"/>
            <a:ext cx="2282400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구분</a:t>
            </a:r>
          </a:p>
        </p:txBody>
      </p:sp>
      <p:pic>
        <p:nvPicPr>
          <p:cNvPr id="122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1720" y="3702204"/>
            <a:ext cx="1914915" cy="2402496"/>
          </a:xfrm>
          <a:prstGeom prst="rect">
            <a:avLst/>
          </a:prstGeom>
          <a:solidFill>
            <a:srgbClr val="FFFFFF"/>
          </a:solidFill>
          <a:ln w="12700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3" name="Rectangle 9"/>
          <p:cNvSpPr>
            <a:spLocks noChangeArrowheads="1"/>
          </p:cNvSpPr>
          <p:nvPr/>
        </p:nvSpPr>
        <p:spPr bwMode="auto">
          <a:xfrm>
            <a:off x="2051719" y="4369231"/>
            <a:ext cx="1931171" cy="103486"/>
          </a:xfrm>
          <a:prstGeom prst="rect">
            <a:avLst/>
          </a:prstGeom>
          <a:noFill/>
          <a:ln w="28575" algn="ctr">
            <a:solidFill>
              <a:srgbClr val="FF9900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800" b="0" kern="0">
              <a:solidFill>
                <a:sysClr val="windowText" lastClr="000000"/>
              </a:solidFill>
            </a:endParaRPr>
          </a:p>
        </p:txBody>
      </p:sp>
      <p:sp>
        <p:nvSpPr>
          <p:cNvPr id="124" name="Rectangle 10"/>
          <p:cNvSpPr>
            <a:spLocks noChangeArrowheads="1"/>
          </p:cNvSpPr>
          <p:nvPr/>
        </p:nvSpPr>
        <p:spPr bwMode="auto">
          <a:xfrm>
            <a:off x="2051719" y="5068707"/>
            <a:ext cx="1931171" cy="104830"/>
          </a:xfrm>
          <a:prstGeom prst="rect">
            <a:avLst/>
          </a:prstGeom>
          <a:noFill/>
          <a:ln w="28575" algn="ctr">
            <a:solidFill>
              <a:srgbClr val="580C96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800" b="0" kern="0">
              <a:solidFill>
                <a:sysClr val="windowText" lastClr="000000"/>
              </a:solidFill>
            </a:endParaRPr>
          </a:p>
        </p:txBody>
      </p:sp>
      <p:sp>
        <p:nvSpPr>
          <p:cNvPr id="125" name="Rectangle 11"/>
          <p:cNvSpPr>
            <a:spLocks noChangeArrowheads="1"/>
          </p:cNvSpPr>
          <p:nvPr/>
        </p:nvSpPr>
        <p:spPr bwMode="auto">
          <a:xfrm>
            <a:off x="2051719" y="4548306"/>
            <a:ext cx="1931171" cy="104830"/>
          </a:xfrm>
          <a:prstGeom prst="rect">
            <a:avLst/>
          </a:prstGeom>
          <a:noFill/>
          <a:ln w="28575" algn="ctr">
            <a:solidFill>
              <a:srgbClr val="FF9900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800" b="0" kern="0">
              <a:solidFill>
                <a:sysClr val="windowText" lastClr="000000"/>
              </a:solidFill>
            </a:endParaRPr>
          </a:p>
        </p:txBody>
      </p:sp>
      <p:sp>
        <p:nvSpPr>
          <p:cNvPr id="126" name="Rectangle 12"/>
          <p:cNvSpPr>
            <a:spLocks noChangeArrowheads="1"/>
          </p:cNvSpPr>
          <p:nvPr/>
        </p:nvSpPr>
        <p:spPr bwMode="auto">
          <a:xfrm>
            <a:off x="2051719" y="5262204"/>
            <a:ext cx="1931171" cy="103486"/>
          </a:xfrm>
          <a:prstGeom prst="rect">
            <a:avLst/>
          </a:prstGeom>
          <a:noFill/>
          <a:ln w="28575" algn="ctr">
            <a:solidFill>
              <a:srgbClr val="580C96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800" b="0" kern="0">
              <a:solidFill>
                <a:sysClr val="windowText" lastClr="000000"/>
              </a:solidFill>
            </a:endParaRPr>
          </a:p>
        </p:txBody>
      </p:sp>
      <p:pic>
        <p:nvPicPr>
          <p:cNvPr id="132" name="Picture 4"/>
          <p:cNvPicPr>
            <a:picLocks noChangeAspect="1" noChangeArrowheads="1"/>
          </p:cNvPicPr>
          <p:nvPr/>
        </p:nvPicPr>
        <p:blipFill>
          <a:blip r:embed="rId3" cstate="email"/>
          <a:srcRect l="3409" t="2577" r="3619" b="2965"/>
          <a:stretch>
            <a:fillRect/>
          </a:stretch>
        </p:blipFill>
        <p:spPr bwMode="auto">
          <a:xfrm>
            <a:off x="4318927" y="3711275"/>
            <a:ext cx="2053273" cy="2360931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모서리가 둥근 직사각형 47"/>
          <p:cNvSpPr/>
          <p:nvPr/>
        </p:nvSpPr>
        <p:spPr>
          <a:xfrm>
            <a:off x="1856509" y="2071678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보고대상 배출활동 파악 근거자료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2137428" y="2547806"/>
            <a:ext cx="1570476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공정의 설계자료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직사각형 49"/>
          <p:cNvSpPr/>
          <p:nvPr/>
        </p:nvSpPr>
        <p:spPr bwMode="auto">
          <a:xfrm>
            <a:off x="4507522" y="2547806"/>
            <a:ext cx="1569117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설비의 목록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직사각형 50"/>
          <p:cNvSpPr/>
          <p:nvPr/>
        </p:nvSpPr>
        <p:spPr bwMode="auto">
          <a:xfrm>
            <a:off x="6876256" y="2547806"/>
            <a:ext cx="1570476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연료 등의 구매전표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8" name="AutoShape 13"/>
          <p:cNvCxnSpPr>
            <a:cxnSpLocks noChangeShapeType="1"/>
            <a:stCxn id="123" idx="3"/>
          </p:cNvCxnSpPr>
          <p:nvPr/>
        </p:nvCxnSpPr>
        <p:spPr bwMode="auto">
          <a:xfrm flipV="1">
            <a:off x="3982890" y="4293096"/>
            <a:ext cx="445094" cy="127878"/>
          </a:xfrm>
          <a:prstGeom prst="straightConnector1">
            <a:avLst/>
          </a:prstGeom>
          <a:noFill/>
          <a:ln w="28575" algn="ctr">
            <a:solidFill>
              <a:srgbClr val="FF9900"/>
            </a:solidFill>
            <a:prstDash val="solid"/>
            <a:miter lim="800000"/>
            <a:headEnd/>
            <a:tailEnd type="triangle"/>
          </a:ln>
        </p:spPr>
      </p:cxnSp>
      <p:cxnSp>
        <p:nvCxnSpPr>
          <p:cNvPr id="129" name="AutoShape 14"/>
          <p:cNvCxnSpPr>
            <a:cxnSpLocks noChangeShapeType="1"/>
            <a:stCxn id="125" idx="3"/>
          </p:cNvCxnSpPr>
          <p:nvPr/>
        </p:nvCxnSpPr>
        <p:spPr bwMode="auto">
          <a:xfrm flipV="1">
            <a:off x="3982890" y="4581128"/>
            <a:ext cx="445094" cy="19593"/>
          </a:xfrm>
          <a:prstGeom prst="straightConnector1">
            <a:avLst/>
          </a:prstGeom>
          <a:noFill/>
          <a:ln w="28575" algn="ctr">
            <a:solidFill>
              <a:srgbClr val="FF9900"/>
            </a:solidFill>
            <a:prstDash val="solid"/>
            <a:miter lim="800000"/>
            <a:headEnd/>
            <a:tailEnd type="triangle"/>
          </a:ln>
        </p:spPr>
      </p:cxnSp>
      <p:cxnSp>
        <p:nvCxnSpPr>
          <p:cNvPr id="130" name="AutoShape 15"/>
          <p:cNvCxnSpPr>
            <a:cxnSpLocks noChangeShapeType="1"/>
            <a:stCxn id="124" idx="3"/>
          </p:cNvCxnSpPr>
          <p:nvPr/>
        </p:nvCxnSpPr>
        <p:spPr bwMode="auto">
          <a:xfrm>
            <a:off x="3982890" y="5121122"/>
            <a:ext cx="517102" cy="396110"/>
          </a:xfrm>
          <a:prstGeom prst="straightConnector1">
            <a:avLst/>
          </a:prstGeom>
          <a:noFill/>
          <a:ln w="28575" algn="ctr">
            <a:solidFill>
              <a:srgbClr val="580C96"/>
            </a:solidFill>
            <a:prstDash val="solid"/>
            <a:miter lim="800000"/>
            <a:headEnd/>
            <a:tailEnd type="triangle"/>
          </a:ln>
        </p:spPr>
      </p:cxnSp>
      <p:cxnSp>
        <p:nvCxnSpPr>
          <p:cNvPr id="131" name="AutoShape 16"/>
          <p:cNvCxnSpPr>
            <a:cxnSpLocks noChangeShapeType="1"/>
            <a:stCxn id="126" idx="3"/>
          </p:cNvCxnSpPr>
          <p:nvPr/>
        </p:nvCxnSpPr>
        <p:spPr bwMode="auto">
          <a:xfrm>
            <a:off x="3982890" y="5313947"/>
            <a:ext cx="517102" cy="203285"/>
          </a:xfrm>
          <a:prstGeom prst="straightConnector1">
            <a:avLst/>
          </a:prstGeom>
          <a:noFill/>
          <a:ln w="28575" algn="ctr">
            <a:solidFill>
              <a:srgbClr val="580C96"/>
            </a:solidFill>
            <a:prstDash val="solid"/>
            <a:miter lim="800000"/>
            <a:headEnd/>
            <a:tailEnd type="triangle"/>
          </a:ln>
        </p:spPr>
      </p:cxnSp>
      <p:sp>
        <p:nvSpPr>
          <p:cNvPr id="81" name="모서리가 둥근 직사각형 80"/>
          <p:cNvSpPr/>
          <p:nvPr/>
        </p:nvSpPr>
        <p:spPr>
          <a:xfrm>
            <a:off x="6463051" y="3284984"/>
            <a:ext cx="2282400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소량배출원</a:t>
            </a: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확인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60232" y="3789040"/>
            <a:ext cx="19335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3" name="직선 화살표 연결선 82"/>
          <p:cNvCxnSpPr>
            <a:stCxn id="132" idx="3"/>
            <a:endCxn id="2050" idx="1"/>
          </p:cNvCxnSpPr>
          <p:nvPr/>
        </p:nvCxnSpPr>
        <p:spPr>
          <a:xfrm flipV="1">
            <a:off x="6372200" y="3965253"/>
            <a:ext cx="288032" cy="926488"/>
          </a:xfrm>
          <a:prstGeom prst="straightConnector1">
            <a:avLst/>
          </a:prstGeom>
          <a:noFill/>
          <a:ln w="28575" algn="ctr">
            <a:solidFill>
              <a:schemeClr val="accent1"/>
            </a:solidFill>
            <a:prstDash val="solid"/>
            <a:miter lim="800000"/>
            <a:headEnd/>
            <a:tailEnd type="triangle"/>
          </a:ln>
        </p:spPr>
      </p:cxnSp>
      <p:sp>
        <p:nvSpPr>
          <p:cNvPr id="85" name="Rectangle 9"/>
          <p:cNvSpPr>
            <a:spLocks noChangeArrowheads="1"/>
          </p:cNvSpPr>
          <p:nvPr/>
        </p:nvSpPr>
        <p:spPr bwMode="auto">
          <a:xfrm>
            <a:off x="4427984" y="4858526"/>
            <a:ext cx="1931171" cy="319931"/>
          </a:xfrm>
          <a:prstGeom prst="rect">
            <a:avLst/>
          </a:prstGeom>
          <a:noFill/>
          <a:ln w="28575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800" b="0" kern="0">
              <a:solidFill>
                <a:sysClr val="windowText" lastClr="00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72200" y="4293096"/>
            <a:ext cx="24482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16000" indent="-2160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sz="1100" b="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소량배출원</a:t>
            </a:r>
            <a:r>
              <a:rPr lang="ko-KR" altLang="en-US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연간배출량이 </a:t>
            </a:r>
            <a:r>
              <a:rPr lang="en-US" altLang="ko-KR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10tCO</a:t>
            </a:r>
            <a:r>
              <a:rPr lang="en-US" altLang="ko-KR" sz="1100" b="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eq </a:t>
            </a:r>
            <a:r>
              <a:rPr lang="ko-KR" altLang="en-US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미만인 배출시설</a:t>
            </a:r>
            <a:r>
              <a:rPr lang="en-US" altLang="ko-KR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소량배출시설의 배출총량은 사업장 총 배출량의 </a:t>
            </a:r>
            <a:r>
              <a:rPr lang="en-US" altLang="ko-KR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5%</a:t>
            </a:r>
            <a:r>
              <a:rPr lang="ko-KR" altLang="en-US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를 초과할 수 없음</a:t>
            </a:r>
            <a:r>
              <a:rPr lang="en-US" altLang="ko-KR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16000" indent="-2160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sz="1100" b="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소량배출원은</a:t>
            </a:r>
            <a:r>
              <a:rPr lang="ko-KR" altLang="en-US" sz="11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배출시설단위로 구분하여 보고하지 않고 사업장 단위 총량에 포함</a:t>
            </a:r>
          </a:p>
        </p:txBody>
      </p:sp>
      <p:sp>
        <p:nvSpPr>
          <p:cNvPr id="88" name="Text Box 4"/>
          <p:cNvSpPr txBox="1">
            <a:spLocks noChangeArrowheads="1"/>
          </p:cNvSpPr>
          <p:nvPr/>
        </p:nvSpPr>
        <p:spPr bwMode="auto">
          <a:xfrm>
            <a:off x="445724" y="3753326"/>
            <a:ext cx="1328873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유형 및 방법</a:t>
            </a:r>
            <a:endParaRPr kumimoji="0" lang="en-US" altLang="ko-KR" sz="14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Text Box 4"/>
          <p:cNvSpPr txBox="1">
            <a:spLocks noChangeArrowheads="1"/>
          </p:cNvSpPr>
          <p:nvPr/>
        </p:nvSpPr>
        <p:spPr bwMode="auto">
          <a:xfrm>
            <a:off x="259730" y="4685076"/>
            <a:ext cx="1605996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체계 구축</a:t>
            </a:r>
          </a:p>
        </p:txBody>
      </p:sp>
      <p:sp>
        <p:nvSpPr>
          <p:cNvPr id="90" name="Text Box 4"/>
          <p:cNvSpPr txBox="1">
            <a:spLocks noChangeArrowheads="1"/>
          </p:cNvSpPr>
          <p:nvPr/>
        </p:nvSpPr>
        <p:spPr bwMode="auto">
          <a:xfrm>
            <a:off x="323528" y="5351025"/>
            <a:ext cx="1461980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kern="0" spc="-5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산정방법론 선택</a:t>
            </a:r>
            <a:endParaRPr kumimoji="0" lang="en-US" altLang="ko-KR" sz="14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6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9800000">
            <a:off x="2938864" y="4548818"/>
            <a:ext cx="2369866" cy="727195"/>
          </a:xfrm>
          <a:prstGeom prst="rect">
            <a:avLst/>
          </a:prstGeom>
          <a:noFill/>
        </p:spPr>
      </p:pic>
      <p:sp>
        <p:nvSpPr>
          <p:cNvPr id="4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98</a:t>
            </a:fld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제목 60"/>
          <p:cNvSpPr>
            <a:spLocks noGrp="1"/>
          </p:cNvSpPr>
          <p:nvPr>
            <p:ph type="title"/>
          </p:nvPr>
        </p:nvSpPr>
        <p:spPr>
          <a:xfrm>
            <a:off x="290287" y="116632"/>
            <a:ext cx="6153922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en-US" altLang="ko-KR" dirty="0" smtClean="0"/>
              <a:t>·</a:t>
            </a:r>
            <a:r>
              <a:rPr lang="ko-KR" altLang="en-US" dirty="0" smtClean="0"/>
              <a:t>보고 절차</a:t>
            </a:r>
            <a:r>
              <a:rPr lang="en-US" altLang="ko-KR" sz="1800" dirty="0" smtClean="0"/>
              <a:t>-Step3</a:t>
            </a:r>
            <a:endParaRPr lang="ko-KR" altLang="en-US" sz="1800" dirty="0"/>
          </a:p>
        </p:txBody>
      </p:sp>
      <p:sp>
        <p:nvSpPr>
          <p:cNvPr id="45" name="텍스트 개체 틀 44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92088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각 배출활동 및 배출시설에 대하여 모니터링 유형을 선정함</a:t>
            </a:r>
          </a:p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모니터링 유형은 사업장의 데이터 관리현황 및 지침의 규정에 알맞게 선정함</a:t>
            </a:r>
          </a:p>
          <a:p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오각형 61"/>
          <p:cNvSpPr/>
          <p:nvPr/>
        </p:nvSpPr>
        <p:spPr>
          <a:xfrm rot="5400000">
            <a:off x="1179238" y="1144822"/>
            <a:ext cx="97840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갈매기형 수장 66"/>
          <p:cNvSpPr/>
          <p:nvPr/>
        </p:nvSpPr>
        <p:spPr>
          <a:xfrm rot="5400000">
            <a:off x="1130277" y="1920844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갈매기형 수장 67"/>
          <p:cNvSpPr/>
          <p:nvPr/>
        </p:nvSpPr>
        <p:spPr>
          <a:xfrm rot="5400000">
            <a:off x="1130277" y="2745827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갈매기형 수장 68"/>
          <p:cNvSpPr/>
          <p:nvPr/>
        </p:nvSpPr>
        <p:spPr>
          <a:xfrm rot="5400000">
            <a:off x="1130277" y="3570810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갈매기형 수장 69"/>
          <p:cNvSpPr/>
          <p:nvPr/>
        </p:nvSpPr>
        <p:spPr>
          <a:xfrm rot="5400000">
            <a:off x="1130277" y="4395793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1857829" y="1928802"/>
            <a:ext cx="6892471" cy="428628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72" name="직선 화살표 연결선 71"/>
          <p:cNvCxnSpPr/>
          <p:nvPr/>
        </p:nvCxnSpPr>
        <p:spPr bwMode="auto">
          <a:xfrm rot="5400000">
            <a:off x="-299505" y="4100177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chemeClr val="bg1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73" name="Text Box 4"/>
          <p:cNvSpPr txBox="1">
            <a:spLocks noChangeArrowheads="1"/>
          </p:cNvSpPr>
          <p:nvPr/>
        </p:nvSpPr>
        <p:spPr bwMode="auto">
          <a:xfrm>
            <a:off x="454575" y="2202727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조직경계 설정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4" name="Text Box 16"/>
          <p:cNvSpPr txBox="1">
            <a:spLocks noChangeArrowheads="1"/>
          </p:cNvSpPr>
          <p:nvPr/>
        </p:nvSpPr>
        <p:spPr bwMode="auto">
          <a:xfrm>
            <a:off x="411586" y="198036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76" name="Text Box 16"/>
          <p:cNvSpPr txBox="1">
            <a:spLocks noChangeArrowheads="1"/>
          </p:cNvSpPr>
          <p:nvPr/>
        </p:nvSpPr>
        <p:spPr bwMode="auto">
          <a:xfrm>
            <a:off x="411586" y="2772554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77" name="Text Box 4"/>
          <p:cNvSpPr txBox="1">
            <a:spLocks noChangeArrowheads="1"/>
          </p:cNvSpPr>
          <p:nvPr/>
        </p:nvSpPr>
        <p:spPr bwMode="auto">
          <a:xfrm>
            <a:off x="445724" y="3753326"/>
            <a:ext cx="1328873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유형 및 방법</a:t>
            </a:r>
            <a:endParaRPr kumimoji="0" lang="en-US" altLang="ko-KR" sz="1400" b="1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331121" y="3579189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80" name="Text Box 16"/>
          <p:cNvSpPr txBox="1">
            <a:spLocks noChangeArrowheads="1"/>
          </p:cNvSpPr>
          <p:nvPr/>
        </p:nvSpPr>
        <p:spPr bwMode="auto">
          <a:xfrm>
            <a:off x="411586" y="447154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82" name="Text Box 16"/>
          <p:cNvSpPr txBox="1">
            <a:spLocks noChangeArrowheads="1"/>
          </p:cNvSpPr>
          <p:nvPr/>
        </p:nvSpPr>
        <p:spPr bwMode="auto">
          <a:xfrm>
            <a:off x="411586" y="5220990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445724" y="2878229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구분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1856509" y="2071678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모니터링 유형 선택</a:t>
            </a:r>
          </a:p>
        </p:txBody>
      </p:sp>
      <p:sp>
        <p:nvSpPr>
          <p:cNvPr id="44" name="직사각형 43"/>
          <p:cNvSpPr/>
          <p:nvPr/>
        </p:nvSpPr>
        <p:spPr bwMode="auto">
          <a:xfrm>
            <a:off x="2137428" y="2547806"/>
            <a:ext cx="1570476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구매량에</a:t>
            </a: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따른</a:t>
            </a:r>
            <a:endParaRPr lang="en-US" altLang="ko-KR" sz="12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방법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직사각형 45"/>
          <p:cNvSpPr/>
          <p:nvPr/>
        </p:nvSpPr>
        <p:spPr bwMode="auto">
          <a:xfrm>
            <a:off x="4507522" y="2547806"/>
            <a:ext cx="1569117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직접계량에 따른</a:t>
            </a:r>
            <a:endParaRPr lang="en-US" altLang="ko-KR" sz="12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방법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6876256" y="2547806"/>
            <a:ext cx="1570476" cy="513285"/>
          </a:xfrm>
          <a:prstGeom prst="rect">
            <a:avLst/>
          </a:prstGeom>
          <a:solidFill>
            <a:srgbClr val="7794C3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ko-KR" altLang="en-US" sz="12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근사법에</a:t>
            </a: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따른</a:t>
            </a:r>
            <a:endParaRPr lang="en-US" altLang="ko-KR" sz="12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방법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857357" y="3257556"/>
            <a:ext cx="3434724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배출활동 및 배출시설 현황파악 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5324373" y="3253085"/>
            <a:ext cx="3434724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모니터링 유형 선정</a:t>
            </a:r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5326508" y="3573463"/>
            <a:ext cx="3421956" cy="1223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  <a:buClr>
                <a:srgbClr val="638CAD"/>
              </a:buClr>
              <a:buSzPts val="900"/>
              <a:buFont typeface="Arial" pitchFamily="34" charset="0"/>
              <a:buChar char="•"/>
            </a:pPr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모니터링 유형 </a:t>
            </a:r>
            <a:r>
              <a:rPr lang="en-US" altLang="ko-KR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 A-2 )</a:t>
            </a:r>
          </a:p>
          <a:p>
            <a:pPr>
              <a:lnSpc>
                <a:spcPct val="130000"/>
              </a:lnSpc>
              <a:buClr>
                <a:srgbClr val="638CAD"/>
              </a:buClr>
              <a:buSzPts val="800"/>
            </a:pPr>
            <a:r>
              <a:rPr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-</a:t>
            </a:r>
            <a:r>
              <a:rPr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공급자가 설치</a:t>
            </a:r>
            <a:r>
              <a:rPr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·</a:t>
            </a:r>
            <a:r>
              <a:rPr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관리하는 모니터링 기기와 </a:t>
            </a:r>
            <a:r>
              <a:rPr lang="ko-KR" altLang="en-US" sz="11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정도관리가</a:t>
            </a:r>
            <a:r>
              <a:rPr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이루어지지 않은 내부 모니터링 기기를 이용하는 경우</a:t>
            </a:r>
          </a:p>
          <a:p>
            <a:pPr>
              <a:lnSpc>
                <a:spcPct val="130000"/>
              </a:lnSpc>
              <a:buClr>
                <a:srgbClr val="638CAD"/>
              </a:buClr>
              <a:buSzPts val="800"/>
            </a:pPr>
            <a:r>
              <a:rPr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-</a:t>
            </a:r>
            <a:r>
              <a:rPr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그 내부 모니터링 기기를 기준으로 계량된 비율에 따라 </a:t>
            </a:r>
            <a:r>
              <a:rPr lang="ko-KR" altLang="en-US" sz="110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배출시설별로</a:t>
            </a:r>
            <a:r>
              <a:rPr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사용된 연료 및 원료의 양을 결정</a:t>
            </a: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>
              <a:lnSpc>
                <a:spcPct val="130000"/>
              </a:lnSpc>
            </a:pPr>
            <a:endParaRPr lang="ko-KR" altLang="en-US" sz="1800" b="0" dirty="0" smtClean="0">
              <a:solidFill>
                <a:prstClr val="black"/>
              </a:solidFill>
              <a:cs typeface="굴림" pitchFamily="50" charset="-127"/>
            </a:endParaRPr>
          </a:p>
        </p:txBody>
      </p:sp>
      <p:pic>
        <p:nvPicPr>
          <p:cNvPr id="3075" name="_x116479232" descr="EMB000002c846e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98904" y="4941168"/>
            <a:ext cx="3177229" cy="12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5" name="직선 화살표 연결선 64"/>
          <p:cNvCxnSpPr/>
          <p:nvPr/>
        </p:nvCxnSpPr>
        <p:spPr>
          <a:xfrm>
            <a:off x="4084446" y="5682727"/>
            <a:ext cx="991610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3259354" y="5445225"/>
            <a:ext cx="825092" cy="504055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0" dirty="0" smtClean="0">
                <a:solidFill>
                  <a:prstClr val="black"/>
                </a:solidFill>
              </a:rPr>
              <a:t>보일러</a:t>
            </a:r>
            <a:endParaRPr lang="en-US" altLang="ko-KR" sz="1000" b="0" dirty="0" smtClean="0">
              <a:solidFill>
                <a:prstClr val="black"/>
              </a:solidFill>
            </a:endParaRPr>
          </a:p>
        </p:txBody>
      </p:sp>
      <p:cxnSp>
        <p:nvCxnSpPr>
          <p:cNvPr id="84" name="직선 화살표 연결선 83"/>
          <p:cNvCxnSpPr/>
          <p:nvPr/>
        </p:nvCxnSpPr>
        <p:spPr>
          <a:xfrm>
            <a:off x="2463890" y="5680077"/>
            <a:ext cx="795088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2046468" y="5573589"/>
            <a:ext cx="504056" cy="21602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prstClr val="black"/>
                </a:solidFill>
              </a:rPr>
              <a:t>화석연료</a:t>
            </a:r>
            <a:endParaRPr lang="ko-KR" altLang="en-US" sz="900" dirty="0">
              <a:solidFill>
                <a:prstClr val="black"/>
              </a:solidFill>
            </a:endParaRPr>
          </a:p>
        </p:txBody>
      </p:sp>
      <p:grpSp>
        <p:nvGrpSpPr>
          <p:cNvPr id="3" name="그룹 86"/>
          <p:cNvGrpSpPr/>
          <p:nvPr/>
        </p:nvGrpSpPr>
        <p:grpSpPr>
          <a:xfrm>
            <a:off x="2510020" y="5573589"/>
            <a:ext cx="360040" cy="216024"/>
            <a:chOff x="7757604" y="2996952"/>
            <a:chExt cx="360040" cy="216024"/>
          </a:xfrm>
        </p:grpSpPr>
        <p:sp>
          <p:nvSpPr>
            <p:cNvPr id="88" name="직사각형 87"/>
            <p:cNvSpPr/>
            <p:nvPr/>
          </p:nvSpPr>
          <p:spPr>
            <a:xfrm>
              <a:off x="7812360" y="2996952"/>
              <a:ext cx="216024" cy="21602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7757604" y="2996952"/>
              <a:ext cx="360040" cy="216024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solidFill>
                    <a:prstClr val="black"/>
                  </a:solidFill>
                </a:rPr>
                <a:t>FL</a:t>
              </a:r>
              <a:endParaRPr lang="ko-KR" altLang="en-US" sz="700" dirty="0">
                <a:solidFill>
                  <a:prstClr val="black"/>
                </a:solidFill>
              </a:endParaRPr>
            </a:p>
          </p:txBody>
        </p:sp>
      </p:grpSp>
      <p:sp>
        <p:nvSpPr>
          <p:cNvPr id="90" name="타원 89"/>
          <p:cNvSpPr/>
          <p:nvPr/>
        </p:nvSpPr>
        <p:spPr>
          <a:xfrm>
            <a:off x="2852808" y="5573589"/>
            <a:ext cx="288000" cy="216000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prstClr val="black"/>
                </a:solidFill>
              </a:rPr>
              <a:t>연</a:t>
            </a:r>
            <a:endParaRPr lang="ko-KR" altLang="en-US" sz="800" dirty="0">
              <a:solidFill>
                <a:prstClr val="black"/>
              </a:solidFill>
            </a:endParaRPr>
          </a:p>
        </p:txBody>
      </p:sp>
      <p:sp>
        <p:nvSpPr>
          <p:cNvPr id="93" name="타원 92"/>
          <p:cNvSpPr/>
          <p:nvPr/>
        </p:nvSpPr>
        <p:spPr>
          <a:xfrm>
            <a:off x="4526244" y="5573589"/>
            <a:ext cx="288000" cy="216000"/>
          </a:xfrm>
          <a:prstGeom prst="ellipse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prstClr val="black"/>
                </a:solidFill>
              </a:rPr>
              <a:t>열</a:t>
            </a:r>
            <a:endParaRPr lang="ko-KR" altLang="en-US" sz="800" dirty="0">
              <a:solidFill>
                <a:prstClr val="black"/>
              </a:solidFill>
            </a:endParaRPr>
          </a:p>
        </p:txBody>
      </p:sp>
      <p:grpSp>
        <p:nvGrpSpPr>
          <p:cNvPr id="4" name="그룹 94"/>
          <p:cNvGrpSpPr/>
          <p:nvPr/>
        </p:nvGrpSpPr>
        <p:grpSpPr>
          <a:xfrm>
            <a:off x="4130408" y="5571135"/>
            <a:ext cx="360040" cy="216024"/>
            <a:chOff x="3347864" y="4941168"/>
            <a:chExt cx="360040" cy="216024"/>
          </a:xfrm>
        </p:grpSpPr>
        <p:sp>
          <p:nvSpPr>
            <p:cNvPr id="98" name="직사각형 97"/>
            <p:cNvSpPr/>
            <p:nvPr/>
          </p:nvSpPr>
          <p:spPr>
            <a:xfrm>
              <a:off x="3402620" y="4941168"/>
              <a:ext cx="216024" cy="216024"/>
            </a:xfrm>
            <a:prstGeom prst="rect">
              <a:avLst/>
            </a:prstGeom>
            <a:solidFill>
              <a:schemeClr val="lt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3347864" y="4941168"/>
              <a:ext cx="360040" cy="216024"/>
            </a:xfrm>
            <a:prstGeom prst="rect">
              <a:avLst/>
            </a:prstGeom>
            <a:noFill/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700" dirty="0" smtClean="0">
                  <a:solidFill>
                    <a:prstClr val="black"/>
                  </a:solidFill>
                </a:rPr>
                <a:t>FL</a:t>
              </a:r>
              <a:endParaRPr lang="ko-KR" altLang="en-US" sz="700" dirty="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" name="표 45"/>
          <p:cNvGraphicFramePr>
            <a:graphicFrameLocks noGrp="1"/>
          </p:cNvGraphicFramePr>
          <p:nvPr/>
        </p:nvGraphicFramePr>
        <p:xfrm>
          <a:off x="1907705" y="3583649"/>
          <a:ext cx="3312367" cy="1432560"/>
        </p:xfrm>
        <a:graphic>
          <a:graphicData uri="http://schemas.openxmlformats.org/drawingml/2006/table">
            <a:tbl>
              <a:tblPr/>
              <a:tblGrid>
                <a:gridCol w="836712"/>
                <a:gridCol w="2475655"/>
              </a:tblGrid>
              <a:tr h="1872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기호</a:t>
                      </a:r>
                      <a:endParaRPr kumimoji="1" 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유형</a:t>
                      </a:r>
                      <a:endParaRPr kumimoji="1" 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59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1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상거래 또는 증명에 사용하기 위한 목적으로 </a:t>
                      </a:r>
                      <a:r>
                        <a:rPr kumimoji="1" lang="ko-KR" sz="1000" b="1" i="0" u="none" strike="noStrike" cap="none" spc="-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측정량을</a:t>
                      </a:r>
                      <a:r>
                        <a:rPr kumimoji="1" lang="ko-KR" sz="1000" b="1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 결정하는 법정계량에 사용</a:t>
                      </a:r>
                      <a:endParaRPr kumimoji="1" lang="ko-KR" sz="1000" b="0" i="0" u="none" strike="noStrike" cap="none" spc="-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1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주기적으로 </a:t>
                      </a:r>
                      <a:r>
                        <a:rPr kumimoji="1" lang="ko-KR" sz="1000" b="1" i="0" u="none" strike="noStrike" cap="none" spc="-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정도관리를</a:t>
                      </a:r>
                      <a:r>
                        <a:rPr kumimoji="1" lang="ko-KR" sz="1000" b="1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 실시하고 있는 사업자가 자체 설치한 계량기</a:t>
                      </a:r>
                      <a:endParaRPr kumimoji="1" lang="ko-KR" sz="1000" b="0" i="0" u="none" strike="noStrike" cap="none" spc="-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1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사업자가 자체 설치한 계량기이나 주기적인 </a:t>
                      </a:r>
                      <a:r>
                        <a:rPr kumimoji="1" lang="ko-KR" sz="1000" b="1" i="0" u="none" strike="noStrike" cap="none" spc="-5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정도관리를</a:t>
                      </a:r>
                      <a:r>
                        <a:rPr kumimoji="1" lang="ko-KR" sz="1000" b="1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굴림" pitchFamily="50" charset="-127"/>
                        </a:rPr>
                        <a:t> 실시하지 않는 계량기</a:t>
                      </a:r>
                      <a:endParaRPr kumimoji="1" lang="ko-KR" sz="1000" b="0" i="0" u="none" strike="noStrike" cap="none" spc="-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굴림" pitchFamily="50" charset="-127"/>
                      </a:endParaRPr>
                    </a:p>
                  </a:txBody>
                  <a:tcPr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97" name="_x116522944" descr="EMB000002c846df"/>
          <p:cNvPicPr>
            <a:picLocks noChangeAspect="1" noChangeArrowheads="1"/>
          </p:cNvPicPr>
          <p:nvPr/>
        </p:nvPicPr>
        <p:blipFill>
          <a:blip r:embed="rId3" cstate="email"/>
          <a:srcRect r="740" b="876"/>
          <a:stretch>
            <a:fillRect/>
          </a:stretch>
        </p:blipFill>
        <p:spPr bwMode="auto">
          <a:xfrm>
            <a:off x="2123728" y="3861048"/>
            <a:ext cx="352127" cy="30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_x116542624" descr="EMB000002c846e0"/>
          <p:cNvPicPr>
            <a:picLocks noChangeAspect="1" noChangeArrowheads="1"/>
          </p:cNvPicPr>
          <p:nvPr/>
        </p:nvPicPr>
        <p:blipFill>
          <a:blip r:embed="rId4" cstate="email"/>
          <a:srcRect r="806" b="876"/>
          <a:stretch>
            <a:fillRect/>
          </a:stretch>
        </p:blipFill>
        <p:spPr bwMode="auto">
          <a:xfrm>
            <a:off x="2123728" y="4282463"/>
            <a:ext cx="337887" cy="3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9" name="_x116570336" descr="EMB000002c846e1"/>
          <p:cNvPicPr>
            <a:picLocks noChangeAspect="1" noChangeArrowheads="1"/>
          </p:cNvPicPr>
          <p:nvPr/>
        </p:nvPicPr>
        <p:blipFill>
          <a:blip r:embed="rId5" cstate="email"/>
          <a:srcRect r="806" b="876"/>
          <a:stretch>
            <a:fillRect/>
          </a:stretch>
        </p:blipFill>
        <p:spPr bwMode="auto">
          <a:xfrm>
            <a:off x="2123728" y="4682612"/>
            <a:ext cx="344359" cy="31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" name="TextBox 127"/>
          <p:cNvSpPr txBox="1"/>
          <p:nvPr/>
        </p:nvSpPr>
        <p:spPr>
          <a:xfrm>
            <a:off x="1907704" y="5157192"/>
            <a:ext cx="1800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0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사업장 관리 현황</a:t>
            </a:r>
            <a:r>
              <a:rPr lang="en-US" altLang="ko-KR" sz="10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예</a:t>
            </a:r>
            <a:r>
              <a:rPr lang="en-US" altLang="ko-KR" sz="10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)&gt;</a:t>
            </a:r>
            <a:endParaRPr lang="ko-KR" altLang="en-US" sz="1000" b="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9" name="Text Box 4"/>
          <p:cNvSpPr txBox="1">
            <a:spLocks noChangeArrowheads="1"/>
          </p:cNvSpPr>
          <p:nvPr/>
        </p:nvSpPr>
        <p:spPr bwMode="auto">
          <a:xfrm>
            <a:off x="259730" y="4685076"/>
            <a:ext cx="1605996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체계 구축</a:t>
            </a:r>
          </a:p>
        </p:txBody>
      </p: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323528" y="5343740"/>
            <a:ext cx="1461980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kern="0" spc="-5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산정방법론 선택</a:t>
            </a:r>
            <a:endParaRPr kumimoji="0" lang="en-US" altLang="ko-KR" sz="14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99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290287" y="116632"/>
            <a:ext cx="5721874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en-US" altLang="ko-KR" dirty="0" smtClean="0"/>
              <a:t>·</a:t>
            </a:r>
            <a:r>
              <a:rPr lang="ko-KR" altLang="en-US" dirty="0" smtClean="0"/>
              <a:t>보고 절차</a:t>
            </a:r>
            <a:r>
              <a:rPr lang="en-US" altLang="ko-KR" sz="1800" dirty="0" smtClean="0"/>
              <a:t>-Step4</a:t>
            </a:r>
            <a:endParaRPr lang="ko-KR" altLang="en-US" sz="1800" dirty="0"/>
          </a:p>
        </p:txBody>
      </p:sp>
      <p:sp>
        <p:nvSpPr>
          <p:cNvPr id="37" name="텍스트 개체 틀 36"/>
          <p:cNvSpPr>
            <a:spLocks noGrp="1"/>
          </p:cNvSpPr>
          <p:nvPr>
            <p:ph type="body" sz="quarter" idx="13"/>
          </p:nvPr>
        </p:nvSpPr>
        <p:spPr>
          <a:xfrm>
            <a:off x="250825" y="732806"/>
            <a:ext cx="8642350" cy="1296144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사업장 내 온실가스 산정책임자 및 모니터링 지점의 관리책임자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담당자 등을 정함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누가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’, 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어떤 방법으로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활동자료 혹은 배출가스 등을 감시하고 산정하는지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세부적인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방법론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역할 및 책임을 정함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오각형 38"/>
          <p:cNvSpPr/>
          <p:nvPr/>
        </p:nvSpPr>
        <p:spPr>
          <a:xfrm rot="5400000">
            <a:off x="1179238" y="1120153"/>
            <a:ext cx="97840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갈매기형 수장 43"/>
          <p:cNvSpPr/>
          <p:nvPr/>
        </p:nvSpPr>
        <p:spPr>
          <a:xfrm rot="5400000">
            <a:off x="1130277" y="1921092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갈매기형 수장 44"/>
          <p:cNvSpPr/>
          <p:nvPr/>
        </p:nvSpPr>
        <p:spPr>
          <a:xfrm rot="5400000">
            <a:off x="1130277" y="2774555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갈매기형 수장 45"/>
          <p:cNvSpPr/>
          <p:nvPr/>
        </p:nvSpPr>
        <p:spPr>
          <a:xfrm rot="5400000">
            <a:off x="1130277" y="3628018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갈매기형 수장 46"/>
          <p:cNvSpPr/>
          <p:nvPr/>
        </p:nvSpPr>
        <p:spPr>
          <a:xfrm rot="5400000">
            <a:off x="1130277" y="4481481"/>
            <a:ext cx="107633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857829" y="1916832"/>
            <a:ext cx="6892471" cy="4502304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49" name="직선 화살표 연결선 48"/>
          <p:cNvCxnSpPr/>
          <p:nvPr/>
        </p:nvCxnSpPr>
        <p:spPr bwMode="auto">
          <a:xfrm rot="5400000">
            <a:off x="-299505" y="4304231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chemeClr val="bg1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454575" y="2139197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조직경계 설정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411586" y="191683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53" name="Text Box 16"/>
          <p:cNvSpPr txBox="1">
            <a:spLocks noChangeArrowheads="1"/>
          </p:cNvSpPr>
          <p:nvPr/>
        </p:nvSpPr>
        <p:spPr bwMode="auto">
          <a:xfrm>
            <a:off x="411586" y="2740819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411586" y="3604915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auto">
          <a:xfrm>
            <a:off x="259730" y="4685076"/>
            <a:ext cx="1605996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체계 구축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395536" y="4458378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5" name="Text Box 16"/>
          <p:cNvSpPr txBox="1">
            <a:spLocks noChangeArrowheads="1"/>
          </p:cNvSpPr>
          <p:nvPr/>
        </p:nvSpPr>
        <p:spPr bwMode="auto">
          <a:xfrm>
            <a:off x="411586" y="5290575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445724" y="3748931"/>
            <a:ext cx="1328873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유형 및 방법</a:t>
            </a:r>
            <a:endParaRPr kumimoji="0" lang="en-US" altLang="ko-KR" sz="14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445724" y="2874202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구분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1886437" y="4365104"/>
            <a:ext cx="6861600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모니터링 지점 관리 </a:t>
            </a:r>
            <a:r>
              <a:rPr kumimoji="0" lang="en-US" altLang="ko-KR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Check List</a:t>
            </a:r>
            <a:endParaRPr kumimoji="0" lang="ko-KR" altLang="en-US" sz="16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30991" y="4715263"/>
            <a:ext cx="4341209" cy="1655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모서리가 둥근 직사각형 62"/>
          <p:cNvSpPr/>
          <p:nvPr/>
        </p:nvSpPr>
        <p:spPr>
          <a:xfrm>
            <a:off x="1875805" y="1988840"/>
            <a:ext cx="6862026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역할 및 책임 정의</a:t>
            </a:r>
          </a:p>
        </p:txBody>
      </p:sp>
      <p:graphicFrame>
        <p:nvGraphicFramePr>
          <p:cNvPr id="64" name="표 63"/>
          <p:cNvGraphicFramePr>
            <a:graphicFrameLocks noGrp="1"/>
          </p:cNvGraphicFramePr>
          <p:nvPr/>
        </p:nvGraphicFramePr>
        <p:xfrm>
          <a:off x="1958446" y="2407832"/>
          <a:ext cx="4845802" cy="1813255"/>
        </p:xfrm>
        <a:graphic>
          <a:graphicData uri="http://schemas.openxmlformats.org/drawingml/2006/table">
            <a:tbl>
              <a:tblPr/>
              <a:tblGrid>
                <a:gridCol w="2985331"/>
                <a:gridCol w="924367"/>
                <a:gridCol w="936104"/>
              </a:tblGrid>
              <a:tr h="214930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R&amp;R (Role &amp; Responsibility)</a:t>
                      </a:r>
                      <a:endParaRPr lang="ko-KR" sz="1000" kern="100" dirty="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담당부서</a:t>
                      </a:r>
                      <a:endParaRPr lang="ko-KR" sz="1000" kern="10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47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Team</a:t>
                      </a:r>
                      <a:endParaRPr lang="ko-KR" sz="1000" kern="100" dirty="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담당자</a:t>
                      </a:r>
                      <a:endParaRPr lang="ko-KR" sz="1000" kern="10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32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활동데이터 수합 </a:t>
                      </a:r>
                      <a:r>
                        <a:rPr 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및</a:t>
                      </a:r>
                      <a:r>
                        <a:rPr lang="en-US" alt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배출량</a:t>
                      </a:r>
                      <a:r>
                        <a:rPr lang="en-US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en-US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Work Sheet </a:t>
                      </a:r>
                      <a:r>
                        <a:rPr lang="ko-KR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입력</a:t>
                      </a:r>
                    </a:p>
                  </a:txBody>
                  <a:tcPr marL="62865" marR="6286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 err="1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환경안전팀</a:t>
                      </a:r>
                      <a:endParaRPr lang="ko-KR" sz="1000" kern="100" dirty="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홍길홍</a:t>
                      </a:r>
                      <a:endParaRPr lang="ko-KR" sz="1000" kern="100" dirty="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650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활동데이터 검토 및 확인</a:t>
                      </a:r>
                    </a:p>
                  </a:txBody>
                  <a:tcPr marL="62865" marR="6286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환경안전팀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강감찬</a:t>
                      </a:r>
                      <a:endParaRPr lang="ko-KR" sz="1000" kern="100" dirty="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32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현장 내 온실가스 산정 </a:t>
                      </a:r>
                      <a:r>
                        <a:rPr 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관련</a:t>
                      </a:r>
                      <a:r>
                        <a:rPr lang="en-US" alt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sz="1000" kern="100" dirty="0" err="1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계측기</a:t>
                      </a:r>
                      <a:r>
                        <a:rPr 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이상유무 관리 </a:t>
                      </a:r>
                    </a:p>
                  </a:txBody>
                  <a:tcPr marL="62865" marR="6286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환경안전팀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이순신</a:t>
                      </a:r>
                      <a:endParaRPr lang="ko-KR" sz="1000" kern="100" dirty="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325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온실가스 산정 </a:t>
                      </a:r>
                      <a:r>
                        <a:rPr 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관련</a:t>
                      </a:r>
                      <a:r>
                        <a:rPr lang="en-US" alt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sz="1000" kern="100" dirty="0" err="1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계측기</a:t>
                      </a:r>
                      <a:r>
                        <a:rPr lang="ko-KR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</a:t>
                      </a:r>
                      <a:r>
                        <a:rPr lang="ko-KR" sz="1000" kern="100" dirty="0" err="1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검교정</a:t>
                      </a:r>
                      <a:r>
                        <a:rPr lang="ko-KR" sz="1000" kern="100" dirty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 및 정비</a:t>
                      </a:r>
                    </a:p>
                  </a:txBody>
                  <a:tcPr marL="62865" marR="6286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sz="1000" kern="10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환경안전팀</a:t>
                      </a: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김유신</a:t>
                      </a:r>
                      <a:endParaRPr lang="ko-KR" sz="1000" kern="100" dirty="0"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444208" y="4869160"/>
            <a:ext cx="21602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자체적인 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Check List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를 만들어 어떤 방법으로 모니터링 지점을 관리할 것인지 강구</a:t>
            </a:r>
            <a:endParaRPr lang="ko-KR" altLang="en-US" sz="1300" b="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04248" y="2420888"/>
            <a:ext cx="19442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배출량 산정 등에 관련된 담당자의 역할 및 책임을 정의함으로써 지속적인 관리체계 구축</a:t>
            </a:r>
            <a:endParaRPr lang="ko-KR" altLang="en-US" sz="1300" b="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Text Box 4"/>
          <p:cNvSpPr txBox="1">
            <a:spLocks noChangeArrowheads="1"/>
          </p:cNvSpPr>
          <p:nvPr/>
        </p:nvSpPr>
        <p:spPr bwMode="auto">
          <a:xfrm>
            <a:off x="323528" y="5423033"/>
            <a:ext cx="1461980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kern="0" spc="-5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산정방법론 선택</a:t>
            </a:r>
            <a:endParaRPr kumimoji="0" lang="en-US" altLang="ko-KR" sz="14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제목 40"/>
          <p:cNvSpPr>
            <a:spLocks noGrp="1"/>
          </p:cNvSpPr>
          <p:nvPr>
            <p:ph type="title"/>
          </p:nvPr>
        </p:nvSpPr>
        <p:spPr>
          <a:xfrm>
            <a:off x="290287" y="116632"/>
            <a:ext cx="5865890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en-US" altLang="ko-KR" dirty="0" smtClean="0"/>
              <a:t>·</a:t>
            </a:r>
            <a:r>
              <a:rPr lang="ko-KR" altLang="en-US" dirty="0" smtClean="0"/>
              <a:t>보고 절차</a:t>
            </a:r>
            <a:r>
              <a:rPr lang="en-US" altLang="ko-KR" sz="1800" dirty="0" smtClean="0"/>
              <a:t>-Step5</a:t>
            </a:r>
            <a:endParaRPr lang="ko-KR" altLang="en-US" sz="1800" dirty="0"/>
          </a:p>
        </p:txBody>
      </p:sp>
      <p:sp>
        <p:nvSpPr>
          <p:cNvPr id="70" name="텍스트 개체 틀 69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92088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배출량 산정방법론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계산기반 혹은 연속측정방법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및 최소 산정 등급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(Tier)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요구기준에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따라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산정방법론을 선택함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72"/>
          <p:cNvGrpSpPr/>
          <p:nvPr/>
        </p:nvGrpSpPr>
        <p:grpSpPr>
          <a:xfrm>
            <a:off x="323528" y="1484784"/>
            <a:ext cx="8426772" cy="4735058"/>
            <a:chOff x="323528" y="1928802"/>
            <a:chExt cx="8426772" cy="4291040"/>
          </a:xfrm>
        </p:grpSpPr>
        <p:sp>
          <p:nvSpPr>
            <p:cNvPr id="47" name="오각형 46"/>
            <p:cNvSpPr/>
            <p:nvPr/>
          </p:nvSpPr>
          <p:spPr>
            <a:xfrm rot="5400000">
              <a:off x="1179238" y="1144822"/>
              <a:ext cx="978408" cy="2571768"/>
            </a:xfrm>
            <a:prstGeom prst="homePlate">
              <a:avLst>
                <a:gd name="adj" fmla="val 31828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8" name="갈매기형 수장 47"/>
            <p:cNvSpPr/>
            <p:nvPr/>
          </p:nvSpPr>
          <p:spPr>
            <a:xfrm rot="5400000">
              <a:off x="1130277" y="1920844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9" name="갈매기형 수장 48"/>
            <p:cNvSpPr/>
            <p:nvPr/>
          </p:nvSpPr>
          <p:spPr>
            <a:xfrm rot="5400000">
              <a:off x="1130277" y="2745827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0" name="갈매기형 수장 49"/>
            <p:cNvSpPr/>
            <p:nvPr/>
          </p:nvSpPr>
          <p:spPr>
            <a:xfrm rot="5400000">
              <a:off x="1130277" y="3570810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7" name="갈매기형 수장 66"/>
            <p:cNvSpPr/>
            <p:nvPr/>
          </p:nvSpPr>
          <p:spPr>
            <a:xfrm rot="5400000">
              <a:off x="1130277" y="4395793"/>
              <a:ext cx="1076330" cy="2571768"/>
            </a:xfrm>
            <a:prstGeom prst="chevron">
              <a:avLst>
                <a:gd name="adj" fmla="val 29250"/>
              </a:avLst>
            </a:prstGeom>
            <a:solidFill>
              <a:srgbClr val="37527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8" name="모서리가 둥근 직사각형 67"/>
            <p:cNvSpPr/>
            <p:nvPr/>
          </p:nvSpPr>
          <p:spPr>
            <a:xfrm>
              <a:off x="1857829" y="1928802"/>
              <a:ext cx="6892471" cy="4286280"/>
            </a:xfrm>
            <a:prstGeom prst="roundRect">
              <a:avLst>
                <a:gd name="adj" fmla="val 864"/>
              </a:avLst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114300" sx="101000" sy="101000" algn="ctr" rotWithShape="0">
                <a:sysClr val="window" lastClr="FFFFFF">
                  <a:lumMod val="65000"/>
                  <a:alpha val="86000"/>
                </a:sysClr>
              </a:outerShdw>
            </a:effectLst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 kern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cxnSp>
          <p:nvCxnSpPr>
            <p:cNvPr id="85" name="직선 화살표 연결선 84"/>
            <p:cNvCxnSpPr/>
            <p:nvPr/>
          </p:nvCxnSpPr>
          <p:spPr bwMode="auto">
            <a:xfrm rot="5400000">
              <a:off x="-299505" y="4100177"/>
              <a:ext cx="4056998" cy="1588"/>
            </a:xfrm>
            <a:prstGeom prst="straightConnector1">
              <a:avLst/>
            </a:prstGeom>
            <a:solidFill>
              <a:srgbClr val="1C4C74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oval" w="med" len="med"/>
              <a:tailEnd type="triangle" w="med" len="med"/>
            </a:ln>
            <a:effectLst>
              <a:glow rad="63500">
                <a:srgbClr val="4BEAFF">
                  <a:alpha val="40000"/>
                </a:srgbClr>
              </a:glow>
            </a:effectLst>
          </p:spPr>
        </p:cxnSp>
        <p:sp>
          <p:nvSpPr>
            <p:cNvPr id="86" name="Text Box 4"/>
            <p:cNvSpPr txBox="1">
              <a:spLocks noChangeArrowheads="1"/>
            </p:cNvSpPr>
            <p:nvPr/>
          </p:nvSpPr>
          <p:spPr bwMode="auto">
            <a:xfrm>
              <a:off x="454575" y="2202727"/>
              <a:ext cx="1328873" cy="433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144000" rIns="90000" bIns="72000" anchor="ctr">
              <a:spAutoFit/>
            </a:bodyPr>
            <a:lstStyle/>
            <a:p>
              <a:pPr algn="ctr"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조직경계 설정</a:t>
              </a:r>
              <a:endParaRPr kumimoji="0" lang="en-US" altLang="ko-KR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7" name="Text Box 16"/>
            <p:cNvSpPr txBox="1">
              <a:spLocks noChangeArrowheads="1"/>
            </p:cNvSpPr>
            <p:nvPr/>
          </p:nvSpPr>
          <p:spPr bwMode="auto">
            <a:xfrm>
              <a:off x="411586" y="1980362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1</a:t>
              </a:r>
            </a:p>
          </p:txBody>
        </p:sp>
        <p:sp>
          <p:nvSpPr>
            <p:cNvPr id="89" name="Text Box 16"/>
            <p:cNvSpPr txBox="1">
              <a:spLocks noChangeArrowheads="1"/>
            </p:cNvSpPr>
            <p:nvPr/>
          </p:nvSpPr>
          <p:spPr bwMode="auto">
            <a:xfrm>
              <a:off x="411586" y="2815086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2</a:t>
              </a:r>
            </a:p>
          </p:txBody>
        </p:sp>
        <p:sp>
          <p:nvSpPr>
            <p:cNvPr id="91" name="Text Box 16"/>
            <p:cNvSpPr txBox="1">
              <a:spLocks noChangeArrowheads="1"/>
            </p:cNvSpPr>
            <p:nvPr/>
          </p:nvSpPr>
          <p:spPr bwMode="auto">
            <a:xfrm>
              <a:off x="411586" y="3579465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</a:t>
              </a:r>
              <a:r>
                <a:rPr kumimoji="0" lang="en-US" altLang="ko-KR" sz="1100" i="1" kern="0" dirty="0" smtClean="0">
                  <a:solidFill>
                    <a:srgbClr val="FFFFFF"/>
                  </a:solidFill>
                  <a:latin typeface="Tahoma" pitchFamily="34" charset="0"/>
                </a:rPr>
                <a:t>3</a:t>
              </a:r>
              <a:endParaRPr kumimoji="0" lang="en-US" altLang="ko-KR" sz="1100" i="1" kern="0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93" name="Text Box 16"/>
            <p:cNvSpPr txBox="1">
              <a:spLocks noChangeArrowheads="1"/>
            </p:cNvSpPr>
            <p:nvPr/>
          </p:nvSpPr>
          <p:spPr bwMode="auto">
            <a:xfrm>
              <a:off x="411586" y="4471542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</a:t>
              </a:r>
              <a:r>
                <a:rPr kumimoji="0" lang="en-US" altLang="ko-KR" sz="1100" i="1" kern="0" dirty="0" smtClean="0">
                  <a:solidFill>
                    <a:srgbClr val="FFFFFF"/>
                  </a:solidFill>
                  <a:latin typeface="Tahoma" pitchFamily="34" charset="0"/>
                </a:rPr>
                <a:t>4</a:t>
              </a:r>
              <a:endParaRPr kumimoji="0" lang="en-US" altLang="ko-KR" sz="1100" i="1" kern="0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94" name="Text Box 4"/>
            <p:cNvSpPr txBox="1">
              <a:spLocks noChangeArrowheads="1"/>
            </p:cNvSpPr>
            <p:nvPr/>
          </p:nvSpPr>
          <p:spPr bwMode="auto">
            <a:xfrm>
              <a:off x="323528" y="5396986"/>
              <a:ext cx="1461980" cy="588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0000" tIns="144000" rIns="90000" bIns="72000" anchor="ctr">
              <a:spAutoFit/>
            </a:bodyPr>
            <a:lstStyle/>
            <a:p>
              <a:pPr algn="ctr"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sz="1400" b="1" kern="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배출활동별</a:t>
              </a:r>
              <a:r>
                <a:rPr kumimoji="0" lang="ko-KR" altLang="en-US" sz="14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kumimoji="0" lang="ko-KR" altLang="en-US" sz="1400" b="1" kern="0" spc="-5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산정방법론 선택</a:t>
              </a:r>
              <a:endParaRPr kumimoji="0" lang="en-US" altLang="ko-KR" sz="1400" b="1" kern="0" spc="-5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5" name="Text Box 16"/>
            <p:cNvSpPr txBox="1">
              <a:spLocks noChangeArrowheads="1"/>
            </p:cNvSpPr>
            <p:nvPr/>
          </p:nvSpPr>
          <p:spPr bwMode="auto">
            <a:xfrm>
              <a:off x="395536" y="5247203"/>
              <a:ext cx="910360" cy="32701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400" i="1" kern="0" dirty="0">
                  <a:solidFill>
                    <a:srgbClr val="FFFFFF"/>
                  </a:solidFill>
                  <a:latin typeface="Tahoma" pitchFamily="34" charset="0"/>
                </a:rPr>
                <a:t>Step </a:t>
              </a:r>
              <a:r>
                <a:rPr kumimoji="0" lang="en-US" altLang="ko-KR" sz="1400" i="1" kern="0" dirty="0" smtClean="0">
                  <a:solidFill>
                    <a:srgbClr val="FFFFFF"/>
                  </a:solidFill>
                  <a:latin typeface="Tahoma" pitchFamily="34" charset="0"/>
                </a:rPr>
                <a:t>5</a:t>
              </a:r>
              <a:endParaRPr kumimoji="0" lang="en-US" altLang="ko-KR" sz="1400" i="1" kern="0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</p:grpSp>
      <p:sp>
        <p:nvSpPr>
          <p:cNvPr id="74" name="모서리가 둥근 직사각형 73"/>
          <p:cNvSpPr/>
          <p:nvPr/>
        </p:nvSpPr>
        <p:spPr>
          <a:xfrm>
            <a:off x="1875805" y="1556792"/>
            <a:ext cx="6862026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최소산정 등급</a:t>
            </a:r>
            <a:r>
              <a:rPr kumimoji="0" lang="en-US" altLang="ko-KR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(Tier)</a:t>
            </a: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요구기준</a:t>
            </a:r>
          </a:p>
        </p:txBody>
      </p:sp>
      <p:sp>
        <p:nvSpPr>
          <p:cNvPr id="75" name="Text Box 4"/>
          <p:cNvSpPr txBox="1">
            <a:spLocks noChangeArrowheads="1"/>
          </p:cNvSpPr>
          <p:nvPr/>
        </p:nvSpPr>
        <p:spPr bwMode="auto">
          <a:xfrm>
            <a:off x="445724" y="2554271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배출활동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구분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Text Box 4"/>
          <p:cNvSpPr txBox="1">
            <a:spLocks noChangeArrowheads="1"/>
          </p:cNvSpPr>
          <p:nvPr/>
        </p:nvSpPr>
        <p:spPr bwMode="auto">
          <a:xfrm>
            <a:off x="445724" y="3501008"/>
            <a:ext cx="1328873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유형 및 방법</a:t>
            </a:r>
            <a:endParaRPr kumimoji="0" lang="en-US" altLang="ko-KR" sz="14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Text Box 4"/>
          <p:cNvSpPr txBox="1">
            <a:spLocks noChangeArrowheads="1"/>
          </p:cNvSpPr>
          <p:nvPr/>
        </p:nvSpPr>
        <p:spPr bwMode="auto">
          <a:xfrm>
            <a:off x="259730" y="4501426"/>
            <a:ext cx="1605996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모니터링 체계 구축</a:t>
            </a:r>
          </a:p>
        </p:txBody>
      </p:sp>
      <p:graphicFrame>
        <p:nvGraphicFramePr>
          <p:cNvPr id="78" name="표 77"/>
          <p:cNvGraphicFramePr>
            <a:graphicFrameLocks noGrp="1"/>
          </p:cNvGraphicFramePr>
          <p:nvPr/>
        </p:nvGraphicFramePr>
        <p:xfrm>
          <a:off x="1979712" y="1916833"/>
          <a:ext cx="6552733" cy="1972818"/>
        </p:xfrm>
        <a:graphic>
          <a:graphicData uri="http://schemas.openxmlformats.org/drawingml/2006/table">
            <a:tbl>
              <a:tblPr/>
              <a:tblGrid>
                <a:gridCol w="1250668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  <a:gridCol w="353471"/>
              </a:tblGrid>
              <a:tr h="24106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2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배출활동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산정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방법론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활동자료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배출계수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산화계수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03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연료사용량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순발열량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0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시설규모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8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1.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고정연소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05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①고체연료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②기체연료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5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③액체연료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ko-KR" sz="1800" b="0" smtClean="0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1867595" y="3861048"/>
            <a:ext cx="6862026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최소산정 등급</a:t>
            </a:r>
            <a:r>
              <a:rPr kumimoji="0" lang="en-US" altLang="ko-KR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(Tier)</a:t>
            </a: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별 산정방법론</a:t>
            </a:r>
          </a:p>
        </p:txBody>
      </p:sp>
      <p:pic>
        <p:nvPicPr>
          <p:cNvPr id="7171" name="_x170429744" descr="DRW00000c502cfe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8064" y="4365104"/>
            <a:ext cx="3024336" cy="1742817"/>
          </a:xfrm>
          <a:prstGeom prst="rect">
            <a:avLst/>
          </a:prstGeom>
          <a:noFill/>
        </p:spPr>
      </p:pic>
      <p:sp>
        <p:nvSpPr>
          <p:cNvPr id="80" name="TextBox 79"/>
          <p:cNvSpPr txBox="1"/>
          <p:nvPr/>
        </p:nvSpPr>
        <p:spPr>
          <a:xfrm>
            <a:off x="1979712" y="4293096"/>
            <a:ext cx="288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배출시설 규모에 따른 최소 산정 등급 확인 및 </a:t>
            </a:r>
            <a:r>
              <a:rPr lang="ko-KR" altLang="en-US" sz="1600" b="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적용성</a:t>
            </a:r>
            <a:r>
              <a:rPr lang="ko-KR" altLang="en-US" sz="16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검토 → 선정</a:t>
            </a:r>
            <a:endParaRPr lang="en-US" altLang="ko-KR" sz="1600" b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600" b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2563"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Tier 1: 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국제 기준</a:t>
            </a:r>
            <a:endParaRPr lang="en-US" altLang="ko-KR" sz="14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2563"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Tier 2: 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국가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endParaRPr lang="en-US" altLang="ko-KR" sz="14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2563">
              <a:buFont typeface="Arial" pitchFamily="34" charset="0"/>
              <a:buChar char="•"/>
            </a:pPr>
            <a:r>
              <a:rPr lang="en-US" altLang="ko-KR" sz="14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Tier 3: </a:t>
            </a:r>
            <a:r>
              <a:rPr lang="ko-KR" altLang="en-US" sz="14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사업장 기준</a:t>
            </a:r>
            <a:endParaRPr lang="en-US" altLang="ko-KR" sz="1400" b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2563">
              <a:buFont typeface="Arial" pitchFamily="34" charset="0"/>
              <a:buChar char="•"/>
            </a:pPr>
            <a:r>
              <a:rPr lang="en-US" altLang="ko-KR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Tier 4: 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연속측정방법</a:t>
            </a:r>
            <a:endParaRPr lang="ko-KR" altLang="en-US" sz="1400" b="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290287" y="116632"/>
            <a:ext cx="6009906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en-US" altLang="ko-KR" dirty="0" smtClean="0"/>
              <a:t>·</a:t>
            </a:r>
            <a:r>
              <a:rPr lang="ko-KR" altLang="en-US" dirty="0" smtClean="0"/>
              <a:t>보고 절차</a:t>
            </a:r>
            <a:r>
              <a:rPr lang="en-US" altLang="ko-KR" sz="1800" dirty="0" smtClean="0"/>
              <a:t>-Step6</a:t>
            </a:r>
            <a:endParaRPr lang="ko-KR" altLang="en-US" sz="1800" dirty="0"/>
          </a:p>
        </p:txBody>
      </p:sp>
      <p:sp>
        <p:nvSpPr>
          <p:cNvPr id="37" name="텍스트 개체 틀 36"/>
          <p:cNvSpPr>
            <a:spLocks noGrp="1"/>
          </p:cNvSpPr>
          <p:nvPr>
            <p:ph type="body" sz="quarter" idx="13"/>
          </p:nvPr>
        </p:nvSpPr>
        <p:spPr>
          <a:xfrm>
            <a:off x="250825" y="732806"/>
            <a:ext cx="8642350" cy="1296144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산정방법에 따라 필요한 데이터를 수집하고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세부 산정방법에 따라 온실가스 배출량 등을 산정함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계산법을 기본으로 하며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규정된 특정 설비에 따라 연속측정방법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(Tier4)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로 배출량을 산정하기도 함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오각형 38"/>
          <p:cNvSpPr/>
          <p:nvPr/>
        </p:nvSpPr>
        <p:spPr>
          <a:xfrm rot="5400000">
            <a:off x="6664856" y="1242949"/>
            <a:ext cx="1224000" cy="2571768"/>
          </a:xfrm>
          <a:prstGeom prst="homePlate">
            <a:avLst>
              <a:gd name="adj" fmla="val 28874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갈매기형 수장 43"/>
          <p:cNvSpPr/>
          <p:nvPr/>
        </p:nvSpPr>
        <p:spPr>
          <a:xfrm rot="5400000">
            <a:off x="6664856" y="2208528"/>
            <a:ext cx="122400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갈매기형 수장 44"/>
          <p:cNvSpPr/>
          <p:nvPr/>
        </p:nvSpPr>
        <p:spPr>
          <a:xfrm rot="5400000">
            <a:off x="6664856" y="3187028"/>
            <a:ext cx="1224000" cy="2571768"/>
          </a:xfrm>
          <a:prstGeom prst="chevron">
            <a:avLst>
              <a:gd name="adj" fmla="val 30119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갈매기형 수장 45"/>
          <p:cNvSpPr/>
          <p:nvPr/>
        </p:nvSpPr>
        <p:spPr>
          <a:xfrm rot="5400000">
            <a:off x="6602201" y="4194132"/>
            <a:ext cx="1349309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43825" y="1916832"/>
            <a:ext cx="6892471" cy="4502304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49" name="직선 화살표 연결선 48"/>
          <p:cNvCxnSpPr/>
          <p:nvPr/>
        </p:nvCxnSpPr>
        <p:spPr bwMode="auto">
          <a:xfrm rot="5400000">
            <a:off x="5308909" y="4304231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chemeClr val="bg1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7287125" y="2002060"/>
            <a:ext cx="1328873" cy="929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배출량 산정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계산법 </a:t>
            </a: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연속측정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7905918" y="1851516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53" name="Text Box 16"/>
          <p:cNvSpPr txBox="1">
            <a:spLocks noChangeArrowheads="1"/>
          </p:cNvSpPr>
          <p:nvPr/>
        </p:nvSpPr>
        <p:spPr bwMode="auto">
          <a:xfrm>
            <a:off x="7982120" y="2956843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7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7982120" y="3946514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8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auto">
          <a:xfrm>
            <a:off x="7164288" y="5099648"/>
            <a:ext cx="1605996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명세서 및 검증 보고서 제출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7982120" y="4945819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9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7278274" y="4116764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배출량 등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제 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자 검증</a:t>
            </a:r>
            <a:endParaRPr kumimoji="0" lang="en-US" altLang="ko-KR" sz="14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7278274" y="3287457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명세서 작성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63637" y="1988840"/>
            <a:ext cx="6862026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계산법에 의한 배출량 산정</a:t>
            </a:r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gray">
          <a:xfrm>
            <a:off x="1877306" y="2711025"/>
            <a:ext cx="5206348" cy="428628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B2B2B2"/>
            </a:solidFill>
            <a:miter lim="800000"/>
            <a:headEnd/>
            <a:tailEnd/>
          </a:ln>
        </p:spPr>
        <p:txBody>
          <a:bodyPr lIns="90000" tIns="46034" rIns="54000" bIns="46034" anchor="ctr"/>
          <a:lstStyle/>
          <a:p>
            <a:pPr marL="87313" indent="-87313" eaLnBrk="0" latinLnBrk="0" hangingPunct="0">
              <a:spcBef>
                <a:spcPct val="10000"/>
              </a:spcBef>
            </a:pP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kumimoji="0" lang="en-US" altLang="ko-KR" sz="11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 </a:t>
            </a:r>
            <a:r>
              <a:rPr kumimoji="0"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배출량 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= 703,567Nm</a:t>
            </a:r>
            <a:r>
              <a:rPr kumimoji="0" lang="en-US" altLang="ko-KR" sz="1100" baseline="30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× 5.7767E-05 TJ/Nm</a:t>
            </a:r>
            <a:r>
              <a:rPr kumimoji="0" lang="en-US" altLang="ko-KR" sz="1100" baseline="30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× 63,100KgCO</a:t>
            </a:r>
            <a:r>
              <a:rPr kumimoji="0" lang="en-US" altLang="ko-KR" sz="11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/TJ × 1</a:t>
            </a:r>
          </a:p>
          <a:p>
            <a:pPr marL="87313" indent="-87313" eaLnBrk="0" latinLnBrk="0" hangingPunct="0">
              <a:spcBef>
                <a:spcPct val="10000"/>
              </a:spcBef>
            </a:pP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= 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2564.56tCO</a:t>
            </a:r>
            <a:r>
              <a:rPr kumimoji="0" lang="en-US" altLang="ko-KR" sz="12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e</a:t>
            </a:r>
            <a:endParaRPr kumimoji="0" lang="en-US" altLang="ko-KR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gray">
          <a:xfrm>
            <a:off x="582796" y="2719651"/>
            <a:ext cx="1229605" cy="1354386"/>
          </a:xfrm>
          <a:prstGeom prst="rect">
            <a:avLst/>
          </a:prstGeom>
          <a:solidFill>
            <a:srgbClr val="EAEAEA"/>
          </a:solidFill>
          <a:ln w="19050" algn="ctr">
            <a:solidFill>
              <a:srgbClr val="B2B2B2"/>
            </a:solidFill>
            <a:miter lim="800000"/>
            <a:headEnd/>
            <a:tailEnd/>
          </a:ln>
        </p:spPr>
        <p:txBody>
          <a:bodyPr wrap="none" lIns="92066" tIns="46034" rIns="92066" bIns="46034" anchor="ctr"/>
          <a:lstStyle/>
          <a:p>
            <a:pPr marL="87313" indent="-87313" algn="ctr" defTabSz="736600" eaLnBrk="0" latinLnBrk="0" hangingPunct="0">
              <a:lnSpc>
                <a:spcPct val="108000"/>
              </a:lnSpc>
              <a:tabLst>
                <a:tab pos="114300" algn="l"/>
              </a:tabLst>
              <a:defRPr/>
            </a:pPr>
            <a:r>
              <a:rPr kumimoji="0" lang="ko-KR" altLang="en-US" sz="1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도시가스 사용에</a:t>
            </a:r>
            <a:endParaRPr kumimoji="0" lang="en-US" altLang="ko-KR" sz="11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algn="ctr" defTabSz="736600" eaLnBrk="0" latinLnBrk="0" hangingPunct="0">
              <a:lnSpc>
                <a:spcPct val="108000"/>
              </a:lnSpc>
              <a:tabLst>
                <a:tab pos="114300" algn="l"/>
              </a:tabLst>
              <a:defRPr/>
            </a:pPr>
            <a:r>
              <a:rPr kumimoji="0" lang="ko-KR" altLang="en-US" sz="1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의한 배출</a:t>
            </a:r>
            <a:endParaRPr kumimoji="0" lang="en-US" altLang="ko-KR" sz="11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" name="순서도: 처리 41"/>
          <p:cNvSpPr/>
          <p:nvPr/>
        </p:nvSpPr>
        <p:spPr>
          <a:xfrm>
            <a:off x="571019" y="2349297"/>
            <a:ext cx="1234849" cy="325727"/>
          </a:xfrm>
          <a:prstGeom prst="flowChartProcess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2250" indent="-222250" algn="ctr" defTabSz="1128713">
              <a:lnSpc>
                <a:spcPct val="120000"/>
              </a:lnSpc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 </a:t>
            </a:r>
            <a:r>
              <a:rPr lang="ko-KR" altLang="en-US" sz="12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배출원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순서도: 처리 51"/>
          <p:cNvSpPr/>
          <p:nvPr/>
        </p:nvSpPr>
        <p:spPr>
          <a:xfrm>
            <a:off x="1863279" y="2347170"/>
            <a:ext cx="5229001" cy="314496"/>
          </a:xfrm>
          <a:prstGeom prst="flowChartProcess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2250" indent="-222250" algn="ctr" defTabSz="1128713">
              <a:lnSpc>
                <a:spcPct val="120000"/>
              </a:lnSpc>
              <a:defRPr/>
            </a:pPr>
            <a:r>
              <a:rPr lang="ko-KR" altLang="en-US" sz="12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고정연소 배출량 산정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3"/>
          <p:cNvSpPr>
            <a:spLocks noChangeArrowheads="1"/>
          </p:cNvSpPr>
          <p:nvPr/>
        </p:nvSpPr>
        <p:spPr bwMode="gray">
          <a:xfrm>
            <a:off x="1877306" y="3185213"/>
            <a:ext cx="5206348" cy="428628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B2B2B2"/>
            </a:solidFill>
            <a:miter lim="800000"/>
            <a:headEnd/>
            <a:tailEnd/>
          </a:ln>
        </p:spPr>
        <p:txBody>
          <a:bodyPr lIns="90000" tIns="46034" rIns="54000" bIns="46034" anchor="ctr"/>
          <a:lstStyle/>
          <a:p>
            <a:pPr marL="87313" indent="-87313" eaLnBrk="0" latinLnBrk="0" hangingPunct="0">
              <a:spcBef>
                <a:spcPct val="10000"/>
              </a:spcBef>
            </a:pP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r>
              <a:rPr kumimoji="0" lang="en-US" altLang="ko-KR" sz="11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4 </a:t>
            </a:r>
            <a:r>
              <a:rPr kumimoji="0"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배출량 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= 703,567Nm</a:t>
            </a:r>
            <a:r>
              <a:rPr kumimoji="0" lang="en-US" altLang="ko-KR" sz="1100" baseline="30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× 5.7767E-05 TJ/Nm</a:t>
            </a:r>
            <a:r>
              <a:rPr kumimoji="0" lang="en-US" altLang="ko-KR" sz="1100" baseline="30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× 1KgCO</a:t>
            </a:r>
            <a:r>
              <a:rPr kumimoji="0" lang="en-US" altLang="ko-KR" sz="11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/TJ × 25</a:t>
            </a:r>
          </a:p>
          <a:p>
            <a:pPr marL="87313" indent="-87313" eaLnBrk="0" latinLnBrk="0" hangingPunct="0">
              <a:spcBef>
                <a:spcPct val="10000"/>
              </a:spcBef>
            </a:pP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= 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1.02tCO</a:t>
            </a:r>
            <a:r>
              <a:rPr kumimoji="0" lang="en-US" altLang="ko-KR" sz="12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e</a:t>
            </a:r>
          </a:p>
        </p:txBody>
      </p:sp>
      <p:sp>
        <p:nvSpPr>
          <p:cNvPr id="58" name="Rectangle 3"/>
          <p:cNvSpPr>
            <a:spLocks noChangeArrowheads="1"/>
          </p:cNvSpPr>
          <p:nvPr/>
        </p:nvSpPr>
        <p:spPr bwMode="gray">
          <a:xfrm>
            <a:off x="1877306" y="3656971"/>
            <a:ext cx="5206348" cy="428628"/>
          </a:xfrm>
          <a:prstGeom prst="rect">
            <a:avLst/>
          </a:prstGeom>
          <a:solidFill>
            <a:srgbClr val="FFFFFF"/>
          </a:solidFill>
          <a:ln w="19050" algn="ctr">
            <a:solidFill>
              <a:srgbClr val="B2B2B2"/>
            </a:solidFill>
            <a:miter lim="800000"/>
            <a:headEnd/>
            <a:tailEnd/>
          </a:ln>
        </p:spPr>
        <p:txBody>
          <a:bodyPr lIns="90000" tIns="46034" rIns="54000" bIns="46034" anchor="ctr"/>
          <a:lstStyle/>
          <a:p>
            <a:pPr marL="87313" indent="-87313" eaLnBrk="0" latinLnBrk="0" hangingPunct="0">
              <a:spcBef>
                <a:spcPct val="10000"/>
              </a:spcBef>
            </a:pP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kumimoji="0" lang="en-US" altLang="ko-KR" sz="11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</a:t>
            </a:r>
            <a:r>
              <a:rPr kumimoji="0" lang="en-US" altLang="ko-KR" sz="11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배출량 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= 703,567Nm</a:t>
            </a:r>
            <a:r>
              <a:rPr kumimoji="0" lang="en-US" altLang="ko-KR" sz="1100" baseline="30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× 5.7767E-05 TJ/Nm</a:t>
            </a:r>
            <a:r>
              <a:rPr kumimoji="0" lang="en-US" altLang="ko-KR" sz="1100" baseline="30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× 0.1KgCO</a:t>
            </a:r>
            <a:r>
              <a:rPr kumimoji="0" lang="en-US" altLang="ko-KR" sz="11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/TJ × 298</a:t>
            </a:r>
          </a:p>
          <a:p>
            <a:pPr marL="87313" indent="-87313" eaLnBrk="0" latinLnBrk="0" hangingPunct="0">
              <a:spcBef>
                <a:spcPct val="10000"/>
              </a:spcBef>
            </a:pPr>
            <a:r>
              <a:rPr kumimoji="0" lang="en-US" altLang="ko-KR" sz="11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= 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1.21tCO</a:t>
            </a:r>
            <a:r>
              <a:rPr kumimoji="0" lang="en-US" altLang="ko-KR" sz="1200" baseline="-25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e</a:t>
            </a:r>
          </a:p>
        </p:txBody>
      </p:sp>
      <p:sp>
        <p:nvSpPr>
          <p:cNvPr id="59" name="모서리가 둥근 직사각형 58"/>
          <p:cNvSpPr/>
          <p:nvPr/>
        </p:nvSpPr>
        <p:spPr>
          <a:xfrm>
            <a:off x="363637" y="4293096"/>
            <a:ext cx="6862026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연속측정방법에 의한 배출량 산정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0294" y="4930535"/>
            <a:ext cx="648072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itchFamily="34" charset="0"/>
              <a:buChar char="•"/>
            </a:pP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대기환경보전법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32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조에 따라 굴뚝자동측정기기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유량∙</a:t>
            </a:r>
            <a:r>
              <a:rPr lang="ko-KR" altLang="en-US" sz="1300" b="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유속계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온도측정기 및 </a:t>
            </a:r>
            <a:r>
              <a:rPr lang="ko-KR" altLang="en-US" sz="1300" b="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자료수집기를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포함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를 설치∙운영하는 배출시설</a:t>
            </a:r>
            <a:endParaRPr lang="en-US" altLang="ko-KR" sz="1300" b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000" indent="-180000">
              <a:buFont typeface="Arial" pitchFamily="34" charset="0"/>
              <a:buChar char="•"/>
            </a:pP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환경분야 시험 및 검사에 관한 법률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조에 따른 환경오염시험기준 굴뚝자동측정기기 설치방법에 따라 배출가스∙ 유량측정기기 및 자동전송기기가 설치된 배출시설</a:t>
            </a:r>
            <a:endParaRPr lang="en-US" altLang="ko-KR" sz="1300" b="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000" indent="-180000">
              <a:buFont typeface="Arial" pitchFamily="34" charset="0"/>
              <a:buChar char="•"/>
            </a:pP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환경분야 시험 및 검사에 관한 법률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11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조에 따라 주기적인 </a:t>
            </a:r>
            <a:r>
              <a:rPr lang="ko-KR" altLang="en-US" sz="1300" b="0" dirty="0" err="1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정도검사를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받는 측정기기</a:t>
            </a:r>
            <a:endParaRPr lang="ko-KR" altLang="en-US" sz="1300" b="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67544" y="4653136"/>
            <a:ext cx="24482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/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지침에서 규정하는 시설</a:t>
            </a:r>
            <a:r>
              <a:rPr lang="en-US" altLang="ko-KR" sz="1300" b="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  <a:endParaRPr lang="ko-KR" altLang="en-US" sz="1300" b="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2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9800000">
            <a:off x="2719001" y="3162125"/>
            <a:ext cx="1975221" cy="606098"/>
          </a:xfrm>
          <a:prstGeom prst="rect">
            <a:avLst/>
          </a:prstGeom>
          <a:noFill/>
        </p:spPr>
      </p:pic>
      <p:sp>
        <p:nvSpPr>
          <p:cNvPr id="4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290287" y="116632"/>
            <a:ext cx="5865890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배출량 등의 산정</a:t>
            </a:r>
            <a:r>
              <a:rPr lang="en-US" altLang="ko-KR" dirty="0" smtClean="0"/>
              <a:t>·</a:t>
            </a:r>
            <a:r>
              <a:rPr lang="ko-KR" altLang="en-US" dirty="0" smtClean="0"/>
              <a:t>보고 절차</a:t>
            </a:r>
            <a:r>
              <a:rPr lang="en-US" altLang="ko-KR" sz="1800" dirty="0" smtClean="0"/>
              <a:t>-Step7</a:t>
            </a:r>
            <a:endParaRPr lang="ko-KR" altLang="en-US" sz="1800" dirty="0"/>
          </a:p>
        </p:txBody>
      </p:sp>
      <p:sp>
        <p:nvSpPr>
          <p:cNvPr id="37" name="텍스트 개체 틀 36"/>
          <p:cNvSpPr>
            <a:spLocks noGrp="1"/>
          </p:cNvSpPr>
          <p:nvPr>
            <p:ph type="body" sz="quarter" idx="13"/>
          </p:nvPr>
        </p:nvSpPr>
        <p:spPr>
          <a:xfrm>
            <a:off x="250825" y="732806"/>
            <a:ext cx="8642350" cy="1296144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지정된 서식에 따라 온실가스 배출량 등의 명세서를 작성함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배출량 등의 산정∙보고와 관련된 자료 등은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차기년도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배출량의 산정과 검증단계에서 활용하기 위하여 내부적으로 기록∙관리 해야 함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오각형 38"/>
          <p:cNvSpPr/>
          <p:nvPr/>
        </p:nvSpPr>
        <p:spPr>
          <a:xfrm rot="5400000">
            <a:off x="6664856" y="1242949"/>
            <a:ext cx="1224000" cy="2571768"/>
          </a:xfrm>
          <a:prstGeom prst="homePlate">
            <a:avLst>
              <a:gd name="adj" fmla="val 28874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갈매기형 수장 43"/>
          <p:cNvSpPr/>
          <p:nvPr/>
        </p:nvSpPr>
        <p:spPr>
          <a:xfrm rot="5400000">
            <a:off x="6664856" y="2208528"/>
            <a:ext cx="1224000" cy="2571768"/>
          </a:xfrm>
          <a:prstGeom prst="chevron">
            <a:avLst>
              <a:gd name="adj" fmla="val 29250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갈매기형 수장 44"/>
          <p:cNvSpPr/>
          <p:nvPr/>
        </p:nvSpPr>
        <p:spPr>
          <a:xfrm rot="5400000">
            <a:off x="6664856" y="3187028"/>
            <a:ext cx="1224000" cy="2571768"/>
          </a:xfrm>
          <a:prstGeom prst="chevron">
            <a:avLst>
              <a:gd name="adj" fmla="val 30119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갈매기형 수장 45"/>
          <p:cNvSpPr/>
          <p:nvPr/>
        </p:nvSpPr>
        <p:spPr>
          <a:xfrm rot="5400000">
            <a:off x="6602201" y="4194132"/>
            <a:ext cx="1349309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43825" y="1916832"/>
            <a:ext cx="6892471" cy="4502304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49" name="직선 화살표 연결선 48"/>
          <p:cNvCxnSpPr/>
          <p:nvPr/>
        </p:nvCxnSpPr>
        <p:spPr bwMode="auto">
          <a:xfrm rot="5400000">
            <a:off x="5308909" y="4304231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chemeClr val="bg1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7287125" y="2002060"/>
            <a:ext cx="1328873" cy="929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배출량 산정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계산법 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연속측정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7982120" y="191683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53" name="Text Box 16"/>
          <p:cNvSpPr txBox="1">
            <a:spLocks noChangeArrowheads="1"/>
          </p:cNvSpPr>
          <p:nvPr/>
        </p:nvSpPr>
        <p:spPr bwMode="auto">
          <a:xfrm>
            <a:off x="7927690" y="2956843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7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7982120" y="3946514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8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auto">
          <a:xfrm>
            <a:off x="7164288" y="5099648"/>
            <a:ext cx="1605996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명세서 및 검증 보고서 제출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7982120" y="4945819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9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7278274" y="4116764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배출량 등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제 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자 검증</a:t>
            </a:r>
            <a:endParaRPr kumimoji="0" lang="en-US" altLang="ko-KR" sz="14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7278274" y="3287457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명세서 작성</a:t>
            </a:r>
            <a:endParaRPr kumimoji="0" lang="en-US" altLang="ko-KR" sz="14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63637" y="1988840"/>
            <a:ext cx="6862026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명세서 작성</a:t>
            </a: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3" y="2420889"/>
            <a:ext cx="1440160" cy="179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67744" y="2492896"/>
            <a:ext cx="156821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3928" y="2564904"/>
            <a:ext cx="3157967" cy="16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7544" y="4725144"/>
            <a:ext cx="345638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6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95936" y="4725144"/>
            <a:ext cx="3096344" cy="1506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276639" y="116632"/>
            <a:ext cx="5721874" cy="504056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spc="-30" dirty="0" smtClean="0"/>
              <a:t>배출량 등의 산정</a:t>
            </a:r>
            <a:r>
              <a:rPr lang="en-US" altLang="ko-KR" spc="-30" dirty="0" smtClean="0"/>
              <a:t>·</a:t>
            </a:r>
            <a:r>
              <a:rPr lang="ko-KR" altLang="en-US" spc="-30" dirty="0" smtClean="0"/>
              <a:t>보고 절차</a:t>
            </a:r>
            <a:r>
              <a:rPr lang="en-US" altLang="ko-KR" sz="1800" spc="-30" dirty="0" smtClean="0"/>
              <a:t>-Step8</a:t>
            </a:r>
            <a:r>
              <a:rPr lang="en-US" altLang="ko-KR" sz="1800" spc="-30" dirty="0" smtClean="0">
                <a:latin typeface="맑은 고딕"/>
                <a:ea typeface="맑은 고딕"/>
              </a:rPr>
              <a:t>∙</a:t>
            </a:r>
            <a:r>
              <a:rPr lang="en-US" altLang="ko-KR" sz="1800" spc="-30" dirty="0" smtClean="0"/>
              <a:t>9</a:t>
            </a:r>
            <a:endParaRPr lang="ko-KR" altLang="en-US" sz="1800" spc="-30" dirty="0"/>
          </a:p>
        </p:txBody>
      </p:sp>
      <p:sp>
        <p:nvSpPr>
          <p:cNvPr id="37" name="텍스트 개체 틀 36"/>
          <p:cNvSpPr>
            <a:spLocks noGrp="1"/>
          </p:cNvSpPr>
          <p:nvPr>
            <p:ph type="body" sz="quarter" idx="13"/>
          </p:nvPr>
        </p:nvSpPr>
        <p:spPr>
          <a:xfrm>
            <a:off x="250825" y="732806"/>
            <a:ext cx="8642350" cy="1296144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정부에서 지정∙고시한 검증기관을 활용하여 관리업체가 작성한 명세서에 대한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자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검증을 실시함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검증 종료 후 매년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일까지 온실가스 배출량 등의 명세서와 검증보고서를 전자적 방식으로 제출함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오각형 38"/>
          <p:cNvSpPr/>
          <p:nvPr/>
        </p:nvSpPr>
        <p:spPr>
          <a:xfrm rot="5400000">
            <a:off x="6664856" y="1242949"/>
            <a:ext cx="1224000" cy="2571768"/>
          </a:xfrm>
          <a:prstGeom prst="homePlate">
            <a:avLst>
              <a:gd name="adj" fmla="val 28874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갈매기형 수장 43"/>
          <p:cNvSpPr/>
          <p:nvPr/>
        </p:nvSpPr>
        <p:spPr>
          <a:xfrm rot="5400000">
            <a:off x="6664856" y="2208528"/>
            <a:ext cx="1224000" cy="2571768"/>
          </a:xfrm>
          <a:prstGeom prst="chevron">
            <a:avLst>
              <a:gd name="adj" fmla="val 29250"/>
            </a:avLst>
          </a:prstGeom>
          <a:solidFill>
            <a:srgbClr val="DDDDD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갈매기형 수장 44"/>
          <p:cNvSpPr/>
          <p:nvPr/>
        </p:nvSpPr>
        <p:spPr>
          <a:xfrm rot="5400000">
            <a:off x="6664856" y="3187028"/>
            <a:ext cx="1224000" cy="2571768"/>
          </a:xfrm>
          <a:prstGeom prst="chevron">
            <a:avLst>
              <a:gd name="adj" fmla="val 30119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" name="갈매기형 수장 45"/>
          <p:cNvSpPr/>
          <p:nvPr/>
        </p:nvSpPr>
        <p:spPr>
          <a:xfrm rot="5400000">
            <a:off x="6602201" y="4194132"/>
            <a:ext cx="1349309" cy="2571768"/>
          </a:xfrm>
          <a:prstGeom prst="chevron">
            <a:avLst>
              <a:gd name="adj" fmla="val 29250"/>
            </a:avLst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43825" y="1916832"/>
            <a:ext cx="6892471" cy="4502304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49" name="직선 화살표 연결선 48"/>
          <p:cNvCxnSpPr/>
          <p:nvPr/>
        </p:nvCxnSpPr>
        <p:spPr bwMode="auto">
          <a:xfrm rot="5400000">
            <a:off x="5308909" y="4304231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chemeClr val="bg1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7287125" y="2002060"/>
            <a:ext cx="1328873" cy="929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배출량 산정</a:t>
            </a:r>
            <a:endParaRPr kumimoji="0" lang="en-US" altLang="ko-KR" sz="1400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계산법 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or </a:t>
            </a: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연속측정</a:t>
            </a:r>
            <a:r>
              <a:rPr kumimoji="0" lang="en-US" altLang="ko-KR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Text Box 16"/>
          <p:cNvSpPr txBox="1">
            <a:spLocks noChangeArrowheads="1"/>
          </p:cNvSpPr>
          <p:nvPr/>
        </p:nvSpPr>
        <p:spPr bwMode="auto">
          <a:xfrm>
            <a:off x="7982120" y="1916832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53" name="Text Box 16"/>
          <p:cNvSpPr txBox="1">
            <a:spLocks noChangeArrowheads="1"/>
          </p:cNvSpPr>
          <p:nvPr/>
        </p:nvSpPr>
        <p:spPr bwMode="auto">
          <a:xfrm>
            <a:off x="7982120" y="2956843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7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7895032" y="3946514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8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auto">
          <a:xfrm>
            <a:off x="7164288" y="5099648"/>
            <a:ext cx="1605996" cy="64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명세서 및 검증 보고서 제출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7895032" y="4945819"/>
            <a:ext cx="910360" cy="3608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4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400" i="1" kern="0" dirty="0" smtClean="0">
                <a:solidFill>
                  <a:srgbClr val="FFFFFF"/>
                </a:solidFill>
                <a:latin typeface="Tahoma" pitchFamily="34" charset="0"/>
              </a:rPr>
              <a:t>9</a:t>
            </a:r>
            <a:endParaRPr kumimoji="0" lang="en-US" altLang="ko-KR" sz="14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7278274" y="4116764"/>
            <a:ext cx="1328873" cy="71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배출량 등</a:t>
            </a:r>
            <a:endParaRPr kumimoji="0" lang="en-US" altLang="ko-KR" sz="1400" b="1" kern="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제 </a:t>
            </a:r>
            <a:r>
              <a:rPr kumimoji="0" lang="en-US" altLang="ko-KR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4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자 검증</a:t>
            </a:r>
            <a:endParaRPr kumimoji="0" lang="en-US" altLang="ko-KR" sz="1400" b="1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7278274" y="3287457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명세서 작성</a:t>
            </a:r>
            <a:endParaRPr kumimoji="0" lang="en-US" altLang="ko-KR" sz="14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63637" y="1988840"/>
            <a:ext cx="6862026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배출량 검증절차</a:t>
            </a:r>
          </a:p>
        </p:txBody>
      </p:sp>
      <p:grpSp>
        <p:nvGrpSpPr>
          <p:cNvPr id="4" name="그룹 51"/>
          <p:cNvGrpSpPr/>
          <p:nvPr/>
        </p:nvGrpSpPr>
        <p:grpSpPr>
          <a:xfrm>
            <a:off x="467544" y="2420889"/>
            <a:ext cx="6552728" cy="3888432"/>
            <a:chOff x="2320925" y="1878013"/>
            <a:chExt cx="4319588" cy="4562475"/>
          </a:xfrm>
        </p:grpSpPr>
        <p:sp>
          <p:nvSpPr>
            <p:cNvPr id="72706" name="Rectangle 41"/>
            <p:cNvSpPr>
              <a:spLocks noChangeArrowheads="1"/>
            </p:cNvSpPr>
            <p:nvPr/>
          </p:nvSpPr>
          <p:spPr bwMode="gray">
            <a:xfrm>
              <a:off x="2320925" y="1878013"/>
              <a:ext cx="4319588" cy="1547812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B2B2B2"/>
              </a:solidFill>
              <a:miter lim="800000"/>
              <a:headEnd/>
              <a:tailEnd/>
            </a:ln>
          </p:spPr>
          <p:txBody>
            <a:bodyPr vert="horz" wrap="none" lIns="92066" tIns="46034" rIns="92066" bIns="46034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ko-KR" sz="120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algn="ctr"/>
              <a:endParaRPr lang="en-US" altLang="ko-KR" sz="120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algn="ctr"/>
              <a:endParaRPr lang="en-US" altLang="ko-KR" sz="120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algn="ctr"/>
              <a:endParaRPr lang="en-US" altLang="ko-KR" sz="120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algn="ctr"/>
              <a:endParaRPr lang="en-US" altLang="ko-KR" sz="120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algn="ctr"/>
              <a:endParaRPr lang="ko-KR" altLang="ko-KR" sz="1800" b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72707" name="Rectangle 42"/>
            <p:cNvSpPr>
              <a:spLocks noChangeArrowheads="1"/>
            </p:cNvSpPr>
            <p:nvPr/>
          </p:nvSpPr>
          <p:spPr bwMode="gray">
            <a:xfrm>
              <a:off x="2320925" y="3516313"/>
              <a:ext cx="4319588" cy="2924175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B2B2B2"/>
              </a:solidFill>
              <a:miter lim="800000"/>
              <a:headEnd/>
              <a:tailEnd/>
            </a:ln>
          </p:spPr>
          <p:txBody>
            <a:bodyPr vert="horz" wrap="none" lIns="92066" tIns="46034" rIns="92066" bIns="46034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ko-KR" sz="1800" b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5" name="AutoShape 45"/>
            <p:cNvSpPr>
              <a:spLocks noChangeArrowheads="1"/>
            </p:cNvSpPr>
            <p:nvPr/>
          </p:nvSpPr>
          <p:spPr bwMode="auto">
            <a:xfrm>
              <a:off x="4189413" y="2682875"/>
              <a:ext cx="2051050" cy="544513"/>
            </a:xfrm>
            <a:prstGeom prst="flowChartDecision">
              <a:avLst/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제</a:t>
              </a:r>
              <a:r>
                <a:rPr lang="en-US" altLang="ko-KR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3</a:t>
              </a:r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자 검증</a:t>
              </a:r>
              <a:endParaRPr lang="ko-KR" altLang="en-US" sz="1800" b="0" dirty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cxnSp>
          <p:nvCxnSpPr>
            <p:cNvPr id="72709" name="AutoShape 46"/>
            <p:cNvCxnSpPr>
              <a:cxnSpLocks noChangeShapeType="1"/>
            </p:cNvCxnSpPr>
            <p:nvPr/>
          </p:nvCxnSpPr>
          <p:spPr bwMode="auto">
            <a:xfrm>
              <a:off x="3883025" y="2954338"/>
              <a:ext cx="306388" cy="0"/>
            </a:xfrm>
            <a:prstGeom prst="straightConnector1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 type="triangle" w="med" len="med"/>
            </a:ln>
          </p:spPr>
        </p:cxnSp>
        <p:sp>
          <p:nvSpPr>
            <p:cNvPr id="72711" name="Text Box 48"/>
            <p:cNvSpPr txBox="1">
              <a:spLocks noChangeArrowheads="1"/>
            </p:cNvSpPr>
            <p:nvPr/>
          </p:nvSpPr>
          <p:spPr bwMode="auto">
            <a:xfrm>
              <a:off x="5263941" y="4425666"/>
              <a:ext cx="610988" cy="325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ko-KR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~3</a:t>
              </a:r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월 </a:t>
              </a:r>
              <a:r>
                <a:rPr lang="en-US" altLang="ko-KR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31</a:t>
              </a:r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일</a:t>
              </a:r>
              <a:endParaRPr lang="ko-KR" altLang="ko-KR" sz="1800" b="0" dirty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72714" name="Text Box 51"/>
            <p:cNvSpPr txBox="1">
              <a:spLocks noChangeArrowheads="1"/>
            </p:cNvSpPr>
            <p:nvPr/>
          </p:nvSpPr>
          <p:spPr bwMode="auto">
            <a:xfrm>
              <a:off x="3906838" y="2638424"/>
              <a:ext cx="42862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ko-KR" sz="1200" dirty="0" smtClean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NO</a:t>
              </a:r>
              <a:endParaRPr lang="ko-KR" altLang="ko-KR" sz="1800" b="0" dirty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15" name="Rectangle 61"/>
            <p:cNvSpPr>
              <a:spLocks noChangeArrowheads="1"/>
            </p:cNvSpPr>
            <p:nvPr/>
          </p:nvSpPr>
          <p:spPr bwMode="auto">
            <a:xfrm>
              <a:off x="2415861" y="5849055"/>
              <a:ext cx="1736708" cy="423159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환경부</a:t>
              </a:r>
              <a:r>
                <a:rPr lang="en-US" altLang="ko-KR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총괄</a:t>
              </a:r>
              <a:r>
                <a:rPr lang="en-US" altLang="ko-KR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endPara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  <p:cxnSp>
          <p:nvCxnSpPr>
            <p:cNvPr id="16" name="AutoShape 62"/>
            <p:cNvCxnSpPr>
              <a:cxnSpLocks noChangeShapeType="1"/>
              <a:stCxn id="5" idx="2"/>
              <a:endCxn id="43" idx="0"/>
            </p:cNvCxnSpPr>
            <p:nvPr/>
          </p:nvCxnSpPr>
          <p:spPr bwMode="auto">
            <a:xfrm rot="5400000">
              <a:off x="5009357" y="3432969"/>
              <a:ext cx="411162" cy="0"/>
            </a:xfrm>
            <a:prstGeom prst="straightConnector1">
              <a:avLst/>
            </a:pr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67"/>
            <p:cNvCxnSpPr>
              <a:cxnSpLocks noChangeShapeType="1"/>
            </p:cNvCxnSpPr>
            <p:nvPr/>
          </p:nvCxnSpPr>
          <p:spPr bwMode="auto">
            <a:xfrm rot="5400000" flipH="1" flipV="1">
              <a:off x="3375026" y="1963418"/>
              <a:ext cx="652462" cy="941387"/>
            </a:xfrm>
            <a:prstGeom prst="bentConnector2">
              <a:avLst/>
            </a:pr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 type="triangle" w="med" len="med"/>
            </a:ln>
          </p:spPr>
        </p:cxnSp>
        <p:sp>
          <p:nvSpPr>
            <p:cNvPr id="21" name="Rectangle 68"/>
            <p:cNvSpPr>
              <a:spLocks noChangeArrowheads="1"/>
            </p:cNvSpPr>
            <p:nvPr/>
          </p:nvSpPr>
          <p:spPr bwMode="auto">
            <a:xfrm>
              <a:off x="4172177" y="4866569"/>
              <a:ext cx="2088592" cy="64452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부문별 관장기관</a:t>
              </a:r>
              <a:endParaRPr lang="ko-KR" altLang="ko-KR" sz="1800" b="0" dirty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23" name="Rectangle 70"/>
            <p:cNvSpPr>
              <a:spLocks noChangeArrowheads="1"/>
            </p:cNvSpPr>
            <p:nvPr/>
          </p:nvSpPr>
          <p:spPr bwMode="auto">
            <a:xfrm>
              <a:off x="2600325" y="2736850"/>
              <a:ext cx="1282700" cy="43338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보완사항 수정</a:t>
              </a:r>
              <a:endParaRPr lang="ko-KR" altLang="en-US" sz="1800" b="0" dirty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24" name="Rectangle 71"/>
            <p:cNvSpPr>
              <a:spLocks noChangeArrowheads="1"/>
            </p:cNvSpPr>
            <p:nvPr/>
          </p:nvSpPr>
          <p:spPr bwMode="auto">
            <a:xfrm>
              <a:off x="4171950" y="1965325"/>
              <a:ext cx="2084388" cy="558800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외부 검증용 명세서</a:t>
              </a:r>
              <a:endParaRPr lang="ko-KR" altLang="en-US" sz="1800" b="0" dirty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sp>
          <p:nvSpPr>
            <p:cNvPr id="43" name="Rectangle 71"/>
            <p:cNvSpPr>
              <a:spLocks noChangeArrowheads="1"/>
            </p:cNvSpPr>
            <p:nvPr/>
          </p:nvSpPr>
          <p:spPr bwMode="auto">
            <a:xfrm>
              <a:off x="4171950" y="3638550"/>
              <a:ext cx="2084388" cy="56038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18000" tIns="45720" rIns="180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ko-KR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</a:t>
              </a:r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검증완료</a:t>
              </a:r>
              <a:r>
                <a:rPr lang="en-US" altLang="ko-KR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)</a:t>
              </a:r>
              <a:r>
                <a:rPr lang="ko-KR" altLang="en-US" sz="1200" dirty="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명세서 및 검증보고서 제출</a:t>
              </a:r>
              <a:endParaRPr lang="ko-KR" altLang="en-US" sz="1800" b="0" dirty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cxnSp>
          <p:nvCxnSpPr>
            <p:cNvPr id="2" name="직선 화살표 연결선 43"/>
            <p:cNvCxnSpPr>
              <a:stCxn id="43" idx="2"/>
              <a:endCxn id="21" idx="0"/>
            </p:cNvCxnSpPr>
            <p:nvPr/>
          </p:nvCxnSpPr>
          <p:spPr>
            <a:xfrm rot="16200000" flipH="1">
              <a:off x="4881493" y="4531589"/>
              <a:ext cx="667631" cy="2328"/>
            </a:xfrm>
            <a:prstGeom prst="straightConnector1">
              <a:avLst/>
            </a:pr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 type="triangle" w="med" len="med"/>
            </a:ln>
          </p:spPr>
        </p:cxnSp>
        <p:sp>
          <p:nvSpPr>
            <p:cNvPr id="72728" name="Text Box 48"/>
            <p:cNvSpPr txBox="1">
              <a:spLocks noChangeArrowheads="1"/>
            </p:cNvSpPr>
            <p:nvPr/>
          </p:nvSpPr>
          <p:spPr bwMode="auto">
            <a:xfrm>
              <a:off x="5335588" y="3271838"/>
              <a:ext cx="4476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altLang="ko-KR" sz="1200" smtClean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YES</a:t>
              </a:r>
              <a:endParaRPr lang="ko-KR" altLang="ko-KR" sz="1800" b="0" smtClean="0">
                <a:solidFill>
                  <a:prstClr val="black"/>
                </a:solidFill>
                <a:cs typeface="굴림" pitchFamily="50" charset="-127"/>
              </a:endParaRPr>
            </a:p>
          </p:txBody>
        </p:sp>
        <p:cxnSp>
          <p:nvCxnSpPr>
            <p:cNvPr id="3" name="AutoShape 62"/>
            <p:cNvCxnSpPr>
              <a:cxnSpLocks noChangeShapeType="1"/>
              <a:stCxn id="24" idx="2"/>
              <a:endCxn id="5" idx="0"/>
            </p:cNvCxnSpPr>
            <p:nvPr/>
          </p:nvCxnSpPr>
          <p:spPr bwMode="auto">
            <a:xfrm rot="16200000" flipH="1">
              <a:off x="5135563" y="2603500"/>
              <a:ext cx="158750" cy="0"/>
            </a:xfrm>
            <a:prstGeom prst="straightConnector1">
              <a:avLst/>
            </a:pr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57" name="Shape 56"/>
          <p:cNvCxnSpPr>
            <a:stCxn id="21" idx="2"/>
            <a:endCxn id="15" idx="3"/>
          </p:cNvCxnSpPr>
          <p:nvPr/>
        </p:nvCxnSpPr>
        <p:spPr>
          <a:xfrm rot="5400000">
            <a:off x="3818895" y="4944449"/>
            <a:ext cx="468354" cy="1613921"/>
          </a:xfrm>
          <a:prstGeom prst="bentConnector2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med" len="med"/>
          </a:ln>
        </p:spPr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3933056"/>
            <a:ext cx="2330097" cy="17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0" name="직선 화살표 연결선 59"/>
          <p:cNvCxnSpPr/>
          <p:nvPr/>
        </p:nvCxnSpPr>
        <p:spPr>
          <a:xfrm flipV="1">
            <a:off x="1979712" y="4653136"/>
            <a:ext cx="0" cy="1152922"/>
          </a:xfrm>
          <a:prstGeom prst="straightConnector1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med" len="med"/>
          </a:ln>
        </p:spPr>
      </p:cxnSp>
      <p:sp>
        <p:nvSpPr>
          <p:cNvPr id="62" name="TextBox 61"/>
          <p:cNvSpPr txBox="1"/>
          <p:nvPr/>
        </p:nvSpPr>
        <p:spPr>
          <a:xfrm>
            <a:off x="855524" y="4273351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온실가스 종합정보센터</a:t>
            </a:r>
            <a:endParaRPr lang="ko-KR" altLang="en-US" sz="16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Text Box 48"/>
          <p:cNvSpPr txBox="1">
            <a:spLocks noChangeArrowheads="1"/>
          </p:cNvSpPr>
          <p:nvPr/>
        </p:nvSpPr>
        <p:spPr bwMode="auto">
          <a:xfrm>
            <a:off x="4262702" y="5960313"/>
            <a:ext cx="12105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종합 점검∙평가</a:t>
            </a:r>
            <a:endParaRPr lang="ko-KR" altLang="ko-KR" sz="1800" b="0" dirty="0" smtClean="0">
              <a:solidFill>
                <a:prstClr val="black"/>
              </a:solidFill>
              <a:cs typeface="굴림" pitchFamily="50" charset="-127"/>
            </a:endParaRPr>
          </a:p>
        </p:txBody>
      </p:sp>
      <p:sp>
        <p:nvSpPr>
          <p:cNvPr id="4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7"/>
          <p:cNvGrpSpPr>
            <a:grpSpLocks/>
          </p:cNvGrpSpPr>
          <p:nvPr/>
        </p:nvGrpSpPr>
        <p:grpSpPr bwMode="auto">
          <a:xfrm>
            <a:off x="2339752" y="2785433"/>
            <a:ext cx="4543772" cy="441325"/>
            <a:chOff x="2477014" y="1987540"/>
            <a:chExt cx="4189973" cy="441328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477014" y="1987540"/>
              <a:ext cx="4189973" cy="441328"/>
            </a:xfrm>
            <a:prstGeom prst="roundRect">
              <a:avLst>
                <a:gd name="adj" fmla="val 5873"/>
              </a:avLst>
            </a:prstGeom>
            <a:gradFill>
              <a:gsLst>
                <a:gs pos="0">
                  <a:srgbClr val="92D05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0" scaled="0"/>
            </a:gra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779" name="TextBox 30"/>
            <p:cNvSpPr txBox="1">
              <a:spLocks noChangeArrowheads="1"/>
            </p:cNvSpPr>
            <p:nvPr/>
          </p:nvSpPr>
          <p:spPr bwMode="auto">
            <a:xfrm>
              <a:off x="2595022" y="2000240"/>
              <a:ext cx="3506553" cy="400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/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I</a:t>
              </a:r>
              <a:r>
                <a:rPr lang="en-US" altLang="ko-KR" sz="200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II</a:t>
              </a:r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.  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목표설정 및 이행계획서 제출</a:t>
              </a:r>
              <a:endParaRPr lang="ko-KR" altLang="en-US" sz="2000" b="0" spc="-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그룹 45"/>
          <p:cNvGrpSpPr>
            <a:grpSpLocks/>
          </p:cNvGrpSpPr>
          <p:nvPr/>
        </p:nvGrpSpPr>
        <p:grpSpPr bwMode="auto">
          <a:xfrm>
            <a:off x="2339752" y="1475507"/>
            <a:ext cx="4543772" cy="441325"/>
            <a:chOff x="2477014" y="3201986"/>
            <a:chExt cx="4189973" cy="44132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477014" y="3201986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94460" y="3214686"/>
              <a:ext cx="3655849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I. 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목표관리제 정의 및 태동 배경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44"/>
          <p:cNvGrpSpPr>
            <a:grpSpLocks/>
          </p:cNvGrpSpPr>
          <p:nvPr/>
        </p:nvGrpSpPr>
        <p:grpSpPr bwMode="auto">
          <a:xfrm>
            <a:off x="2339752" y="2137126"/>
            <a:ext cx="4543773" cy="441325"/>
            <a:chOff x="2477014" y="3786190"/>
            <a:chExt cx="4189973" cy="44132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94460" y="3798890"/>
              <a:ext cx="2899017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배출량 등의 산정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" name="그룹 44"/>
          <p:cNvGrpSpPr>
            <a:grpSpLocks/>
          </p:cNvGrpSpPr>
          <p:nvPr/>
        </p:nvGrpSpPr>
        <p:grpSpPr bwMode="auto">
          <a:xfrm>
            <a:off x="2339752" y="3447053"/>
            <a:ext cx="4543773" cy="441325"/>
            <a:chOff x="2477014" y="3786190"/>
            <a:chExt cx="4189973" cy="44132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94460" y="3798890"/>
              <a:ext cx="3902706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IV.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 컨설팅의 역할과 범위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7" name="그룹 44"/>
          <p:cNvGrpSpPr>
            <a:grpSpLocks/>
          </p:cNvGrpSpPr>
          <p:nvPr/>
        </p:nvGrpSpPr>
        <p:grpSpPr bwMode="auto">
          <a:xfrm>
            <a:off x="2339752" y="4108673"/>
            <a:ext cx="4543773" cy="441325"/>
            <a:chOff x="2477014" y="3786190"/>
            <a:chExt cx="4189973" cy="44132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4460" y="3798890"/>
              <a:ext cx="2424520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용어의 정의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8" name="그룹 44"/>
          <p:cNvGrpSpPr>
            <a:grpSpLocks/>
          </p:cNvGrpSpPr>
          <p:nvPr/>
        </p:nvGrpSpPr>
        <p:grpSpPr bwMode="auto">
          <a:xfrm>
            <a:off x="2339752" y="4770292"/>
            <a:ext cx="4543773" cy="441325"/>
            <a:chOff x="2477014" y="3786190"/>
            <a:chExt cx="4189973" cy="4413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94460" y="3798890"/>
              <a:ext cx="3784451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2]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국내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외 가이드라인 소개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1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1775" y="4499783"/>
            <a:ext cx="8666163" cy="192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52120" y="4149080"/>
            <a:ext cx="1638552" cy="201622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231" name="꺾인 연결선 230"/>
          <p:cNvCxnSpPr>
            <a:stCxn id="140" idx="2"/>
            <a:endCxn id="20" idx="0"/>
          </p:cNvCxnSpPr>
          <p:nvPr/>
        </p:nvCxnSpPr>
        <p:spPr>
          <a:xfrm rot="5400000">
            <a:off x="4049868" y="512675"/>
            <a:ext cx="1152129" cy="684076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제목 69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목표설정 및 이행계획서 제출 절차</a:t>
            </a:r>
            <a:endParaRPr lang="ko-KR" altLang="en-US" sz="1600" dirty="0"/>
          </a:p>
        </p:txBody>
      </p:sp>
      <p:sp>
        <p:nvSpPr>
          <p:cNvPr id="136" name="Rectangle 62"/>
          <p:cNvSpPr>
            <a:spLocks noChangeArrowheads="1"/>
          </p:cNvSpPr>
          <p:nvPr/>
        </p:nvSpPr>
        <p:spPr bwMode="auto">
          <a:xfrm>
            <a:off x="251521" y="2276872"/>
            <a:ext cx="504056" cy="1080120"/>
          </a:xfrm>
          <a:prstGeom prst="rect">
            <a:avLst/>
          </a:prstGeom>
          <a:solidFill>
            <a:srgbClr val="37527D"/>
          </a:solidFill>
          <a:ln w="127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anchor="ctr"/>
          <a:lstStyle/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진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행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단</a:t>
            </a:r>
            <a:endParaRPr kumimoji="0" lang="en-US" altLang="ko-KR" sz="1400" kern="0" dirty="0" smtClea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2250" indent="-222250" algn="ctr" defTabSz="1128713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kern="0" dirty="0" smtClean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</a:rPr>
              <a:t>계</a:t>
            </a:r>
            <a:endParaRPr kumimoji="0" lang="ko-KR" altLang="en-US" sz="1400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7" name="Rectangle 61"/>
          <p:cNvSpPr>
            <a:spLocks noChangeArrowheads="1"/>
          </p:cNvSpPr>
          <p:nvPr/>
        </p:nvSpPr>
        <p:spPr bwMode="auto">
          <a:xfrm>
            <a:off x="935744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예상감축사업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목록화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Rectangle 63"/>
          <p:cNvSpPr>
            <a:spLocks noChangeArrowheads="1"/>
          </p:cNvSpPr>
          <p:nvPr/>
        </p:nvSpPr>
        <p:spPr bwMode="auto">
          <a:xfrm>
            <a:off x="3083933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감축사업선정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9" name="Rectangle 60"/>
          <p:cNvSpPr>
            <a:spLocks noChangeArrowheads="1"/>
          </p:cNvSpPr>
          <p:nvPr/>
        </p:nvSpPr>
        <p:spPr bwMode="auto">
          <a:xfrm>
            <a:off x="5232122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산정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예상배출량 도출</a:t>
            </a:r>
            <a:r>
              <a:rPr kumimoji="0" lang="en-US" altLang="ko-KR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0" name="Rectangle 60"/>
          <p:cNvSpPr>
            <a:spLocks noChangeArrowheads="1"/>
          </p:cNvSpPr>
          <p:nvPr/>
        </p:nvSpPr>
        <p:spPr bwMode="auto">
          <a:xfrm>
            <a:off x="7380312" y="2276991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noFill/>
            <a:prstDash val="sysDot"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목표배출량 및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err="1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산정</a:t>
            </a:r>
          </a:p>
        </p:txBody>
      </p:sp>
      <p:sp>
        <p:nvSpPr>
          <p:cNvPr id="20" name="Rectangle 61"/>
          <p:cNvSpPr>
            <a:spLocks noChangeArrowheads="1"/>
          </p:cNvSpPr>
          <p:nvPr/>
        </p:nvSpPr>
        <p:spPr bwMode="auto">
          <a:xfrm>
            <a:off x="53955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목표설정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대응방안 강구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Rectangle 61"/>
          <p:cNvSpPr>
            <a:spLocks noChangeArrowheads="1"/>
          </p:cNvSpPr>
          <p:nvPr/>
        </p:nvSpPr>
        <p:spPr bwMode="auto">
          <a:xfrm>
            <a:off x="224974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관리업체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목표설정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Rectangle 61"/>
          <p:cNvSpPr>
            <a:spLocks noChangeArrowheads="1"/>
          </p:cNvSpPr>
          <p:nvPr/>
        </p:nvSpPr>
        <p:spPr bwMode="auto">
          <a:xfrm>
            <a:off x="3959932" y="4509120"/>
            <a:ext cx="1332000" cy="1080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rnd" algn="ctr">
            <a:solidFill>
              <a:srgbClr val="EEECE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목표에 따른</a:t>
            </a:r>
            <a:endParaRPr kumimoji="0" lang="en-US" altLang="ko-KR" sz="13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이행계획서 작성</a:t>
            </a:r>
            <a:endParaRPr kumimoji="0" lang="ko-KR" altLang="en-US" sz="13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31" name="직선 화살표 연결선 30"/>
          <p:cNvCxnSpPr>
            <a:stCxn id="137" idx="3"/>
            <a:endCxn id="138" idx="1"/>
          </p:cNvCxnSpPr>
          <p:nvPr/>
        </p:nvCxnSpPr>
        <p:spPr>
          <a:xfrm>
            <a:off x="2267744" y="2816991"/>
            <a:ext cx="816189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>
            <a:stCxn id="138" idx="3"/>
            <a:endCxn id="139" idx="1"/>
          </p:cNvCxnSpPr>
          <p:nvPr/>
        </p:nvCxnSpPr>
        <p:spPr>
          <a:xfrm>
            <a:off x="4415933" y="2816991"/>
            <a:ext cx="816189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>
            <a:stCxn id="139" idx="3"/>
            <a:endCxn id="140" idx="1"/>
          </p:cNvCxnSpPr>
          <p:nvPr/>
        </p:nvCxnSpPr>
        <p:spPr>
          <a:xfrm>
            <a:off x="6564122" y="2816991"/>
            <a:ext cx="816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>
            <a:stCxn id="21" idx="3"/>
            <a:endCxn id="22" idx="1"/>
          </p:cNvCxnSpPr>
          <p:nvPr/>
        </p:nvCxnSpPr>
        <p:spPr>
          <a:xfrm>
            <a:off x="3581742" y="5049120"/>
            <a:ext cx="378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104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5805264"/>
            <a:ext cx="6445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250825" y="765175"/>
            <a:ext cx="8642350" cy="1151657"/>
          </a:xfrm>
        </p:spPr>
        <p:txBody>
          <a:bodyPr/>
          <a:lstStyle/>
          <a:p>
            <a:pPr eaLnBrk="1" hangingPunct="1"/>
            <a:r>
              <a:rPr lang="ko-KR" altLang="en-US" dirty="0" smtClean="0"/>
              <a:t>관리업체는 </a:t>
            </a:r>
            <a:r>
              <a:rPr lang="ko-KR" altLang="en-US" dirty="0" err="1" smtClean="0"/>
              <a:t>감축잠재량을</a:t>
            </a:r>
            <a:r>
              <a:rPr lang="ko-KR" altLang="en-US" dirty="0" smtClean="0"/>
              <a:t> 평가하고 목표협의 시 이를 피력할 필요가 있음</a:t>
            </a:r>
            <a:endParaRPr lang="en-US" altLang="ko-KR" dirty="0" smtClean="0"/>
          </a:p>
          <a:p>
            <a:pPr eaLnBrk="1" hangingPunct="1"/>
            <a:r>
              <a:rPr lang="ko-KR" altLang="en-US" dirty="0" smtClean="0"/>
              <a:t>관장기관과 목표를 설정한 관리업체는 매년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31</a:t>
            </a:r>
            <a:r>
              <a:rPr lang="ko-KR" altLang="en-US" dirty="0" smtClean="0"/>
              <a:t>일까지 목표에 따른 이행계획서를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관장기관에 제출하며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관장기관은 이행계획이 적절하게 수립되었는지를 확인하고 </a:t>
            </a:r>
            <a:r>
              <a:rPr lang="en-US" altLang="ko-KR" dirty="0" smtClean="0"/>
              <a:t>1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31</a:t>
            </a:r>
            <a:r>
              <a:rPr lang="ko-KR" altLang="en-US" dirty="0" smtClean="0"/>
              <a:t>일까지 온실가스종합정보센터에 제출하여야 함</a:t>
            </a:r>
          </a:p>
        </p:txBody>
      </p:sp>
      <p:sp>
        <p:nvSpPr>
          <p:cNvPr id="54" name="Text Box 48"/>
          <p:cNvSpPr txBox="1">
            <a:spLocks noChangeArrowheads="1"/>
          </p:cNvSpPr>
          <p:nvPr/>
        </p:nvSpPr>
        <p:spPr bwMode="auto">
          <a:xfrm>
            <a:off x="5139551" y="5919663"/>
            <a:ext cx="1016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제출</a:t>
            </a:r>
            <a:endParaRPr lang="en-US" altLang="ko-KR" sz="12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~12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월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31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일</a:t>
            </a:r>
            <a:endParaRPr lang="ko-KR" altLang="ko-KR" sz="1800" b="0" dirty="0" smtClean="0">
              <a:solidFill>
                <a:prstClr val="black"/>
              </a:solidFill>
              <a:cs typeface="굴림" pitchFamily="50" charset="-127"/>
            </a:endParaRPr>
          </a:p>
        </p:txBody>
      </p:sp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32240" y="4581128"/>
            <a:ext cx="2217750" cy="142078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cxnSp>
        <p:nvCxnSpPr>
          <p:cNvPr id="62" name="직선 화살표 연결선 61"/>
          <p:cNvCxnSpPr/>
          <p:nvPr/>
        </p:nvCxnSpPr>
        <p:spPr>
          <a:xfrm>
            <a:off x="1888654" y="5047084"/>
            <a:ext cx="37819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106</a:t>
            </a:fld>
            <a:endParaRPr lang="ko-KR" alt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그룹 238"/>
          <p:cNvGrpSpPr/>
          <p:nvPr/>
        </p:nvGrpSpPr>
        <p:grpSpPr>
          <a:xfrm>
            <a:off x="297830" y="1916832"/>
            <a:ext cx="2656496" cy="4208344"/>
            <a:chOff x="297830" y="1916832"/>
            <a:chExt cx="2656496" cy="4208344"/>
          </a:xfrm>
        </p:grpSpPr>
        <p:sp>
          <p:nvSpPr>
            <p:cNvPr id="236" name="갈매기형 수장 235"/>
            <p:cNvSpPr/>
            <p:nvPr/>
          </p:nvSpPr>
          <p:spPr>
            <a:xfrm rot="5400000">
              <a:off x="1195332" y="4391304"/>
              <a:ext cx="895976" cy="2571768"/>
            </a:xfrm>
            <a:prstGeom prst="chevron">
              <a:avLst>
                <a:gd name="adj" fmla="val 33502"/>
              </a:avLst>
            </a:prstGeom>
            <a:solidFill>
              <a:srgbClr val="DDDDD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35" name="갈매기형 수장 234"/>
            <p:cNvSpPr/>
            <p:nvPr/>
          </p:nvSpPr>
          <p:spPr>
            <a:xfrm rot="5400000">
              <a:off x="1199524" y="3724182"/>
              <a:ext cx="895976" cy="2571768"/>
            </a:xfrm>
            <a:prstGeom prst="chevron">
              <a:avLst>
                <a:gd name="adj" fmla="val 33502"/>
              </a:avLst>
            </a:prstGeom>
            <a:solidFill>
              <a:srgbClr val="DDDDD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34" name="갈매기형 수장 233"/>
            <p:cNvSpPr/>
            <p:nvPr/>
          </p:nvSpPr>
          <p:spPr>
            <a:xfrm rot="5400000">
              <a:off x="1199524" y="3061252"/>
              <a:ext cx="895976" cy="2571768"/>
            </a:xfrm>
            <a:prstGeom prst="chevron">
              <a:avLst>
                <a:gd name="adj" fmla="val 33502"/>
              </a:avLst>
            </a:prstGeom>
            <a:solidFill>
              <a:srgbClr val="DDDDD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233" name="갈매기형 수장 232"/>
            <p:cNvSpPr/>
            <p:nvPr/>
          </p:nvSpPr>
          <p:spPr>
            <a:xfrm rot="5400000">
              <a:off x="1204857" y="2394130"/>
              <a:ext cx="895976" cy="2571768"/>
            </a:xfrm>
            <a:prstGeom prst="chevron">
              <a:avLst>
                <a:gd name="adj" fmla="val 33502"/>
              </a:avLst>
            </a:prstGeom>
            <a:solidFill>
              <a:srgbClr val="DDDDD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17" name="오각형 116"/>
            <p:cNvSpPr/>
            <p:nvPr/>
          </p:nvSpPr>
          <p:spPr>
            <a:xfrm rot="5400000">
              <a:off x="1240633" y="1067235"/>
              <a:ext cx="855618" cy="2571768"/>
            </a:xfrm>
            <a:prstGeom prst="homePlate">
              <a:avLst>
                <a:gd name="adj" fmla="val 31828"/>
              </a:avLst>
            </a:prstGeom>
            <a:solidFill>
              <a:srgbClr val="37527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18" name="갈매기형 수장 117"/>
            <p:cNvSpPr/>
            <p:nvPr/>
          </p:nvSpPr>
          <p:spPr>
            <a:xfrm rot="5400000">
              <a:off x="1220454" y="1727008"/>
              <a:ext cx="895976" cy="2571768"/>
            </a:xfrm>
            <a:prstGeom prst="chevron">
              <a:avLst>
                <a:gd name="adj" fmla="val 33502"/>
              </a:avLst>
            </a:prstGeom>
            <a:solidFill>
              <a:srgbClr val="DDDDD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endParaRPr>
            </a:p>
          </p:txBody>
        </p:sp>
        <p:sp>
          <p:nvSpPr>
            <p:cNvPr id="124" name="Text Box 4"/>
            <p:cNvSpPr txBox="1">
              <a:spLocks noChangeArrowheads="1"/>
            </p:cNvSpPr>
            <p:nvPr/>
          </p:nvSpPr>
          <p:spPr bwMode="auto">
            <a:xfrm>
              <a:off x="454575" y="2046864"/>
              <a:ext cx="1328873" cy="618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144000" rIns="90000" bIns="72000" anchor="ctr">
              <a:spAutoFit/>
            </a:bodyPr>
            <a:lstStyle/>
            <a:p>
              <a:pPr algn="ctr"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sz="1300" b="1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예상감축사업 목록화</a:t>
              </a:r>
              <a:endParaRPr kumimoji="0" lang="en-US" altLang="ko-KR" sz="13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5" name="Text Box 16"/>
            <p:cNvSpPr txBox="1">
              <a:spLocks noChangeArrowheads="1"/>
            </p:cNvSpPr>
            <p:nvPr/>
          </p:nvSpPr>
          <p:spPr bwMode="auto">
            <a:xfrm>
              <a:off x="344911" y="1916832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1</a:t>
              </a:r>
            </a:p>
          </p:txBody>
        </p:sp>
        <p:sp>
          <p:nvSpPr>
            <p:cNvPr id="126" name="Text Box 16"/>
            <p:cNvSpPr txBox="1">
              <a:spLocks noChangeArrowheads="1"/>
            </p:cNvSpPr>
            <p:nvPr/>
          </p:nvSpPr>
          <p:spPr bwMode="auto">
            <a:xfrm>
              <a:off x="344911" y="2645390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2</a:t>
              </a:r>
            </a:p>
          </p:txBody>
        </p:sp>
        <p:sp>
          <p:nvSpPr>
            <p:cNvPr id="127" name="Text Box 16"/>
            <p:cNvSpPr txBox="1">
              <a:spLocks noChangeArrowheads="1"/>
            </p:cNvSpPr>
            <p:nvPr/>
          </p:nvSpPr>
          <p:spPr bwMode="auto">
            <a:xfrm>
              <a:off x="344911" y="3284984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</a:t>
              </a:r>
              <a:r>
                <a:rPr kumimoji="0" lang="en-US" altLang="ko-KR" sz="1100" i="1" kern="0" dirty="0" smtClean="0">
                  <a:solidFill>
                    <a:srgbClr val="FFFFFF"/>
                  </a:solidFill>
                  <a:latin typeface="Tahoma" pitchFamily="34" charset="0"/>
                </a:rPr>
                <a:t>3</a:t>
              </a:r>
              <a:endParaRPr kumimoji="0" lang="en-US" altLang="ko-KR" sz="1100" i="1" kern="0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128" name="Text Box 16"/>
            <p:cNvSpPr txBox="1">
              <a:spLocks noChangeArrowheads="1"/>
            </p:cNvSpPr>
            <p:nvPr/>
          </p:nvSpPr>
          <p:spPr bwMode="auto">
            <a:xfrm>
              <a:off x="325861" y="3930788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</a:t>
              </a:r>
              <a:r>
                <a:rPr kumimoji="0" lang="en-US" altLang="ko-KR" sz="1100" i="1" kern="0" dirty="0" smtClean="0">
                  <a:solidFill>
                    <a:srgbClr val="FFFFFF"/>
                  </a:solidFill>
                  <a:latin typeface="Tahoma" pitchFamily="34" charset="0"/>
                </a:rPr>
                <a:t>4</a:t>
              </a:r>
              <a:endParaRPr kumimoji="0" lang="en-US" altLang="ko-KR" sz="1100" i="1" kern="0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129" name="Text Box 16"/>
            <p:cNvSpPr txBox="1">
              <a:spLocks noChangeArrowheads="1"/>
            </p:cNvSpPr>
            <p:nvPr/>
          </p:nvSpPr>
          <p:spPr bwMode="auto">
            <a:xfrm>
              <a:off x="344911" y="4619228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</a:t>
              </a:r>
              <a:r>
                <a:rPr kumimoji="0" lang="en-US" altLang="ko-KR" sz="1100" i="1" kern="0" dirty="0" smtClean="0">
                  <a:solidFill>
                    <a:srgbClr val="FFFFFF"/>
                  </a:solidFill>
                  <a:latin typeface="Tahoma" pitchFamily="34" charset="0"/>
                </a:rPr>
                <a:t>5</a:t>
              </a:r>
              <a:endParaRPr kumimoji="0" lang="en-US" altLang="ko-KR" sz="1100" i="1" kern="0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186" name="Text Box 4"/>
            <p:cNvSpPr txBox="1">
              <a:spLocks noChangeArrowheads="1"/>
            </p:cNvSpPr>
            <p:nvPr/>
          </p:nvSpPr>
          <p:spPr bwMode="auto">
            <a:xfrm>
              <a:off x="445724" y="2799978"/>
              <a:ext cx="1328873" cy="433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144000" rIns="90000" bIns="72000" anchor="ctr">
              <a:spAutoFit/>
            </a:bodyPr>
            <a:lstStyle/>
            <a:p>
              <a:pPr algn="ctr"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sz="1300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감축사업선정</a:t>
              </a:r>
              <a:endParaRPr kumimoji="0" lang="en-US" altLang="ko-KR" sz="13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7" name="Text Box 4"/>
            <p:cNvSpPr txBox="1">
              <a:spLocks noChangeArrowheads="1"/>
            </p:cNvSpPr>
            <p:nvPr/>
          </p:nvSpPr>
          <p:spPr bwMode="auto">
            <a:xfrm>
              <a:off x="445724" y="3491483"/>
              <a:ext cx="1328873" cy="433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144000" rIns="90000" bIns="72000" anchor="ctr">
              <a:spAutoFit/>
            </a:bodyPr>
            <a:lstStyle/>
            <a:p>
              <a:pPr algn="ctr"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300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BAU </a:t>
              </a:r>
              <a:r>
                <a:rPr kumimoji="0" lang="ko-KR" altLang="en-US" sz="1300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산정</a:t>
              </a:r>
              <a:endParaRPr kumimoji="0" lang="en-US" altLang="ko-KR" sz="1300" kern="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8" name="Text Box 4"/>
            <p:cNvSpPr txBox="1">
              <a:spLocks noChangeArrowheads="1"/>
            </p:cNvSpPr>
            <p:nvPr/>
          </p:nvSpPr>
          <p:spPr bwMode="auto">
            <a:xfrm>
              <a:off x="297830" y="4069542"/>
              <a:ext cx="1605996" cy="568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0000" tIns="144000" rIns="90000" bIns="72000" anchor="ctr">
              <a:spAutoFit/>
            </a:bodyPr>
            <a:lstStyle/>
            <a:p>
              <a:pPr algn="ctr" fontAlgn="b" latinLnBrk="0">
                <a:lnSpc>
                  <a:spcPct val="8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sz="1200" kern="0" spc="-1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목표배출량 및</a:t>
              </a:r>
              <a:endParaRPr kumimoji="0" lang="en-US" altLang="ko-KR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fontAlgn="b" latinLnBrk="0">
                <a:lnSpc>
                  <a:spcPct val="80000"/>
                </a:lnSpc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sz="1200" kern="0" spc="-10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감축잠재량</a:t>
              </a:r>
              <a:r>
                <a:rPr kumimoji="0" lang="ko-KR" altLang="en-US" sz="1200" kern="0" spc="-1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 산정</a:t>
              </a:r>
            </a:p>
          </p:txBody>
        </p:sp>
        <p:sp>
          <p:nvSpPr>
            <p:cNvPr id="189" name="Text Box 4"/>
            <p:cNvSpPr txBox="1">
              <a:spLocks noChangeArrowheads="1"/>
            </p:cNvSpPr>
            <p:nvPr/>
          </p:nvSpPr>
          <p:spPr bwMode="auto">
            <a:xfrm>
              <a:off x="323528" y="4797153"/>
              <a:ext cx="1461980" cy="418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0000" tIns="144000" rIns="90000" bIns="72000" anchor="ctr">
              <a:spAutoFit/>
            </a:bodyPr>
            <a:lstStyle/>
            <a:p>
              <a:pPr algn="ctr"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sz="1300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대응방안 수립</a:t>
              </a:r>
              <a:endParaRPr kumimoji="0" lang="en-US" altLang="ko-KR" sz="1300" kern="0" spc="-5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7" name="Text Box 4"/>
            <p:cNvSpPr txBox="1">
              <a:spLocks noChangeArrowheads="1"/>
            </p:cNvSpPr>
            <p:nvPr/>
          </p:nvSpPr>
          <p:spPr bwMode="auto">
            <a:xfrm>
              <a:off x="323528" y="5473799"/>
              <a:ext cx="1461980" cy="418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0000" tIns="144000" rIns="90000" bIns="72000" anchor="ctr">
              <a:spAutoFit/>
            </a:bodyPr>
            <a:lstStyle/>
            <a:p>
              <a:pPr algn="ctr"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ko-KR" altLang="en-US" sz="1300" kern="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이행계획서 작성</a:t>
              </a:r>
              <a:endParaRPr kumimoji="0" lang="en-US" altLang="ko-KR" sz="1300" kern="0" spc="-5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8" name="Text Box 16"/>
            <p:cNvSpPr txBox="1">
              <a:spLocks noChangeArrowheads="1"/>
            </p:cNvSpPr>
            <p:nvPr/>
          </p:nvSpPr>
          <p:spPr bwMode="auto">
            <a:xfrm>
              <a:off x="352103" y="5346565"/>
              <a:ext cx="910360" cy="31468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72000" rIns="90000" bIns="72000">
              <a:spAutoFit/>
            </a:bodyPr>
            <a:lstStyle/>
            <a:p>
              <a:pPr fontAlgn="b" latinLnBrk="0">
                <a:spcBef>
                  <a:spcPct val="30000"/>
                </a:spcBef>
                <a:spcAft>
                  <a:spcPts val="0"/>
                </a:spcAft>
                <a:defRPr/>
              </a:pPr>
              <a:r>
                <a:rPr kumimoji="0" lang="en-US" altLang="ko-KR" sz="1100" i="1" kern="0" dirty="0">
                  <a:solidFill>
                    <a:srgbClr val="FFFFFF"/>
                  </a:solidFill>
                  <a:latin typeface="Tahoma" pitchFamily="34" charset="0"/>
                </a:rPr>
                <a:t>Step </a:t>
              </a:r>
              <a:r>
                <a:rPr kumimoji="0" lang="en-US" altLang="ko-KR" sz="1100" i="1" kern="0" dirty="0" smtClean="0">
                  <a:solidFill>
                    <a:srgbClr val="FFFFFF"/>
                  </a:solidFill>
                  <a:latin typeface="Tahoma" pitchFamily="34" charset="0"/>
                </a:rPr>
                <a:t>6</a:t>
              </a:r>
              <a:endParaRPr kumimoji="0" lang="en-US" altLang="ko-KR" sz="1100" i="1" kern="0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</p:grpSp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ko-KR" altLang="en-US" spc="-100" dirty="0" smtClean="0"/>
              <a:t>목표설정 및 이행계획서 제출</a:t>
            </a:r>
            <a:r>
              <a:rPr lang="en-US" altLang="ko-KR" sz="1800" spc="-100" dirty="0" smtClean="0"/>
              <a:t>-Step1</a:t>
            </a:r>
            <a:endParaRPr sz="1800" spc="-100"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1008112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관리업체는 산정된 배출량을 기준으로 관장기관과 목표설정을 협의하게 되며 이에 따른 세부적인 이행계획서를 작성해야 함</a:t>
            </a:r>
            <a:endParaRPr lang="en-US" altLang="ko-KR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/>
              <a:t>그에 따라 사업장에서 가지고 있는 온실가스 </a:t>
            </a:r>
            <a:r>
              <a:rPr lang="ko-KR" altLang="en-US" dirty="0" err="1" smtClean="0"/>
              <a:t>감축잠재량에</a:t>
            </a:r>
            <a:r>
              <a:rPr lang="ko-KR" altLang="en-US" dirty="0" smtClean="0"/>
              <a:t> 대한 사전조사가 필수적임</a:t>
            </a:r>
            <a:endParaRPr lang="ko-KR" altLang="en-US" dirty="0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857829" y="1928802"/>
            <a:ext cx="6892471" cy="4380518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123" name="직선 화살표 연결선 122"/>
          <p:cNvCxnSpPr/>
          <p:nvPr/>
        </p:nvCxnSpPr>
        <p:spPr bwMode="auto">
          <a:xfrm rot="5400000">
            <a:off x="-299505" y="4100177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ysClr val="window" lastClr="FFFFFF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130" name="모서리가 둥근 직사각형 129"/>
          <p:cNvSpPr/>
          <p:nvPr/>
        </p:nvSpPr>
        <p:spPr>
          <a:xfrm>
            <a:off x="1856509" y="1961544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세부절차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857356" y="4145312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감축사업 목록화 예</a:t>
            </a:r>
          </a:p>
        </p:txBody>
      </p:sp>
      <p:sp>
        <p:nvSpPr>
          <p:cNvPr id="194" name="Rectangle 8"/>
          <p:cNvSpPr>
            <a:spLocks noChangeArrowheads="1"/>
          </p:cNvSpPr>
          <p:nvPr/>
        </p:nvSpPr>
        <p:spPr bwMode="auto">
          <a:xfrm>
            <a:off x="2267744" y="2682718"/>
            <a:ext cx="1619929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배출시설 목록화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8" name="Rectangle 13"/>
          <p:cNvSpPr>
            <a:spLocks noChangeArrowheads="1"/>
          </p:cNvSpPr>
          <p:nvPr/>
        </p:nvSpPr>
        <p:spPr bwMode="auto">
          <a:xfrm>
            <a:off x="6660232" y="3573016"/>
            <a:ext cx="1687602" cy="43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예상 감축사업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Pool </a:t>
            </a: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구성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2" name="Rectangle 23"/>
          <p:cNvSpPr>
            <a:spLocks noChangeArrowheads="1"/>
          </p:cNvSpPr>
          <p:nvPr/>
        </p:nvSpPr>
        <p:spPr bwMode="auto">
          <a:xfrm>
            <a:off x="4430152" y="2680461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기존 감축기술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DB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제시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03" name="표 202"/>
          <p:cNvGraphicFramePr>
            <a:graphicFrameLocks noGrp="1"/>
          </p:cNvGraphicFramePr>
          <p:nvPr/>
        </p:nvGraphicFramePr>
        <p:xfrm>
          <a:off x="2075664" y="4577360"/>
          <a:ext cx="3288424" cy="1458922"/>
        </p:xfrm>
        <a:graphic>
          <a:graphicData uri="http://schemas.openxmlformats.org/drawingml/2006/table">
            <a:tbl>
              <a:tblPr/>
              <a:tblGrid>
                <a:gridCol w="365794"/>
                <a:gridCol w="198361"/>
                <a:gridCol w="201507"/>
                <a:gridCol w="198361"/>
                <a:gridCol w="285951"/>
                <a:gridCol w="198361"/>
                <a:gridCol w="198361"/>
                <a:gridCol w="198361"/>
                <a:gridCol w="198361"/>
                <a:gridCol w="198361"/>
                <a:gridCol w="198361"/>
                <a:gridCol w="198361"/>
                <a:gridCol w="253201"/>
                <a:gridCol w="198361"/>
                <a:gridCol w="198361"/>
              </a:tblGrid>
              <a:tr h="178035">
                <a:tc gridSpan="15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500" dirty="0">
                          <a:solidFill>
                            <a:srgbClr val="000000"/>
                          </a:solidFill>
                          <a:latin typeface="HY헤드라인M"/>
                        </a:rPr>
                        <a:t>온실가스 감축기술 </a:t>
                      </a:r>
                      <a:r>
                        <a:rPr lang="en-US" altLang="ko-KR" sz="500" dirty="0">
                          <a:solidFill>
                            <a:srgbClr val="000000"/>
                          </a:solidFill>
                          <a:latin typeface="HY헤드라인M"/>
                        </a:rPr>
                        <a:t>Data </a:t>
                      </a:r>
                      <a:r>
                        <a:rPr lang="ko-KR" altLang="en-US" sz="500" dirty="0">
                          <a:solidFill>
                            <a:srgbClr val="000000"/>
                          </a:solidFill>
                          <a:latin typeface="HY헤드라인M"/>
                        </a:rPr>
                        <a:t>입력 양식</a:t>
                      </a:r>
                      <a:endParaRPr lang="ko-KR" altLang="en-US" sz="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9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dirty="0">
                          <a:solidFill>
                            <a:srgbClr val="000000"/>
                          </a:solidFill>
                          <a:latin typeface="바탕"/>
                        </a:rPr>
                        <a:t>기존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 dirty="0">
                          <a:solidFill>
                            <a:srgbClr val="000000"/>
                          </a:solidFill>
                          <a:latin typeface="바탕"/>
                        </a:rPr>
                        <a:t>기술명칭</a:t>
                      </a: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4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91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감축수단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기술명칭</a:t>
                      </a: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4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65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감축기술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유형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400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(○</a:t>
                      </a: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표시</a:t>
                      </a:r>
                      <a:r>
                        <a:rPr lang="en-US" altLang="ko-KR" sz="400">
                          <a:solidFill>
                            <a:srgbClr val="000000"/>
                          </a:solidFill>
                          <a:latin typeface="바탕"/>
                          <a:ea typeface="바탕"/>
                        </a:rPr>
                        <a:t>)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원료대체</a:t>
                      </a: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연료대체</a:t>
                      </a: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공정개발 및 개선형태</a:t>
                      </a: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기술개발 수준</a:t>
                      </a: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95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기술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기술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시스템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개발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부분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공정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개선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연구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개발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실증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00">
                          <a:solidFill>
                            <a:srgbClr val="000000"/>
                          </a:solidFill>
                          <a:latin typeface="바탕"/>
                        </a:rPr>
                        <a:t>기적용</a:t>
                      </a:r>
                      <a:endParaRPr lang="ko-KR" altLang="en-US" sz="4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7653">
                <a:tc gridSpan="15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400">
                          <a:solidFill>
                            <a:srgbClr val="000000"/>
                          </a:solidFill>
                          <a:latin typeface="바탕"/>
                        </a:rPr>
                        <a:t>기술 원리</a:t>
                      </a: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653">
                <a:tc gridSpan="15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4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37917" marR="37917" marT="10483" marB="1048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35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4" name="표 203"/>
          <p:cNvGraphicFramePr>
            <a:graphicFrameLocks noGrp="1"/>
          </p:cNvGraphicFramePr>
          <p:nvPr/>
        </p:nvGraphicFramePr>
        <p:xfrm>
          <a:off x="4499992" y="4725144"/>
          <a:ext cx="4032450" cy="1440160"/>
        </p:xfrm>
        <a:graphic>
          <a:graphicData uri="http://schemas.openxmlformats.org/drawingml/2006/table">
            <a:tbl>
              <a:tblPr/>
              <a:tblGrid>
                <a:gridCol w="300466"/>
                <a:gridCol w="1777136"/>
                <a:gridCol w="194202"/>
                <a:gridCol w="263824"/>
                <a:gridCol w="184125"/>
                <a:gridCol w="184125"/>
                <a:gridCol w="184125"/>
                <a:gridCol w="184125"/>
                <a:gridCol w="139239"/>
                <a:gridCol w="283059"/>
                <a:gridCol w="338024"/>
              </a:tblGrid>
              <a:tr h="4590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기술명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대분류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/>
                      </a:r>
                      <a:b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ITEM)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공정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도입시기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초기투자비</a:t>
                      </a:r>
                      <a:b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절감액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/>
                      </a:r>
                      <a:b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백만원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저감량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/>
                      </a:r>
                      <a:b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TOE)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절감량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/>
                      </a:r>
                      <a:b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T_CO2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ROI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투자비</a:t>
                      </a:r>
                      <a:b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</a:b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초기투자비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/5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절감액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원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0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984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가열 및 열처리</a:t>
                      </a:r>
                      <a:endParaRPr lang="ko-KR" altLang="en-US" sz="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XXX 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노후 교체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A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160.0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66.9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163.5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608.3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0.4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  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32,000,000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      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66,908,160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642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가열 및 열처리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AAA </a:t>
                      </a:r>
                      <a:r>
                        <a:rPr lang="ko-KR" altLang="en-US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제품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(110℃) → </a:t>
                      </a:r>
                      <a:b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</a:br>
                      <a:r>
                        <a:rPr lang="en-US" altLang="ko-KR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BBB 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신설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REBOILER 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열원 이용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B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182.0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312.8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393.1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1,238.6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1.7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  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36,400,000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    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312,838,848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69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가열 및 열처리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CCC 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고효율 </a:t>
                      </a:r>
                      <a:r>
                        <a:rPr lang="ko-KR" altLang="en-US" sz="400" b="0" i="0" u="none" strike="noStrike" dirty="0" err="1">
                          <a:solidFill>
                            <a:srgbClr val="000000"/>
                          </a:solidFill>
                          <a:latin typeface="굴림"/>
                        </a:rPr>
                        <a:t>열교환기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적용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C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500.0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1,952.7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2,453.8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7,731.0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    </a:t>
                      </a:r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100,000,000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  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1,952,674,560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84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가열 및 열처리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D(Charge </a:t>
                      </a:r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Gas heater) </a:t>
                      </a:r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Capacity </a:t>
                      </a:r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up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으로 </a:t>
                      </a:r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E 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효율 증가에 따른 </a:t>
                      </a:r>
                      <a:r>
                        <a:rPr lang="en-US" altLang="ko-KR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F</a:t>
                      </a:r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사용량 절감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D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2012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200.0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89.3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0.0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0.0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0.4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  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40,000,000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         </a:t>
                      </a:r>
                      <a:r>
                        <a:rPr lang="en-US" altLang="ko-KR" sz="4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89,280,000 </a:t>
                      </a:r>
                    </a:p>
                  </a:txBody>
                  <a:tcPr marL="3359" marR="3359" marT="33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pic>
        <p:nvPicPr>
          <p:cNvPr id="205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800000">
            <a:off x="4158025" y="5051895"/>
            <a:ext cx="1975221" cy="606098"/>
          </a:xfrm>
          <a:prstGeom prst="rect">
            <a:avLst/>
          </a:prstGeom>
          <a:noFill/>
        </p:spPr>
      </p:pic>
      <p:cxnSp>
        <p:nvCxnSpPr>
          <p:cNvPr id="217" name="직선 화살표 연결선 216"/>
          <p:cNvCxnSpPr>
            <a:stCxn id="194" idx="3"/>
            <a:endCxn id="202" idx="1"/>
          </p:cNvCxnSpPr>
          <p:nvPr/>
        </p:nvCxnSpPr>
        <p:spPr>
          <a:xfrm flipV="1">
            <a:off x="3887673" y="2900061"/>
            <a:ext cx="542479" cy="2257"/>
          </a:xfrm>
          <a:prstGeom prst="straightConnector1">
            <a:avLst/>
          </a:prstGeom>
          <a:noFill/>
          <a:ln w="12700">
            <a:solidFill>
              <a:srgbClr val="5F5F5F"/>
            </a:solidFill>
            <a:miter lim="800000"/>
            <a:headEnd/>
            <a:tailEnd type="triangle" w="med" len="med"/>
          </a:ln>
        </p:spPr>
      </p:cxnSp>
      <p:sp>
        <p:nvSpPr>
          <p:cNvPr id="224" name="Rectangle 19"/>
          <p:cNvSpPr>
            <a:spLocks noChangeArrowheads="1"/>
          </p:cNvSpPr>
          <p:nvPr/>
        </p:nvSpPr>
        <p:spPr bwMode="auto">
          <a:xfrm>
            <a:off x="1691680" y="2204864"/>
            <a:ext cx="4176464" cy="43781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en-US" altLang="ko-KR" sz="1200" b="1" i="1" dirty="0" smtClean="0">
                <a:latin typeface="맑은 고딕" pitchFamily="50" charset="-127"/>
                <a:ea typeface="맑은 고딕" pitchFamily="50" charset="-127"/>
              </a:rPr>
              <a:t>※ </a:t>
            </a:r>
            <a:r>
              <a:rPr lang="ko-KR" altLang="en-US" sz="1200" b="1" i="1" dirty="0" smtClean="0"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en-US" altLang="ko-KR" sz="1200" b="1" i="1" dirty="0" smtClean="0">
                <a:latin typeface="맑은 고딕" pitchFamily="50" charset="-127"/>
                <a:ea typeface="맑은 고딕" pitchFamily="50" charset="-127"/>
              </a:rPr>
              <a:t>DB </a:t>
            </a:r>
            <a:r>
              <a:rPr lang="ko-KR" altLang="en-US" sz="1200" b="1" i="1" dirty="0" smtClean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ko-KR" altLang="en-US" sz="1200" i="1" dirty="0" smtClean="0">
                <a:latin typeface="맑은 고딕" pitchFamily="50" charset="-127"/>
                <a:ea typeface="맑은 고딕" pitchFamily="50" charset="-127"/>
              </a:rPr>
              <a:t>기술 담당자 설문조사를 통해 </a:t>
            </a:r>
            <a:r>
              <a:rPr lang="en-US" altLang="ko-KR" sz="1200" i="1" dirty="0" smtClean="0">
                <a:latin typeface="맑은 고딕" pitchFamily="50" charset="-127"/>
                <a:ea typeface="맑은 고딕" pitchFamily="50" charset="-127"/>
              </a:rPr>
              <a:t>Item </a:t>
            </a:r>
            <a:r>
              <a:rPr lang="ko-KR" altLang="en-US" sz="1200" i="1" dirty="0" smtClean="0">
                <a:latin typeface="맑은 고딕" pitchFamily="50" charset="-127"/>
                <a:ea typeface="맑은 고딕" pitchFamily="50" charset="-127"/>
              </a:rPr>
              <a:t>도출</a:t>
            </a:r>
            <a:endParaRPr lang="ko-KR" altLang="en-US" sz="1200" b="1" i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6" name="Rectangle 23"/>
          <p:cNvSpPr>
            <a:spLocks noChangeArrowheads="1"/>
          </p:cNvSpPr>
          <p:nvPr/>
        </p:nvSpPr>
        <p:spPr bwMode="auto">
          <a:xfrm>
            <a:off x="6660232" y="2680345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감축사업 설문조사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28" name="직선 화살표 연결선 227"/>
          <p:cNvCxnSpPr>
            <a:stCxn id="202" idx="3"/>
            <a:endCxn id="226" idx="1"/>
          </p:cNvCxnSpPr>
          <p:nvPr/>
        </p:nvCxnSpPr>
        <p:spPr>
          <a:xfrm flipV="1">
            <a:off x="6117754" y="2899945"/>
            <a:ext cx="542478" cy="116"/>
          </a:xfrm>
          <a:prstGeom prst="straightConnector1">
            <a:avLst/>
          </a:prstGeom>
          <a:noFill/>
          <a:ln w="12700">
            <a:solidFill>
              <a:srgbClr val="5F5F5F"/>
            </a:solidFill>
            <a:miter lim="800000"/>
            <a:headEnd/>
            <a:tailEnd type="triangle" w="med" len="med"/>
          </a:ln>
        </p:spPr>
      </p:cxnSp>
      <p:cxnSp>
        <p:nvCxnSpPr>
          <p:cNvPr id="230" name="직선 화살표 연결선 229"/>
          <p:cNvCxnSpPr>
            <a:stCxn id="226" idx="2"/>
            <a:endCxn id="198" idx="0"/>
          </p:cNvCxnSpPr>
          <p:nvPr/>
        </p:nvCxnSpPr>
        <p:spPr>
          <a:xfrm rot="5400000">
            <a:off x="7277298" y="3346280"/>
            <a:ext cx="453471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miter lim="800000"/>
            <a:headEnd/>
            <a:tailEnd type="triangle" w="med" len="med"/>
          </a:ln>
        </p:spPr>
      </p:cxnSp>
      <p:sp>
        <p:nvSpPr>
          <p:cNvPr id="4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8" name="갈매기형 수장 87"/>
          <p:cNvSpPr/>
          <p:nvPr/>
        </p:nvSpPr>
        <p:spPr>
          <a:xfrm rot="5400000">
            <a:off x="1195332" y="4391304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89" name="갈매기형 수장 88"/>
          <p:cNvSpPr/>
          <p:nvPr/>
        </p:nvSpPr>
        <p:spPr>
          <a:xfrm rot="5400000">
            <a:off x="1199524" y="372418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90" name="갈매기형 수장 89"/>
          <p:cNvSpPr/>
          <p:nvPr/>
        </p:nvSpPr>
        <p:spPr>
          <a:xfrm rot="5400000">
            <a:off x="1199524" y="306125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91" name="갈매기형 수장 90"/>
          <p:cNvSpPr/>
          <p:nvPr/>
        </p:nvSpPr>
        <p:spPr>
          <a:xfrm rot="5400000">
            <a:off x="1204857" y="2394130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92" name="오각형 91"/>
          <p:cNvSpPr/>
          <p:nvPr/>
        </p:nvSpPr>
        <p:spPr>
          <a:xfrm rot="5400000">
            <a:off x="1240633" y="1067235"/>
            <a:ext cx="85561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갈매기형 수장 92"/>
          <p:cNvSpPr/>
          <p:nvPr/>
        </p:nvSpPr>
        <p:spPr>
          <a:xfrm rot="5400000">
            <a:off x="1220454" y="1727008"/>
            <a:ext cx="895976" cy="2571768"/>
          </a:xfrm>
          <a:prstGeom prst="chevron">
            <a:avLst>
              <a:gd name="adj" fmla="val 33502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Text Box 4"/>
          <p:cNvSpPr txBox="1">
            <a:spLocks noChangeArrowheads="1"/>
          </p:cNvSpPr>
          <p:nvPr/>
        </p:nvSpPr>
        <p:spPr bwMode="auto">
          <a:xfrm>
            <a:off x="454575" y="2046864"/>
            <a:ext cx="1328873" cy="61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예상감축사업 목록화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Text Box 16"/>
          <p:cNvSpPr txBox="1">
            <a:spLocks noChangeArrowheads="1"/>
          </p:cNvSpPr>
          <p:nvPr/>
        </p:nvSpPr>
        <p:spPr bwMode="auto">
          <a:xfrm>
            <a:off x="344911" y="1916832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96" name="Text Box 16"/>
          <p:cNvSpPr txBox="1">
            <a:spLocks noChangeArrowheads="1"/>
          </p:cNvSpPr>
          <p:nvPr/>
        </p:nvSpPr>
        <p:spPr bwMode="auto">
          <a:xfrm>
            <a:off x="344911" y="2645390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97" name="Text Box 16"/>
          <p:cNvSpPr txBox="1">
            <a:spLocks noChangeArrowheads="1"/>
          </p:cNvSpPr>
          <p:nvPr/>
        </p:nvSpPr>
        <p:spPr bwMode="auto">
          <a:xfrm>
            <a:off x="344911" y="3284984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98" name="Text Box 16"/>
          <p:cNvSpPr txBox="1">
            <a:spLocks noChangeArrowheads="1"/>
          </p:cNvSpPr>
          <p:nvPr/>
        </p:nvSpPr>
        <p:spPr bwMode="auto">
          <a:xfrm>
            <a:off x="325861" y="393078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99" name="Text Box 16"/>
          <p:cNvSpPr txBox="1">
            <a:spLocks noChangeArrowheads="1"/>
          </p:cNvSpPr>
          <p:nvPr/>
        </p:nvSpPr>
        <p:spPr bwMode="auto">
          <a:xfrm>
            <a:off x="344911" y="461922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00" name="Text Box 4"/>
          <p:cNvSpPr txBox="1">
            <a:spLocks noChangeArrowheads="1"/>
          </p:cNvSpPr>
          <p:nvPr/>
        </p:nvSpPr>
        <p:spPr bwMode="auto">
          <a:xfrm>
            <a:off x="445724" y="2799978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감축사업선정</a:t>
            </a:r>
            <a:endParaRPr kumimoji="0" lang="en-US" altLang="ko-KR" sz="1300" b="1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1" name="Text Box 4"/>
          <p:cNvSpPr txBox="1">
            <a:spLocks noChangeArrowheads="1"/>
          </p:cNvSpPr>
          <p:nvPr/>
        </p:nvSpPr>
        <p:spPr bwMode="auto">
          <a:xfrm>
            <a:off x="445724" y="3491483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</a:t>
            </a:r>
            <a:endParaRPr kumimoji="0" lang="en-US" altLang="ko-KR" sz="13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Text Box 4"/>
          <p:cNvSpPr txBox="1">
            <a:spLocks noChangeArrowheads="1"/>
          </p:cNvSpPr>
          <p:nvPr/>
        </p:nvSpPr>
        <p:spPr bwMode="auto">
          <a:xfrm>
            <a:off x="297830" y="4069542"/>
            <a:ext cx="1605996" cy="5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목표배출량 및</a:t>
            </a:r>
            <a:endParaRPr kumimoji="0" lang="en-US" altLang="ko-KR" sz="1200" kern="0" spc="-1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산정</a:t>
            </a:r>
          </a:p>
        </p:txBody>
      </p:sp>
      <p:sp>
        <p:nvSpPr>
          <p:cNvPr id="103" name="Text Box 4"/>
          <p:cNvSpPr txBox="1">
            <a:spLocks noChangeArrowheads="1"/>
          </p:cNvSpPr>
          <p:nvPr/>
        </p:nvSpPr>
        <p:spPr bwMode="auto">
          <a:xfrm>
            <a:off x="323528" y="4797153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대응방안 수립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Text Box 4"/>
          <p:cNvSpPr txBox="1">
            <a:spLocks noChangeArrowheads="1"/>
          </p:cNvSpPr>
          <p:nvPr/>
        </p:nvSpPr>
        <p:spPr bwMode="auto">
          <a:xfrm>
            <a:off x="323528" y="5473799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이행계획서 작성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5" name="Text Box 16"/>
          <p:cNvSpPr txBox="1">
            <a:spLocks noChangeArrowheads="1"/>
          </p:cNvSpPr>
          <p:nvPr/>
        </p:nvSpPr>
        <p:spPr bwMode="auto">
          <a:xfrm>
            <a:off x="352103" y="5346565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ko-KR" altLang="en-US" spc="-100" dirty="0" smtClean="0"/>
              <a:t>목표설정 및 이행계획서 제출</a:t>
            </a:r>
            <a:r>
              <a:rPr lang="en-US" altLang="ko-KR" sz="1800" spc="-100" dirty="0" smtClean="0"/>
              <a:t>-Step2</a:t>
            </a:r>
            <a:endParaRPr sz="1800" spc="-100"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1008112"/>
          </a:xfrm>
        </p:spPr>
        <p:txBody>
          <a:bodyPr/>
          <a:lstStyle/>
          <a:p>
            <a:r>
              <a:rPr lang="ko-KR" altLang="en-US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평가를 통해 목표 수립 시 사업장의 현황 및 의견을 관장기관에 제시</a:t>
            </a:r>
            <a:endParaRPr lang="en-US" altLang="ko-KR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/>
              <a:t>비용</a:t>
            </a:r>
            <a:r>
              <a:rPr lang="en-US" altLang="ko-KR" dirty="0" smtClean="0"/>
              <a:t>/</a:t>
            </a:r>
            <a:r>
              <a:rPr lang="ko-KR" altLang="en-US" dirty="0" smtClean="0"/>
              <a:t>편익 분석 등을 통한 실제적인 적용사업 선정 </a:t>
            </a:r>
            <a:endParaRPr lang="ko-KR" altLang="en-US" dirty="0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857829" y="1844824"/>
            <a:ext cx="6892471" cy="4380518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123" name="직선 화살표 연결선 122"/>
          <p:cNvCxnSpPr/>
          <p:nvPr/>
        </p:nvCxnSpPr>
        <p:spPr bwMode="auto">
          <a:xfrm rot="5400000">
            <a:off x="-299505" y="4016199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ysClr val="window" lastClr="FFFFFF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130" name="모서리가 둥근 직사각형 129"/>
          <p:cNvSpPr/>
          <p:nvPr/>
        </p:nvSpPr>
        <p:spPr>
          <a:xfrm>
            <a:off x="1856509" y="1877566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세부절차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857356" y="4061334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한계비용평가 및 감축 우선순위 사업선정</a:t>
            </a:r>
          </a:p>
        </p:txBody>
      </p:sp>
      <p:graphicFrame>
        <p:nvGraphicFramePr>
          <p:cNvPr id="42" name="표 41"/>
          <p:cNvGraphicFramePr>
            <a:graphicFrameLocks noGrp="1"/>
          </p:cNvGraphicFramePr>
          <p:nvPr/>
        </p:nvGraphicFramePr>
        <p:xfrm>
          <a:off x="2987824" y="4497150"/>
          <a:ext cx="4533654" cy="1615473"/>
        </p:xfrm>
        <a:graphic>
          <a:graphicData uri="http://schemas.openxmlformats.org/drawingml/2006/table">
            <a:tbl>
              <a:tblPr/>
              <a:tblGrid>
                <a:gridCol w="713524"/>
                <a:gridCol w="1978333"/>
                <a:gridCol w="708383"/>
                <a:gridCol w="1133414"/>
              </a:tblGrid>
              <a:tr h="15338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우선순위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1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사업명</a:t>
                      </a:r>
                      <a:endParaRPr lang="ko-KR" altLang="en-US" sz="5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공정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한계비용</a:t>
                      </a:r>
                      <a:r>
                        <a:rPr lang="en-US" altLang="ko-KR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년</a:t>
                      </a:r>
                      <a:r>
                        <a:rPr lang="en-US" altLang="ko-KR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/</a:t>
                      </a:r>
                      <a:r>
                        <a:rPr lang="ko-KR" altLang="en-US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원</a:t>
                      </a:r>
                      <a:r>
                        <a:rPr lang="en-US" altLang="ko-KR" sz="5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 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46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SEG,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잉여 </a:t>
                      </a: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SC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회수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EG1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7,523,722 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09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DA-301/302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운전 </a:t>
                      </a:r>
                      <a:r>
                        <a:rPr lang="ko-KR" altLang="en-US" sz="5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최적화</a:t>
                      </a:r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(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STM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절감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)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MMA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-3,474,930 </a:t>
                      </a:r>
                      <a:endParaRPr lang="en-US" altLang="ko-KR" sz="5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46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3PP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latin typeface="굴림"/>
                        </a:rPr>
                        <a:t>제립공정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Steam Line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간소화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PP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-3,061,609 </a:t>
                      </a:r>
                      <a:endParaRPr lang="en-US" altLang="ko-KR" sz="5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09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Residue Drain Line </a:t>
                      </a:r>
                      <a:r>
                        <a:rPr lang="ko-KR" altLang="en-US" sz="5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간소화</a:t>
                      </a:r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굴림"/>
                        </a:rPr>
                        <a:t>(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100 → 50</a:t>
                      </a: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M)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PET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-2,955,466 </a:t>
                      </a:r>
                      <a:endParaRPr lang="en-US" altLang="ko-KR" sz="5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4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R-101A/B(1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차 </a:t>
                      </a:r>
                      <a:r>
                        <a:rPr lang="ko-KR" altLang="en-US" sz="500" b="0" i="0" u="none" strike="noStrike" dirty="0" err="1">
                          <a:solidFill>
                            <a:srgbClr val="000000"/>
                          </a:solidFill>
                          <a:latin typeface="굴림"/>
                        </a:rPr>
                        <a:t>수첨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 반응기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)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촉매 환원 </a:t>
                      </a:r>
                      <a:b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</a:b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절차 변경에 의한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Fuel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및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H2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절감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BTX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2,876,782 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46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HEG, vacuum Pump Type </a:t>
                      </a:r>
                      <a:r>
                        <a:rPr lang="ko-KR" altLang="en-US" sz="500" b="0" i="0" u="none" strike="noStrike">
                          <a:solidFill>
                            <a:srgbClr val="000000"/>
                          </a:solidFill>
                          <a:latin typeface="굴림"/>
                        </a:rPr>
                        <a:t>변경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EG1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-2,875,367 </a:t>
                      </a:r>
                      <a:endParaRPr lang="en-US" altLang="ko-KR" sz="5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에틸렌공장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RTO </a:t>
                      </a:r>
                      <a:r>
                        <a:rPr lang="ko-KR" altLang="en-US" sz="500" b="0" i="0" u="none" strike="noStrike" dirty="0">
                          <a:solidFill>
                            <a:srgbClr val="000000"/>
                          </a:solidFill>
                          <a:latin typeface="굴림"/>
                        </a:rPr>
                        <a:t>적용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NC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5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- </a:t>
                      </a:r>
                      <a:r>
                        <a:rPr lang="en-US" altLang="ko-KR" sz="5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2,744,022 </a:t>
                      </a:r>
                    </a:p>
                  </a:txBody>
                  <a:tcPr marL="6917" marR="6917" marT="6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3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9800000">
            <a:off x="4308923" y="5005282"/>
            <a:ext cx="1900775" cy="583254"/>
          </a:xfrm>
          <a:prstGeom prst="rect">
            <a:avLst/>
          </a:prstGeom>
          <a:noFill/>
        </p:spPr>
      </p:pic>
      <p:sp>
        <p:nvSpPr>
          <p:cNvPr id="49" name="Rectangle 19"/>
          <p:cNvSpPr>
            <a:spLocks noChangeArrowheads="1"/>
          </p:cNvSpPr>
          <p:nvPr/>
        </p:nvSpPr>
        <p:spPr bwMode="auto">
          <a:xfrm>
            <a:off x="1979712" y="2403469"/>
            <a:ext cx="1619929" cy="437816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비용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편익 분석 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기준안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제시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Rectangle 23"/>
          <p:cNvSpPr>
            <a:spLocks noChangeArrowheads="1"/>
          </p:cNvSpPr>
          <p:nvPr/>
        </p:nvSpPr>
        <p:spPr bwMode="auto">
          <a:xfrm>
            <a:off x="4344941" y="3345022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예상 감축사업 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비용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편익 분석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AutoShape 9"/>
          <p:cNvSpPr>
            <a:spLocks noChangeArrowheads="1"/>
          </p:cNvSpPr>
          <p:nvPr/>
        </p:nvSpPr>
        <p:spPr bwMode="auto">
          <a:xfrm>
            <a:off x="4262253" y="2300906"/>
            <a:ext cx="1852979" cy="642942"/>
          </a:xfrm>
          <a:prstGeom prst="flowChartDecision">
            <a:avLst/>
          </a:prstGeom>
          <a:solidFill>
            <a:schemeClr val="bg1">
              <a:lumMod val="85000"/>
            </a:schemeClr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비용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편익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분석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기준안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선정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 Box 48"/>
          <p:cNvSpPr txBox="1">
            <a:spLocks noChangeArrowheads="1"/>
          </p:cNvSpPr>
          <p:nvPr/>
        </p:nvSpPr>
        <p:spPr bwMode="auto">
          <a:xfrm>
            <a:off x="5148064" y="3056990"/>
            <a:ext cx="4476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YES</a:t>
            </a:r>
          </a:p>
        </p:txBody>
      </p:sp>
      <p:sp>
        <p:nvSpPr>
          <p:cNvPr id="54" name="Text Box 51"/>
          <p:cNvSpPr txBox="1">
            <a:spLocks noChangeArrowheads="1"/>
          </p:cNvSpPr>
          <p:nvPr/>
        </p:nvSpPr>
        <p:spPr bwMode="auto">
          <a:xfrm>
            <a:off x="3855343" y="2827318"/>
            <a:ext cx="4286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NO</a:t>
            </a:r>
          </a:p>
        </p:txBody>
      </p:sp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6785198" y="3345022"/>
            <a:ext cx="1687602" cy="43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BAT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및 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도입 우선순위 도출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73" name="직선 화살표 연결선 72"/>
          <p:cNvCxnSpPr>
            <a:stCxn id="49" idx="3"/>
            <a:endCxn id="52" idx="1"/>
          </p:cNvCxnSpPr>
          <p:nvPr/>
        </p:nvCxnSpPr>
        <p:spPr>
          <a:xfrm>
            <a:off x="3599641" y="2622377"/>
            <a:ext cx="662612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round/>
            <a:headEnd/>
            <a:tailEnd type="triangle" w="med" len="med"/>
          </a:ln>
        </p:spPr>
      </p:cxnSp>
      <p:cxnSp>
        <p:nvCxnSpPr>
          <p:cNvPr id="75" name="직선 화살표 연결선 74"/>
          <p:cNvCxnSpPr>
            <a:stCxn id="52" idx="2"/>
            <a:endCxn id="51" idx="0"/>
          </p:cNvCxnSpPr>
          <p:nvPr/>
        </p:nvCxnSpPr>
        <p:spPr>
          <a:xfrm rot="5400000">
            <a:off x="4988156" y="3144435"/>
            <a:ext cx="401174" cy="1"/>
          </a:xfrm>
          <a:prstGeom prst="straightConnector1">
            <a:avLst/>
          </a:prstGeom>
          <a:noFill/>
          <a:ln w="12700">
            <a:solidFill>
              <a:srgbClr val="5F5F5F"/>
            </a:solidFill>
            <a:round/>
            <a:headEnd/>
            <a:tailEnd type="triangle" w="med" len="med"/>
          </a:ln>
        </p:spPr>
      </p:cxnSp>
      <p:cxnSp>
        <p:nvCxnSpPr>
          <p:cNvPr id="77" name="직선 화살표 연결선 76"/>
          <p:cNvCxnSpPr>
            <a:stCxn id="51" idx="3"/>
          </p:cNvCxnSpPr>
          <p:nvPr/>
        </p:nvCxnSpPr>
        <p:spPr>
          <a:xfrm>
            <a:off x="6032543" y="3564622"/>
            <a:ext cx="740287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round/>
            <a:headEnd/>
            <a:tailEnd type="triangle" w="med" len="med"/>
          </a:ln>
        </p:spPr>
      </p:cxnSp>
      <p:cxnSp>
        <p:nvCxnSpPr>
          <p:cNvPr id="81" name="꺾인 연결선 80"/>
          <p:cNvCxnSpPr>
            <a:stCxn id="52" idx="2"/>
            <a:endCxn id="49" idx="2"/>
          </p:cNvCxnSpPr>
          <p:nvPr/>
        </p:nvCxnSpPr>
        <p:spPr>
          <a:xfrm rot="5400000" flipH="1">
            <a:off x="3937928" y="1693034"/>
            <a:ext cx="102563" cy="2399066"/>
          </a:xfrm>
          <a:prstGeom prst="bentConnector3">
            <a:avLst>
              <a:gd name="adj1" fmla="val -103127"/>
            </a:avLst>
          </a:prstGeom>
          <a:noFill/>
          <a:ln w="12700">
            <a:solidFill>
              <a:srgbClr val="5F5F5F"/>
            </a:solidFill>
            <a:round/>
            <a:headEnd/>
            <a:tailEnd type="triangle" w="med" len="med"/>
          </a:ln>
        </p:spPr>
      </p:cxnSp>
      <p:sp>
        <p:nvSpPr>
          <p:cNvPr id="4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0" name="갈매기형 수장 109"/>
          <p:cNvSpPr/>
          <p:nvPr/>
        </p:nvSpPr>
        <p:spPr>
          <a:xfrm rot="5400000">
            <a:off x="1195332" y="4391304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11" name="갈매기형 수장 110"/>
          <p:cNvSpPr/>
          <p:nvPr/>
        </p:nvSpPr>
        <p:spPr>
          <a:xfrm rot="5400000">
            <a:off x="1199524" y="372418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12" name="갈매기형 수장 111"/>
          <p:cNvSpPr/>
          <p:nvPr/>
        </p:nvSpPr>
        <p:spPr>
          <a:xfrm rot="5400000">
            <a:off x="1199524" y="306125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13" name="갈매기형 수장 112"/>
          <p:cNvSpPr/>
          <p:nvPr/>
        </p:nvSpPr>
        <p:spPr>
          <a:xfrm rot="5400000">
            <a:off x="1204857" y="2394130"/>
            <a:ext cx="895976" cy="2571768"/>
          </a:xfrm>
          <a:prstGeom prst="chevron">
            <a:avLst>
              <a:gd name="adj" fmla="val 33502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4" name="오각형 113"/>
          <p:cNvSpPr/>
          <p:nvPr/>
        </p:nvSpPr>
        <p:spPr>
          <a:xfrm rot="5400000">
            <a:off x="1240633" y="1067235"/>
            <a:ext cx="85561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5" name="갈매기형 수장 114"/>
          <p:cNvSpPr/>
          <p:nvPr/>
        </p:nvSpPr>
        <p:spPr>
          <a:xfrm rot="5400000">
            <a:off x="1220454" y="1727008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16" name="Text Box 4"/>
          <p:cNvSpPr txBox="1">
            <a:spLocks noChangeArrowheads="1"/>
          </p:cNvSpPr>
          <p:nvPr/>
        </p:nvSpPr>
        <p:spPr bwMode="auto">
          <a:xfrm>
            <a:off x="454575" y="2046864"/>
            <a:ext cx="1328873" cy="61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예상감축사업 목록화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1" name="Text Box 16"/>
          <p:cNvSpPr txBox="1">
            <a:spLocks noChangeArrowheads="1"/>
          </p:cNvSpPr>
          <p:nvPr/>
        </p:nvSpPr>
        <p:spPr bwMode="auto">
          <a:xfrm>
            <a:off x="344911" y="1916832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132" name="Text Box 16"/>
          <p:cNvSpPr txBox="1">
            <a:spLocks noChangeArrowheads="1"/>
          </p:cNvSpPr>
          <p:nvPr/>
        </p:nvSpPr>
        <p:spPr bwMode="auto">
          <a:xfrm>
            <a:off x="344911" y="2645390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133" name="Text Box 16"/>
          <p:cNvSpPr txBox="1">
            <a:spLocks noChangeArrowheads="1"/>
          </p:cNvSpPr>
          <p:nvPr/>
        </p:nvSpPr>
        <p:spPr bwMode="auto">
          <a:xfrm>
            <a:off x="344911" y="3284984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35" name="Text Box 16"/>
          <p:cNvSpPr txBox="1">
            <a:spLocks noChangeArrowheads="1"/>
          </p:cNvSpPr>
          <p:nvPr/>
        </p:nvSpPr>
        <p:spPr bwMode="auto">
          <a:xfrm>
            <a:off x="325861" y="393078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36" name="Text Box 16"/>
          <p:cNvSpPr txBox="1">
            <a:spLocks noChangeArrowheads="1"/>
          </p:cNvSpPr>
          <p:nvPr/>
        </p:nvSpPr>
        <p:spPr bwMode="auto">
          <a:xfrm>
            <a:off x="344911" y="461922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37" name="Text Box 4"/>
          <p:cNvSpPr txBox="1">
            <a:spLocks noChangeArrowheads="1"/>
          </p:cNvSpPr>
          <p:nvPr/>
        </p:nvSpPr>
        <p:spPr bwMode="auto">
          <a:xfrm>
            <a:off x="445724" y="2799978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감축사업선정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Text Box 4"/>
          <p:cNvSpPr txBox="1">
            <a:spLocks noChangeArrowheads="1"/>
          </p:cNvSpPr>
          <p:nvPr/>
        </p:nvSpPr>
        <p:spPr bwMode="auto">
          <a:xfrm>
            <a:off x="445724" y="3491483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3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sz="13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</a:t>
            </a:r>
            <a:endParaRPr kumimoji="0" lang="en-US" altLang="ko-KR" sz="1300" b="1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9" name="Text Box 4"/>
          <p:cNvSpPr txBox="1">
            <a:spLocks noChangeArrowheads="1"/>
          </p:cNvSpPr>
          <p:nvPr/>
        </p:nvSpPr>
        <p:spPr bwMode="auto">
          <a:xfrm>
            <a:off x="297830" y="4069542"/>
            <a:ext cx="1605996" cy="5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목표배출량 및</a:t>
            </a:r>
            <a:endParaRPr kumimoji="0" lang="en-US" altLang="ko-KR" sz="1200" kern="0" spc="-1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산정</a:t>
            </a:r>
          </a:p>
        </p:txBody>
      </p:sp>
      <p:sp>
        <p:nvSpPr>
          <p:cNvPr id="140" name="Text Box 4"/>
          <p:cNvSpPr txBox="1">
            <a:spLocks noChangeArrowheads="1"/>
          </p:cNvSpPr>
          <p:nvPr/>
        </p:nvSpPr>
        <p:spPr bwMode="auto">
          <a:xfrm>
            <a:off x="323528" y="4797153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대응방안 수립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1" name="Text Box 4"/>
          <p:cNvSpPr txBox="1">
            <a:spLocks noChangeArrowheads="1"/>
          </p:cNvSpPr>
          <p:nvPr/>
        </p:nvSpPr>
        <p:spPr bwMode="auto">
          <a:xfrm>
            <a:off x="323528" y="5473799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이행계획서 작성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2" name="Text Box 16"/>
          <p:cNvSpPr txBox="1">
            <a:spLocks noChangeArrowheads="1"/>
          </p:cNvSpPr>
          <p:nvPr/>
        </p:nvSpPr>
        <p:spPr bwMode="auto">
          <a:xfrm>
            <a:off x="352103" y="5346565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ko-KR" altLang="en-US" spc="-100" dirty="0" smtClean="0"/>
              <a:t>목표설정 및 이행계획서 제출</a:t>
            </a:r>
            <a:r>
              <a:rPr lang="en-US" altLang="ko-KR" sz="1800" spc="-100" dirty="0" smtClean="0"/>
              <a:t>-Step3</a:t>
            </a:r>
            <a:endParaRPr sz="1800" spc="-100"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1008112"/>
          </a:xfrm>
        </p:spPr>
        <p:txBody>
          <a:bodyPr>
            <a:normAutofit/>
          </a:bodyPr>
          <a:lstStyle/>
          <a:p>
            <a:r>
              <a:rPr lang="ko-KR" altLang="en-US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평가를 통해 목표 수립 시 사업장의 현황 및 의견을 피력할 필요가 있음</a:t>
            </a:r>
            <a:endParaRPr lang="en-US" altLang="ko-KR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/>
              <a:t>과거배출실적 분석결과를 토대로 연평균 증가율 등을 활용하여 향후 </a:t>
            </a:r>
            <a:r>
              <a:rPr lang="en-US" altLang="ko-KR" dirty="0" smtClean="0"/>
              <a:t>5</a:t>
            </a:r>
            <a:r>
              <a:rPr lang="ko-KR" altLang="en-US" dirty="0" smtClean="0"/>
              <a:t>년간 년 단위로    배출량</a:t>
            </a:r>
            <a:r>
              <a:rPr lang="en-US" altLang="ko-KR" dirty="0" smtClean="0"/>
              <a:t>(BAU)</a:t>
            </a:r>
            <a:r>
              <a:rPr lang="ko-KR" altLang="en-US" dirty="0" smtClean="0"/>
              <a:t>을 예측함</a:t>
            </a:r>
            <a:endParaRPr lang="ko-KR" altLang="en-US" dirty="0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857829" y="1844824"/>
            <a:ext cx="6892471" cy="4380518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123" name="직선 화살표 연결선 122"/>
          <p:cNvCxnSpPr/>
          <p:nvPr/>
        </p:nvCxnSpPr>
        <p:spPr bwMode="auto">
          <a:xfrm rot="5400000">
            <a:off x="-299505" y="4016199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ysClr val="window" lastClr="FFFFFF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130" name="모서리가 둥근 직사각형 129"/>
          <p:cNvSpPr/>
          <p:nvPr/>
        </p:nvSpPr>
        <p:spPr>
          <a:xfrm>
            <a:off x="1856509" y="1877566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세부절차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857356" y="4061334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산정 예</a:t>
            </a: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69311" y="4563712"/>
            <a:ext cx="3350577" cy="14401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969832" y="4553832"/>
            <a:ext cx="3240360" cy="1449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48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9800000">
            <a:off x="4159228" y="4963861"/>
            <a:ext cx="1981918" cy="608153"/>
          </a:xfrm>
          <a:prstGeom prst="rect">
            <a:avLst/>
          </a:prstGeom>
          <a:noFill/>
        </p:spPr>
      </p:pic>
      <p:sp>
        <p:nvSpPr>
          <p:cNvPr id="57" name="Rectangle 13"/>
          <p:cNvSpPr>
            <a:spLocks noChangeArrowheads="1"/>
          </p:cNvSpPr>
          <p:nvPr/>
        </p:nvSpPr>
        <p:spPr bwMode="auto">
          <a:xfrm>
            <a:off x="6577855" y="3458863"/>
            <a:ext cx="1687602" cy="43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BAU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산정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Rectangle 19"/>
          <p:cNvSpPr>
            <a:spLocks noChangeArrowheads="1"/>
          </p:cNvSpPr>
          <p:nvPr/>
        </p:nvSpPr>
        <p:spPr bwMode="auto">
          <a:xfrm>
            <a:off x="2015967" y="2486436"/>
            <a:ext cx="1619929" cy="437816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배출량 산정 결과 분석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Rectangle 23"/>
          <p:cNvSpPr>
            <a:spLocks noChangeArrowheads="1"/>
          </p:cNvSpPr>
          <p:nvPr/>
        </p:nvSpPr>
        <p:spPr bwMode="auto">
          <a:xfrm>
            <a:off x="4319218" y="2485744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기존설비 데이터 및 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신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sym typeface="Wingdings"/>
              </a:rPr>
              <a:t>증설 계획 파악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5" name="Rectangle 23"/>
          <p:cNvSpPr>
            <a:spLocks noChangeArrowheads="1"/>
          </p:cNvSpPr>
          <p:nvPr/>
        </p:nvSpPr>
        <p:spPr bwMode="auto">
          <a:xfrm>
            <a:off x="6577855" y="2485744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BAU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산정 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기준안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선정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4" name="직선 화살표 연결선 93"/>
          <p:cNvCxnSpPr>
            <a:stCxn id="58" idx="3"/>
            <a:endCxn id="60" idx="1"/>
          </p:cNvCxnSpPr>
          <p:nvPr/>
        </p:nvCxnSpPr>
        <p:spPr>
          <a:xfrm>
            <a:off x="3635896" y="2705344"/>
            <a:ext cx="683322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round/>
            <a:headEnd/>
            <a:tailEnd type="triangle" w="med" len="med"/>
          </a:ln>
        </p:spPr>
      </p:cxnSp>
      <p:cxnSp>
        <p:nvCxnSpPr>
          <p:cNvPr id="96" name="직선 화살표 연결선 95"/>
          <p:cNvCxnSpPr>
            <a:stCxn id="60" idx="3"/>
            <a:endCxn id="65" idx="1"/>
          </p:cNvCxnSpPr>
          <p:nvPr/>
        </p:nvCxnSpPr>
        <p:spPr>
          <a:xfrm>
            <a:off x="6006820" y="2705344"/>
            <a:ext cx="571035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round/>
            <a:headEnd/>
            <a:tailEnd type="triangle" w="med" len="med"/>
          </a:ln>
        </p:spPr>
      </p:cxnSp>
      <p:cxnSp>
        <p:nvCxnSpPr>
          <p:cNvPr id="107" name="직선 화살표 연결선 106"/>
          <p:cNvCxnSpPr>
            <a:stCxn id="65" idx="2"/>
            <a:endCxn id="57" idx="0"/>
          </p:cNvCxnSpPr>
          <p:nvPr/>
        </p:nvCxnSpPr>
        <p:spPr>
          <a:xfrm rot="5400000">
            <a:off x="7154697" y="3191903"/>
            <a:ext cx="533919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round/>
            <a:headEnd/>
            <a:tailEnd type="triangle" w="med" len="med"/>
          </a:ln>
        </p:spPr>
      </p:cxnSp>
      <p:sp>
        <p:nvSpPr>
          <p:cNvPr id="3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109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9" name="갈매기형 수장 98"/>
          <p:cNvSpPr/>
          <p:nvPr/>
        </p:nvSpPr>
        <p:spPr>
          <a:xfrm rot="5400000">
            <a:off x="1195332" y="4391304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1" name="갈매기형 수장 100"/>
          <p:cNvSpPr/>
          <p:nvPr/>
        </p:nvSpPr>
        <p:spPr>
          <a:xfrm rot="5400000">
            <a:off x="1199524" y="372418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3" name="갈매기형 수장 102"/>
          <p:cNvSpPr/>
          <p:nvPr/>
        </p:nvSpPr>
        <p:spPr>
          <a:xfrm rot="5400000">
            <a:off x="1199524" y="306125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갈매기형 수장 103"/>
          <p:cNvSpPr/>
          <p:nvPr/>
        </p:nvSpPr>
        <p:spPr>
          <a:xfrm rot="5400000">
            <a:off x="1204857" y="2394130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5" name="오각형 104"/>
          <p:cNvSpPr/>
          <p:nvPr/>
        </p:nvSpPr>
        <p:spPr>
          <a:xfrm rot="5400000">
            <a:off x="1240633" y="1067235"/>
            <a:ext cx="85561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6" name="갈매기형 수장 105"/>
          <p:cNvSpPr/>
          <p:nvPr/>
        </p:nvSpPr>
        <p:spPr>
          <a:xfrm rot="5400000">
            <a:off x="1220454" y="1727008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7" name="Text Box 4"/>
          <p:cNvSpPr txBox="1">
            <a:spLocks noChangeArrowheads="1"/>
          </p:cNvSpPr>
          <p:nvPr/>
        </p:nvSpPr>
        <p:spPr bwMode="auto">
          <a:xfrm>
            <a:off x="454575" y="2046864"/>
            <a:ext cx="1328873" cy="61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예상감축사업 목록화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Text Box 16"/>
          <p:cNvSpPr txBox="1">
            <a:spLocks noChangeArrowheads="1"/>
          </p:cNvSpPr>
          <p:nvPr/>
        </p:nvSpPr>
        <p:spPr bwMode="auto">
          <a:xfrm>
            <a:off x="344911" y="1916832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109" name="Text Box 16"/>
          <p:cNvSpPr txBox="1">
            <a:spLocks noChangeArrowheads="1"/>
          </p:cNvSpPr>
          <p:nvPr/>
        </p:nvSpPr>
        <p:spPr bwMode="auto">
          <a:xfrm>
            <a:off x="344911" y="2645390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110" name="Text Box 16"/>
          <p:cNvSpPr txBox="1">
            <a:spLocks noChangeArrowheads="1"/>
          </p:cNvSpPr>
          <p:nvPr/>
        </p:nvSpPr>
        <p:spPr bwMode="auto">
          <a:xfrm>
            <a:off x="344911" y="3284984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11" name="Text Box 16"/>
          <p:cNvSpPr txBox="1">
            <a:spLocks noChangeArrowheads="1"/>
          </p:cNvSpPr>
          <p:nvPr/>
        </p:nvSpPr>
        <p:spPr bwMode="auto">
          <a:xfrm>
            <a:off x="325861" y="393078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12" name="Text Box 16"/>
          <p:cNvSpPr txBox="1">
            <a:spLocks noChangeArrowheads="1"/>
          </p:cNvSpPr>
          <p:nvPr/>
        </p:nvSpPr>
        <p:spPr bwMode="auto">
          <a:xfrm>
            <a:off x="344911" y="461922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13" name="Text Box 4"/>
          <p:cNvSpPr txBox="1">
            <a:spLocks noChangeArrowheads="1"/>
          </p:cNvSpPr>
          <p:nvPr/>
        </p:nvSpPr>
        <p:spPr bwMode="auto">
          <a:xfrm>
            <a:off x="445724" y="2799978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감축사업선정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4" name="Text Box 4"/>
          <p:cNvSpPr txBox="1">
            <a:spLocks noChangeArrowheads="1"/>
          </p:cNvSpPr>
          <p:nvPr/>
        </p:nvSpPr>
        <p:spPr bwMode="auto">
          <a:xfrm>
            <a:off x="445724" y="3491483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</a:t>
            </a:r>
            <a:endParaRPr kumimoji="0" lang="en-US" altLang="ko-KR" sz="13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5" name="Text Box 4"/>
          <p:cNvSpPr txBox="1">
            <a:spLocks noChangeArrowheads="1"/>
          </p:cNvSpPr>
          <p:nvPr/>
        </p:nvSpPr>
        <p:spPr bwMode="auto">
          <a:xfrm>
            <a:off x="297830" y="4069542"/>
            <a:ext cx="1605996" cy="5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b="1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목표배출량 및</a:t>
            </a:r>
            <a:endParaRPr kumimoji="0" lang="en-US" altLang="ko-KR" sz="1200" b="1" kern="0" spc="-1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b="1" kern="0" spc="-1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kumimoji="0" lang="ko-KR" altLang="en-US" sz="1200" b="1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산정</a:t>
            </a:r>
          </a:p>
        </p:txBody>
      </p:sp>
      <p:sp>
        <p:nvSpPr>
          <p:cNvPr id="116" name="Text Box 4"/>
          <p:cNvSpPr txBox="1">
            <a:spLocks noChangeArrowheads="1"/>
          </p:cNvSpPr>
          <p:nvPr/>
        </p:nvSpPr>
        <p:spPr bwMode="auto">
          <a:xfrm>
            <a:off x="323528" y="4797153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대응방안 수립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1" name="Text Box 4"/>
          <p:cNvSpPr txBox="1">
            <a:spLocks noChangeArrowheads="1"/>
          </p:cNvSpPr>
          <p:nvPr/>
        </p:nvSpPr>
        <p:spPr bwMode="auto">
          <a:xfrm>
            <a:off x="323528" y="5473799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이행계획서 작성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" name="Text Box 16"/>
          <p:cNvSpPr txBox="1">
            <a:spLocks noChangeArrowheads="1"/>
          </p:cNvSpPr>
          <p:nvPr/>
        </p:nvSpPr>
        <p:spPr bwMode="auto">
          <a:xfrm>
            <a:off x="352103" y="5346565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ko-KR" altLang="en-US" spc="-100" dirty="0" smtClean="0"/>
              <a:t>목표설정 및 이행계획서 제출</a:t>
            </a:r>
            <a:r>
              <a:rPr lang="en-US" altLang="ko-KR" sz="1800" spc="-100" dirty="0" smtClean="0"/>
              <a:t>-Step4</a:t>
            </a:r>
            <a:endParaRPr sz="1800" spc="-100"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1008112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감축사업 도입에 따른 </a:t>
            </a:r>
            <a:r>
              <a:rPr lang="ko-KR" altLang="en-US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및 목표배출량 산정</a:t>
            </a:r>
            <a:endParaRPr lang="en-US" altLang="ko-KR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지침에 따라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2012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목표까지 과거실적기반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2013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목표부터 벤치마크계수를 활용하여 목표설정</a:t>
            </a:r>
            <a:endParaRPr lang="ko-KR" altLang="en-US" dirty="0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857829" y="1844824"/>
            <a:ext cx="6892471" cy="4380518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123" name="직선 화살표 연결선 122"/>
          <p:cNvCxnSpPr/>
          <p:nvPr/>
        </p:nvCxnSpPr>
        <p:spPr bwMode="auto">
          <a:xfrm rot="5400000">
            <a:off x="-299505" y="4016199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ysClr val="window" lastClr="FFFFFF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130" name="모서리가 둥근 직사각형 129"/>
          <p:cNvSpPr/>
          <p:nvPr/>
        </p:nvSpPr>
        <p:spPr>
          <a:xfrm>
            <a:off x="1856509" y="1877566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세부절차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857356" y="3645024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및 </a:t>
            </a:r>
            <a:r>
              <a:rPr kumimoji="0" lang="en-US" altLang="ko-KR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산정 예</a:t>
            </a:r>
          </a:p>
        </p:txBody>
      </p:sp>
      <p:pic>
        <p:nvPicPr>
          <p:cNvPr id="43" name="그림 42" descr="그림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80518" y="4230613"/>
            <a:ext cx="3665639" cy="1876932"/>
          </a:xfrm>
          <a:prstGeom prst="rect">
            <a:avLst/>
          </a:prstGeom>
          <a:ln w="3175">
            <a:solidFill>
              <a:schemeClr val="accent1"/>
            </a:solidFill>
          </a:ln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51720" y="4077072"/>
            <a:ext cx="3505214" cy="16561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50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9800000">
            <a:off x="4236281" y="4931703"/>
            <a:ext cx="2155595" cy="661445"/>
          </a:xfrm>
          <a:prstGeom prst="rect">
            <a:avLst/>
          </a:prstGeom>
          <a:noFill/>
        </p:spPr>
      </p:pic>
      <p:sp>
        <p:nvSpPr>
          <p:cNvPr id="53" name="Rectangle 13"/>
          <p:cNvSpPr>
            <a:spLocks noChangeArrowheads="1"/>
          </p:cNvSpPr>
          <p:nvPr/>
        </p:nvSpPr>
        <p:spPr bwMode="auto">
          <a:xfrm>
            <a:off x="6628814" y="2671905"/>
            <a:ext cx="1687602" cy="43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감축사업 도입 시 목표 배출량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(BAU’)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산정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Rectangle 19"/>
          <p:cNvSpPr>
            <a:spLocks noChangeArrowheads="1"/>
          </p:cNvSpPr>
          <p:nvPr/>
        </p:nvSpPr>
        <p:spPr bwMode="auto">
          <a:xfrm>
            <a:off x="2123728" y="2671905"/>
            <a:ext cx="1619929" cy="437816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분석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기준안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제시 및 선정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>
            <a:off x="4342435" y="2671905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산정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1" name="직선 화살표 연결선 90"/>
          <p:cNvCxnSpPr>
            <a:stCxn id="55" idx="3"/>
            <a:endCxn id="59" idx="1"/>
          </p:cNvCxnSpPr>
          <p:nvPr/>
        </p:nvCxnSpPr>
        <p:spPr>
          <a:xfrm>
            <a:off x="3743657" y="2890813"/>
            <a:ext cx="598778" cy="692"/>
          </a:xfrm>
          <a:prstGeom prst="straightConnector1">
            <a:avLst/>
          </a:prstGeom>
          <a:noFill/>
          <a:ln w="12700">
            <a:solidFill>
              <a:srgbClr val="5F5F5F"/>
            </a:solidFill>
            <a:miter lim="800000"/>
            <a:headEnd/>
            <a:tailEnd type="triangle" w="med" len="med"/>
          </a:ln>
        </p:spPr>
      </p:cxnSp>
      <p:cxnSp>
        <p:nvCxnSpPr>
          <p:cNvPr id="93" name="직선 화살표 연결선 92"/>
          <p:cNvCxnSpPr>
            <a:stCxn id="59" idx="3"/>
            <a:endCxn id="53" idx="1"/>
          </p:cNvCxnSpPr>
          <p:nvPr/>
        </p:nvCxnSpPr>
        <p:spPr>
          <a:xfrm>
            <a:off x="6030037" y="2891505"/>
            <a:ext cx="598777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miter lim="800000"/>
            <a:headEnd/>
            <a:tailEnd type="triangle" w="med" len="med"/>
          </a:ln>
        </p:spPr>
      </p:cxnSp>
      <p:sp>
        <p:nvSpPr>
          <p:cNvPr id="3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110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" name="갈매기형 수장 96"/>
          <p:cNvSpPr/>
          <p:nvPr/>
        </p:nvSpPr>
        <p:spPr>
          <a:xfrm rot="5400000">
            <a:off x="1195332" y="3718849"/>
            <a:ext cx="895976" cy="2571768"/>
          </a:xfrm>
          <a:prstGeom prst="chevron">
            <a:avLst>
              <a:gd name="adj" fmla="val 33502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갈매기형 수장 97"/>
          <p:cNvSpPr/>
          <p:nvPr/>
        </p:nvSpPr>
        <p:spPr>
          <a:xfrm rot="5400000">
            <a:off x="1199524" y="4376446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99" name="갈매기형 수장 98"/>
          <p:cNvSpPr/>
          <p:nvPr/>
        </p:nvSpPr>
        <p:spPr>
          <a:xfrm rot="5400000">
            <a:off x="1199524" y="306125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0" name="갈매기형 수장 99"/>
          <p:cNvSpPr/>
          <p:nvPr/>
        </p:nvSpPr>
        <p:spPr>
          <a:xfrm rot="5400000">
            <a:off x="1204857" y="2394130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1" name="오각형 100"/>
          <p:cNvSpPr/>
          <p:nvPr/>
        </p:nvSpPr>
        <p:spPr>
          <a:xfrm rot="5400000">
            <a:off x="1240633" y="1067235"/>
            <a:ext cx="85561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갈매기형 수장 101"/>
          <p:cNvSpPr/>
          <p:nvPr/>
        </p:nvSpPr>
        <p:spPr>
          <a:xfrm rot="5400000">
            <a:off x="1220454" y="1727008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3" name="Text Box 4"/>
          <p:cNvSpPr txBox="1">
            <a:spLocks noChangeArrowheads="1"/>
          </p:cNvSpPr>
          <p:nvPr/>
        </p:nvSpPr>
        <p:spPr bwMode="auto">
          <a:xfrm>
            <a:off x="454575" y="2046864"/>
            <a:ext cx="1328873" cy="61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예상감축사업 목록화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Text Box 16"/>
          <p:cNvSpPr txBox="1">
            <a:spLocks noChangeArrowheads="1"/>
          </p:cNvSpPr>
          <p:nvPr/>
        </p:nvSpPr>
        <p:spPr bwMode="auto">
          <a:xfrm>
            <a:off x="344911" y="1916832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105" name="Text Box 16"/>
          <p:cNvSpPr txBox="1">
            <a:spLocks noChangeArrowheads="1"/>
          </p:cNvSpPr>
          <p:nvPr/>
        </p:nvSpPr>
        <p:spPr bwMode="auto">
          <a:xfrm>
            <a:off x="344911" y="2645390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106" name="Text Box 16"/>
          <p:cNvSpPr txBox="1">
            <a:spLocks noChangeArrowheads="1"/>
          </p:cNvSpPr>
          <p:nvPr/>
        </p:nvSpPr>
        <p:spPr bwMode="auto">
          <a:xfrm>
            <a:off x="344911" y="3284984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07" name="Text Box 16"/>
          <p:cNvSpPr txBox="1">
            <a:spLocks noChangeArrowheads="1"/>
          </p:cNvSpPr>
          <p:nvPr/>
        </p:nvSpPr>
        <p:spPr bwMode="auto">
          <a:xfrm>
            <a:off x="325861" y="393078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08" name="Text Box 16"/>
          <p:cNvSpPr txBox="1">
            <a:spLocks noChangeArrowheads="1"/>
          </p:cNvSpPr>
          <p:nvPr/>
        </p:nvSpPr>
        <p:spPr bwMode="auto">
          <a:xfrm>
            <a:off x="344911" y="461922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09" name="Text Box 4"/>
          <p:cNvSpPr txBox="1">
            <a:spLocks noChangeArrowheads="1"/>
          </p:cNvSpPr>
          <p:nvPr/>
        </p:nvSpPr>
        <p:spPr bwMode="auto">
          <a:xfrm>
            <a:off x="445724" y="2799978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감축사업선정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Text Box 4"/>
          <p:cNvSpPr txBox="1">
            <a:spLocks noChangeArrowheads="1"/>
          </p:cNvSpPr>
          <p:nvPr/>
        </p:nvSpPr>
        <p:spPr bwMode="auto">
          <a:xfrm>
            <a:off x="445724" y="3491483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</a:t>
            </a:r>
            <a:endParaRPr kumimoji="0" lang="en-US" altLang="ko-KR" sz="13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1" name="Text Box 4"/>
          <p:cNvSpPr txBox="1">
            <a:spLocks noChangeArrowheads="1"/>
          </p:cNvSpPr>
          <p:nvPr/>
        </p:nvSpPr>
        <p:spPr bwMode="auto">
          <a:xfrm>
            <a:off x="297830" y="4069542"/>
            <a:ext cx="1605996" cy="5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목표배출량 및</a:t>
            </a:r>
            <a:endParaRPr kumimoji="0" lang="en-US" altLang="ko-KR" sz="1200" kern="0" spc="-1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산정</a:t>
            </a:r>
          </a:p>
        </p:txBody>
      </p:sp>
      <p:sp>
        <p:nvSpPr>
          <p:cNvPr id="112" name="Text Box 4"/>
          <p:cNvSpPr txBox="1">
            <a:spLocks noChangeArrowheads="1"/>
          </p:cNvSpPr>
          <p:nvPr/>
        </p:nvSpPr>
        <p:spPr bwMode="auto">
          <a:xfrm>
            <a:off x="323528" y="4797153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대응방안 수립</a:t>
            </a:r>
            <a:endParaRPr kumimoji="0" lang="en-US" altLang="ko-KR" sz="1300" b="1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" name="Text Box 4"/>
          <p:cNvSpPr txBox="1">
            <a:spLocks noChangeArrowheads="1"/>
          </p:cNvSpPr>
          <p:nvPr/>
        </p:nvSpPr>
        <p:spPr bwMode="auto">
          <a:xfrm>
            <a:off x="323528" y="5473799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이행계획서 작성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4" name="Text Box 16"/>
          <p:cNvSpPr txBox="1">
            <a:spLocks noChangeArrowheads="1"/>
          </p:cNvSpPr>
          <p:nvPr/>
        </p:nvSpPr>
        <p:spPr bwMode="auto">
          <a:xfrm>
            <a:off x="352103" y="5346565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ko-KR" altLang="en-US" spc="-100" dirty="0" smtClean="0"/>
              <a:t>목표설정 및 이행계획서 제출</a:t>
            </a:r>
            <a:r>
              <a:rPr lang="en-US" altLang="ko-KR" sz="1800" spc="-100" dirty="0" smtClean="0"/>
              <a:t>-Step5</a:t>
            </a:r>
            <a:endParaRPr sz="1800" spc="-100"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692696"/>
            <a:ext cx="8642350" cy="1008112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목표설정은 매년 이루어지므로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관리업체와의 목표 협상 자체적인 협상방안을 강구할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필요가 있음</a:t>
            </a:r>
            <a:endParaRPr lang="en-US" altLang="ko-KR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협상방안을 강구함에 따라 관장기관은 과도한 목표를 할당하지 않을 수 있으며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관리업체는 무리한 저감활동을 </a:t>
            </a:r>
            <a:r>
              <a:rPr lang="ko-KR" altLang="en-US" dirty="0" smtClean="0">
                <a:solidFill>
                  <a:srgbClr val="000000"/>
                </a:solidFill>
              </a:rPr>
              <a:t>방지할 수 있음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dirty="0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857829" y="1856794"/>
            <a:ext cx="6892471" cy="4380518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123" name="직선 화살표 연결선 122"/>
          <p:cNvCxnSpPr/>
          <p:nvPr/>
        </p:nvCxnSpPr>
        <p:spPr bwMode="auto">
          <a:xfrm rot="5400000">
            <a:off x="-299505" y="4016199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ysClr val="window" lastClr="FFFFFF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130" name="모서리가 둥근 직사각형 129"/>
          <p:cNvSpPr/>
          <p:nvPr/>
        </p:nvSpPr>
        <p:spPr>
          <a:xfrm>
            <a:off x="1856509" y="1877566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세부절차</a:t>
            </a:r>
          </a:p>
        </p:txBody>
      </p:sp>
      <p:sp>
        <p:nvSpPr>
          <p:cNvPr id="134" name="모서리가 둥근 직사각형 133"/>
          <p:cNvSpPr/>
          <p:nvPr/>
        </p:nvSpPr>
        <p:spPr>
          <a:xfrm>
            <a:off x="1857356" y="3861048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목표협상 대응방안 강구</a:t>
            </a:r>
          </a:p>
        </p:txBody>
      </p:sp>
      <p:sp>
        <p:nvSpPr>
          <p:cNvPr id="115" name="Rectangle 8"/>
          <p:cNvSpPr>
            <a:spLocks noChangeArrowheads="1"/>
          </p:cNvSpPr>
          <p:nvPr/>
        </p:nvSpPr>
        <p:spPr bwMode="auto">
          <a:xfrm>
            <a:off x="4324558" y="2420888"/>
            <a:ext cx="1619929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차년도 목표 산정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" name="Rectangle 13"/>
          <p:cNvSpPr>
            <a:spLocks noChangeArrowheads="1"/>
          </p:cNvSpPr>
          <p:nvPr/>
        </p:nvSpPr>
        <p:spPr bwMode="auto">
          <a:xfrm>
            <a:off x="6669757" y="3133816"/>
            <a:ext cx="1687602" cy="43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목표협상 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대응 방안 수립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6" name="Rectangle 19"/>
          <p:cNvSpPr>
            <a:spLocks noChangeArrowheads="1"/>
          </p:cNvSpPr>
          <p:nvPr/>
        </p:nvSpPr>
        <p:spPr bwMode="auto">
          <a:xfrm>
            <a:off x="2051720" y="2420888"/>
            <a:ext cx="1619929" cy="437816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기준연도 배출량 산정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Rectangle 23"/>
          <p:cNvSpPr>
            <a:spLocks noChangeArrowheads="1"/>
          </p:cNvSpPr>
          <p:nvPr/>
        </p:nvSpPr>
        <p:spPr bwMode="auto">
          <a:xfrm>
            <a:off x="4295983" y="3140968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차년도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BAU’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값과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비교 분석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87"/>
          <p:cNvGrpSpPr>
            <a:grpSpLocks/>
          </p:cNvGrpSpPr>
          <p:nvPr/>
        </p:nvGrpSpPr>
        <p:grpSpPr bwMode="auto">
          <a:xfrm>
            <a:off x="5580112" y="4293096"/>
            <a:ext cx="2664296" cy="1800200"/>
            <a:chOff x="2267744" y="5085184"/>
            <a:chExt cx="1872208" cy="1253277"/>
          </a:xfrm>
        </p:grpSpPr>
        <p:sp>
          <p:nvSpPr>
            <p:cNvPr id="143" name="모서리가 둥근 직사각형 142"/>
            <p:cNvSpPr/>
            <p:nvPr/>
          </p:nvSpPr>
          <p:spPr>
            <a:xfrm>
              <a:off x="2267744" y="5085184"/>
              <a:ext cx="431926" cy="144365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550" b="1" kern="0" dirty="0">
                  <a:solidFill>
                    <a:sysClr val="window" lastClr="FFFFFF"/>
                  </a:solidFill>
                  <a:latin typeface="+mn-ea"/>
                  <a:ea typeface="+mn-ea"/>
                </a:rPr>
                <a:t>시나리오</a:t>
              </a:r>
            </a:p>
          </p:txBody>
        </p:sp>
        <p:sp>
          <p:nvSpPr>
            <p:cNvPr id="144" name="모서리가 둥근 직사각형 143"/>
            <p:cNvSpPr/>
            <p:nvPr/>
          </p:nvSpPr>
          <p:spPr>
            <a:xfrm>
              <a:off x="2733017" y="5085184"/>
              <a:ext cx="576431" cy="144365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600" b="1" kern="0" dirty="0">
                  <a:solidFill>
                    <a:sysClr val="window" lastClr="FFFFFF"/>
                  </a:solidFill>
                  <a:latin typeface="+mn-ea"/>
                  <a:ea typeface="+mn-ea"/>
                </a:rPr>
                <a:t>내용</a:t>
              </a:r>
            </a:p>
          </p:txBody>
        </p:sp>
        <p:sp>
          <p:nvSpPr>
            <p:cNvPr id="145" name="모서리가 둥근 직사각형 144"/>
            <p:cNvSpPr/>
            <p:nvPr/>
          </p:nvSpPr>
          <p:spPr>
            <a:xfrm>
              <a:off x="3353911" y="5085184"/>
              <a:ext cx="786041" cy="144365"/>
            </a:xfrm>
            <a:prstGeom prst="roundRect">
              <a:avLst/>
            </a:prstGeom>
            <a:solidFill>
              <a:srgbClr val="7794C3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600" b="1" kern="0" dirty="0">
                  <a:solidFill>
                    <a:sysClr val="window" lastClr="FFFFFF"/>
                  </a:solidFill>
                  <a:latin typeface="+mn-ea"/>
                  <a:ea typeface="+mn-ea"/>
                </a:rPr>
                <a:t>대응방안</a:t>
              </a:r>
            </a:p>
          </p:txBody>
        </p:sp>
        <p:sp>
          <p:nvSpPr>
            <p:cNvPr id="146" name="모서리가 둥근 직사각형 145"/>
            <p:cNvSpPr/>
            <p:nvPr/>
          </p:nvSpPr>
          <p:spPr>
            <a:xfrm>
              <a:off x="2267744" y="5272382"/>
              <a:ext cx="431926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시나리오 </a:t>
              </a: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1</a:t>
              </a:r>
              <a:endParaRPr lang="ko-KR" altLang="en-US" sz="5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7" name="모서리가 둥근 직사각형 146"/>
            <p:cNvSpPr/>
            <p:nvPr/>
          </p:nvSpPr>
          <p:spPr>
            <a:xfrm>
              <a:off x="2733017" y="5272382"/>
              <a:ext cx="576431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과거 실적 기준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algn="ctr" latinLnBrk="0"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30 % </a:t>
              </a: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절감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algn="ctr" latinLnBrk="0"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BM </a:t>
              </a: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적용</a:t>
              </a:r>
            </a:p>
          </p:txBody>
        </p:sp>
        <p:sp>
          <p:nvSpPr>
            <p:cNvPr id="148" name="모서리가 둥근 직사각형 147"/>
            <p:cNvSpPr/>
            <p:nvPr/>
          </p:nvSpPr>
          <p:spPr>
            <a:xfrm>
              <a:off x="3353911" y="5272382"/>
              <a:ext cx="786041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latinLnBrk="0">
                <a:buFont typeface="Arial" pitchFamily="34" charset="0"/>
                <a:buChar char="•"/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 타당성 자료 구성 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latinLnBrk="0">
                <a:buFont typeface="Arial" pitchFamily="34" charset="0"/>
                <a:buChar char="•"/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 감축리스트 실행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latinLnBrk="0">
                <a:buFont typeface="Arial" pitchFamily="34" charset="0"/>
                <a:buChar char="•"/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외부</a:t>
              </a: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…..</a:t>
              </a:r>
              <a:endParaRPr lang="ko-KR" altLang="en-US" sz="5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9" name="모서리가 둥근 직사각형 148"/>
            <p:cNvSpPr/>
            <p:nvPr/>
          </p:nvSpPr>
          <p:spPr>
            <a:xfrm>
              <a:off x="2267744" y="5637260"/>
              <a:ext cx="431926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시나리오 </a:t>
              </a: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2</a:t>
              </a:r>
              <a:endParaRPr lang="ko-KR" altLang="en-US" sz="5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0" name="모서리가 둥근 직사각형 149"/>
            <p:cNvSpPr/>
            <p:nvPr/>
          </p:nvSpPr>
          <p:spPr>
            <a:xfrm>
              <a:off x="2733017" y="5637260"/>
              <a:ext cx="576431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과거 실적 기준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algn="ctr" latinLnBrk="0"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20% </a:t>
              </a: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절감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algn="ctr" latinLnBrk="0"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BM </a:t>
              </a: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적용</a:t>
              </a:r>
            </a:p>
          </p:txBody>
        </p:sp>
        <p:sp>
          <p:nvSpPr>
            <p:cNvPr id="151" name="모서리가 둥근 직사각형 150"/>
            <p:cNvSpPr/>
            <p:nvPr/>
          </p:nvSpPr>
          <p:spPr>
            <a:xfrm>
              <a:off x="3353911" y="5637260"/>
              <a:ext cx="786041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latinLnBrk="0">
                <a:buFont typeface="Arial" pitchFamily="34" charset="0"/>
                <a:buChar char="•"/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 감축 계획 조기 실행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latinLnBrk="0">
                <a:buFont typeface="Arial" pitchFamily="34" charset="0"/>
                <a:buChar char="•"/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기본적</a:t>
              </a: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….</a:t>
              </a:r>
              <a:endParaRPr lang="ko-KR" altLang="en-US" sz="5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2" name="모서리가 둥근 직사각형 151"/>
            <p:cNvSpPr/>
            <p:nvPr/>
          </p:nvSpPr>
          <p:spPr>
            <a:xfrm>
              <a:off x="2267744" y="6002139"/>
              <a:ext cx="431926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시나리오 </a:t>
              </a: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3</a:t>
              </a:r>
              <a:endParaRPr lang="ko-KR" altLang="en-US" sz="5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3" name="모서리가 둥근 직사각형 152"/>
            <p:cNvSpPr/>
            <p:nvPr/>
          </p:nvSpPr>
          <p:spPr>
            <a:xfrm>
              <a:off x="2733017" y="6002139"/>
              <a:ext cx="576431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algn="ctr" latinLnBrk="0"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과거 실적 기준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algn="ctr" latinLnBrk="0"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10% </a:t>
              </a: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절감</a:t>
              </a:r>
              <a:endParaRPr lang="en-US" altLang="ko-KR" sz="500" kern="0" dirty="0">
                <a:solidFill>
                  <a:schemeClr val="tx1"/>
                </a:solidFill>
                <a:latin typeface="+mn-ea"/>
              </a:endParaRPr>
            </a:p>
            <a:p>
              <a:pPr algn="ctr" latinLnBrk="0">
                <a:defRPr/>
              </a:pPr>
              <a:r>
                <a:rPr lang="en-US" altLang="ko-KR" sz="500" kern="0" dirty="0">
                  <a:solidFill>
                    <a:schemeClr val="tx1"/>
                  </a:solidFill>
                  <a:latin typeface="+mn-ea"/>
                </a:rPr>
                <a:t>BM </a:t>
              </a:r>
              <a:r>
                <a:rPr lang="ko-KR" altLang="en-US" sz="500" kern="0" dirty="0" err="1">
                  <a:solidFill>
                    <a:schemeClr val="tx1"/>
                  </a:solidFill>
                  <a:latin typeface="+mn-ea"/>
                </a:rPr>
                <a:t>미적용</a:t>
              </a:r>
              <a:endParaRPr lang="ko-KR" altLang="en-US" sz="500" kern="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4" name="모서리가 둥근 직사각형 153"/>
            <p:cNvSpPr/>
            <p:nvPr/>
          </p:nvSpPr>
          <p:spPr>
            <a:xfrm>
              <a:off x="3353911" y="6002139"/>
              <a:ext cx="786041" cy="336322"/>
            </a:xfrm>
            <a:prstGeom prst="roundRect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anchor="ctr"/>
            <a:lstStyle/>
            <a:p>
              <a:pPr latinLnBrk="0">
                <a:buFont typeface="Arial" pitchFamily="34" charset="0"/>
                <a:buChar char="•"/>
                <a:defRPr/>
              </a:pPr>
              <a:r>
                <a:rPr lang="ko-KR" altLang="en-US" sz="500" kern="0" dirty="0">
                  <a:solidFill>
                    <a:schemeClr val="tx1"/>
                  </a:solidFill>
                  <a:latin typeface="+mn-ea"/>
                </a:rPr>
                <a:t> 기존 계획 실행</a:t>
              </a:r>
            </a:p>
          </p:txBody>
        </p:sp>
      </p:grpSp>
      <p:pic>
        <p:nvPicPr>
          <p:cNvPr id="15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27784" y="4221088"/>
            <a:ext cx="2664296" cy="201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6" name="Picture 45" descr="C:\Documents and Settings\허혜정\바탕 화면\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9800000">
            <a:off x="4016454" y="5065205"/>
            <a:ext cx="2109774" cy="647385"/>
          </a:xfrm>
          <a:prstGeom prst="rect">
            <a:avLst/>
          </a:prstGeom>
          <a:noFill/>
        </p:spPr>
      </p:pic>
      <p:cxnSp>
        <p:nvCxnSpPr>
          <p:cNvPr id="178" name="직선 화살표 연결선 177"/>
          <p:cNvCxnSpPr>
            <a:stCxn id="136" idx="3"/>
            <a:endCxn id="115" idx="1"/>
          </p:cNvCxnSpPr>
          <p:nvPr/>
        </p:nvCxnSpPr>
        <p:spPr>
          <a:xfrm>
            <a:off x="3671649" y="2639796"/>
            <a:ext cx="652909" cy="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직선 화살표 연결선 179"/>
          <p:cNvCxnSpPr>
            <a:stCxn id="115" idx="2"/>
            <a:endCxn id="138" idx="0"/>
          </p:cNvCxnSpPr>
          <p:nvPr/>
        </p:nvCxnSpPr>
        <p:spPr>
          <a:xfrm rot="16200000" flipH="1">
            <a:off x="4996713" y="2997897"/>
            <a:ext cx="280880" cy="52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직선 화살표 연결선 183"/>
          <p:cNvCxnSpPr>
            <a:stCxn id="138" idx="3"/>
          </p:cNvCxnSpPr>
          <p:nvPr/>
        </p:nvCxnSpPr>
        <p:spPr>
          <a:xfrm flipV="1">
            <a:off x="5983585" y="3356295"/>
            <a:ext cx="676647" cy="42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111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" name="갈매기형 수장 96"/>
          <p:cNvSpPr/>
          <p:nvPr/>
        </p:nvSpPr>
        <p:spPr>
          <a:xfrm rot="5400000">
            <a:off x="1195332" y="4391304"/>
            <a:ext cx="895976" cy="2571768"/>
          </a:xfrm>
          <a:prstGeom prst="chevron">
            <a:avLst>
              <a:gd name="adj" fmla="val 33502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8" name="갈매기형 수장 97"/>
          <p:cNvSpPr/>
          <p:nvPr/>
        </p:nvSpPr>
        <p:spPr>
          <a:xfrm rot="5400000">
            <a:off x="1199524" y="372418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99" name="갈매기형 수장 98"/>
          <p:cNvSpPr/>
          <p:nvPr/>
        </p:nvSpPr>
        <p:spPr>
          <a:xfrm rot="5400000">
            <a:off x="1199524" y="3061252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0" name="갈매기형 수장 99"/>
          <p:cNvSpPr/>
          <p:nvPr/>
        </p:nvSpPr>
        <p:spPr>
          <a:xfrm rot="5400000">
            <a:off x="1204857" y="2394130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1" name="오각형 100"/>
          <p:cNvSpPr/>
          <p:nvPr/>
        </p:nvSpPr>
        <p:spPr>
          <a:xfrm rot="5400000">
            <a:off x="1240633" y="1067235"/>
            <a:ext cx="855618" cy="2571768"/>
          </a:xfrm>
          <a:prstGeom prst="homePlate">
            <a:avLst>
              <a:gd name="adj" fmla="val 31828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" name="갈매기형 수장 101"/>
          <p:cNvSpPr/>
          <p:nvPr/>
        </p:nvSpPr>
        <p:spPr>
          <a:xfrm rot="5400000">
            <a:off x="1220454" y="1727008"/>
            <a:ext cx="895976" cy="2571768"/>
          </a:xfrm>
          <a:prstGeom prst="chevron">
            <a:avLst>
              <a:gd name="adj" fmla="val 33502"/>
            </a:avLst>
          </a:prstGeom>
          <a:solidFill>
            <a:srgbClr val="DDDDD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03" name="Text Box 4"/>
          <p:cNvSpPr txBox="1">
            <a:spLocks noChangeArrowheads="1"/>
          </p:cNvSpPr>
          <p:nvPr/>
        </p:nvSpPr>
        <p:spPr bwMode="auto">
          <a:xfrm>
            <a:off x="454575" y="2046864"/>
            <a:ext cx="1328873" cy="61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예상감축사업 목록화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4" name="Text Box 16"/>
          <p:cNvSpPr txBox="1">
            <a:spLocks noChangeArrowheads="1"/>
          </p:cNvSpPr>
          <p:nvPr/>
        </p:nvSpPr>
        <p:spPr bwMode="auto">
          <a:xfrm>
            <a:off x="344911" y="1916832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1</a:t>
            </a:r>
          </a:p>
        </p:txBody>
      </p:sp>
      <p:sp>
        <p:nvSpPr>
          <p:cNvPr id="105" name="Text Box 16"/>
          <p:cNvSpPr txBox="1">
            <a:spLocks noChangeArrowheads="1"/>
          </p:cNvSpPr>
          <p:nvPr/>
        </p:nvSpPr>
        <p:spPr bwMode="auto">
          <a:xfrm>
            <a:off x="344911" y="2645390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2</a:t>
            </a:r>
          </a:p>
        </p:txBody>
      </p:sp>
      <p:sp>
        <p:nvSpPr>
          <p:cNvPr id="106" name="Text Box 16"/>
          <p:cNvSpPr txBox="1">
            <a:spLocks noChangeArrowheads="1"/>
          </p:cNvSpPr>
          <p:nvPr/>
        </p:nvSpPr>
        <p:spPr bwMode="auto">
          <a:xfrm>
            <a:off x="344911" y="3284984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3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07" name="Text Box 16"/>
          <p:cNvSpPr txBox="1">
            <a:spLocks noChangeArrowheads="1"/>
          </p:cNvSpPr>
          <p:nvPr/>
        </p:nvSpPr>
        <p:spPr bwMode="auto">
          <a:xfrm>
            <a:off x="325861" y="393078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4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08" name="Text Box 16"/>
          <p:cNvSpPr txBox="1">
            <a:spLocks noChangeArrowheads="1"/>
          </p:cNvSpPr>
          <p:nvPr/>
        </p:nvSpPr>
        <p:spPr bwMode="auto">
          <a:xfrm>
            <a:off x="344911" y="4619228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5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09" name="Text Box 4"/>
          <p:cNvSpPr txBox="1">
            <a:spLocks noChangeArrowheads="1"/>
          </p:cNvSpPr>
          <p:nvPr/>
        </p:nvSpPr>
        <p:spPr bwMode="auto">
          <a:xfrm>
            <a:off x="445724" y="2799978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감축사업선정</a:t>
            </a:r>
            <a:endParaRPr kumimoji="0" lang="en-US" altLang="ko-KR" sz="1300" kern="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0" name="Text Box 4"/>
          <p:cNvSpPr txBox="1">
            <a:spLocks noChangeArrowheads="1"/>
          </p:cNvSpPr>
          <p:nvPr/>
        </p:nvSpPr>
        <p:spPr bwMode="auto">
          <a:xfrm>
            <a:off x="445724" y="3491483"/>
            <a:ext cx="1328873" cy="4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BAU </a:t>
            </a: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산정</a:t>
            </a:r>
            <a:endParaRPr kumimoji="0" lang="en-US" altLang="ko-KR" sz="1300" kern="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1" name="Text Box 4"/>
          <p:cNvSpPr txBox="1">
            <a:spLocks noChangeArrowheads="1"/>
          </p:cNvSpPr>
          <p:nvPr/>
        </p:nvSpPr>
        <p:spPr bwMode="auto">
          <a:xfrm>
            <a:off x="297830" y="4069542"/>
            <a:ext cx="1605996" cy="5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목표배출량 및</a:t>
            </a:r>
            <a:endParaRPr kumimoji="0" lang="en-US" altLang="ko-KR" sz="1200" kern="0" spc="-100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" latinLnBrk="0">
              <a:lnSpc>
                <a:spcPct val="80000"/>
              </a:lnSpc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200" kern="0" spc="-100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감축잠재량</a:t>
            </a:r>
            <a:r>
              <a:rPr kumimoji="0" lang="ko-KR" altLang="en-US" sz="1200" kern="0" spc="-1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산정</a:t>
            </a:r>
          </a:p>
        </p:txBody>
      </p:sp>
      <p:sp>
        <p:nvSpPr>
          <p:cNvPr id="112" name="Text Box 4"/>
          <p:cNvSpPr txBox="1">
            <a:spLocks noChangeArrowheads="1"/>
          </p:cNvSpPr>
          <p:nvPr/>
        </p:nvSpPr>
        <p:spPr bwMode="auto">
          <a:xfrm>
            <a:off x="323528" y="4797153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대응방안 수립</a:t>
            </a:r>
            <a:endParaRPr kumimoji="0" lang="en-US" altLang="ko-KR" sz="1300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3" name="Text Box 4"/>
          <p:cNvSpPr txBox="1">
            <a:spLocks noChangeArrowheads="1"/>
          </p:cNvSpPr>
          <p:nvPr/>
        </p:nvSpPr>
        <p:spPr bwMode="auto">
          <a:xfrm>
            <a:off x="323528" y="5473799"/>
            <a:ext cx="1461980" cy="41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144000" rIns="90000" bIns="72000" anchor="ctr">
            <a:spAutoFit/>
          </a:bodyPr>
          <a:lstStyle/>
          <a:p>
            <a:pPr algn="ctr"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300" b="1" kern="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이행계획서 작성</a:t>
            </a:r>
            <a:endParaRPr kumimoji="0" lang="en-US" altLang="ko-KR" sz="1300" b="1" kern="0" spc="-50" dirty="0" err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4" name="Text Box 16"/>
          <p:cNvSpPr txBox="1">
            <a:spLocks noChangeArrowheads="1"/>
          </p:cNvSpPr>
          <p:nvPr/>
        </p:nvSpPr>
        <p:spPr bwMode="auto">
          <a:xfrm>
            <a:off x="352103" y="5310733"/>
            <a:ext cx="910360" cy="31468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90000" tIns="72000" rIns="90000" bIns="72000">
            <a:spAutoFit/>
          </a:bodyPr>
          <a:lstStyle/>
          <a:p>
            <a:pPr fontAlgn="b" latinLnBrk="0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100" i="1" kern="0" dirty="0">
                <a:solidFill>
                  <a:srgbClr val="FFFFFF"/>
                </a:solidFill>
                <a:latin typeface="Tahoma" pitchFamily="34" charset="0"/>
              </a:rPr>
              <a:t>Step </a:t>
            </a:r>
            <a:r>
              <a:rPr kumimoji="0" lang="en-US" altLang="ko-KR" sz="1100" i="1" kern="0" dirty="0" smtClean="0">
                <a:solidFill>
                  <a:srgbClr val="FFFFFF"/>
                </a:solidFill>
                <a:latin typeface="Tahoma" pitchFamily="34" charset="0"/>
              </a:rPr>
              <a:t>6</a:t>
            </a:r>
            <a:endParaRPr kumimoji="0" lang="en-US" altLang="ko-KR" sz="1100" i="1" kern="0" dirty="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ko-KR" altLang="en-US" spc="-100" dirty="0" smtClean="0"/>
              <a:t>목표설정 및 이행계획서 제출</a:t>
            </a:r>
            <a:r>
              <a:rPr lang="en-US" altLang="ko-KR" sz="1800" spc="-100" dirty="0" smtClean="0"/>
              <a:t>-Step6</a:t>
            </a:r>
            <a:endParaRPr sz="1800" spc="-100"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692696"/>
            <a:ext cx="8642350" cy="1008112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설정된 목표에 따라 관장기관과 목표를 협상하고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그에 따른 세부 이행계획서를 작성함</a:t>
            </a:r>
            <a:endParaRPr lang="en-US" altLang="ko-KR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잠재량평가의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근거에 합당하게 이행계획서를 작성하여 매년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31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일까지 전자적 방식으로 제출하여야 함</a:t>
            </a:r>
            <a:endParaRPr lang="ko-KR" altLang="en-US" dirty="0"/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857829" y="1844824"/>
            <a:ext cx="6892471" cy="4380518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123" name="직선 화살표 연결선 122"/>
          <p:cNvCxnSpPr/>
          <p:nvPr/>
        </p:nvCxnSpPr>
        <p:spPr bwMode="auto">
          <a:xfrm rot="5400000">
            <a:off x="-299505" y="4016199"/>
            <a:ext cx="4056998" cy="1588"/>
          </a:xfrm>
          <a:prstGeom prst="straightConnector1">
            <a:avLst/>
          </a:prstGeom>
          <a:solidFill>
            <a:srgbClr val="1C4C74"/>
          </a:solidFill>
          <a:ln w="38100" cap="flat" cmpd="sng" algn="ctr">
            <a:solidFill>
              <a:sysClr val="window" lastClr="FFFFFF"/>
            </a:solidFill>
            <a:prstDash val="solid"/>
            <a:round/>
            <a:headEnd type="oval" w="med" len="med"/>
            <a:tailEnd type="triangle" w="med" len="med"/>
          </a:ln>
          <a:effectLst>
            <a:glow rad="63500">
              <a:srgbClr val="4BEAFF">
                <a:alpha val="40000"/>
              </a:srgbClr>
            </a:glow>
          </a:effectLst>
        </p:spPr>
      </p:cxnSp>
      <p:sp>
        <p:nvSpPr>
          <p:cNvPr id="130" name="모서리가 둥근 직사각형 129"/>
          <p:cNvSpPr/>
          <p:nvPr/>
        </p:nvSpPr>
        <p:spPr>
          <a:xfrm>
            <a:off x="1856509" y="1877566"/>
            <a:ext cx="6890327" cy="31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목표설정에 따른 이행계획서 작성 및 제출</a:t>
            </a: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51720" y="3429000"/>
            <a:ext cx="1979054" cy="234474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8" name="Rectangle 13"/>
          <p:cNvSpPr>
            <a:spLocks noChangeArrowheads="1"/>
          </p:cNvSpPr>
          <p:nvPr/>
        </p:nvSpPr>
        <p:spPr bwMode="auto">
          <a:xfrm>
            <a:off x="6772830" y="2564904"/>
            <a:ext cx="1687602" cy="43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이행계획서 제출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85725" indent="-85725" algn="ctr"/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(to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관장기관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" name="Rectangle 13"/>
          <p:cNvSpPr>
            <a:spLocks noChangeArrowheads="1"/>
          </p:cNvSpPr>
          <p:nvPr/>
        </p:nvSpPr>
        <p:spPr bwMode="auto">
          <a:xfrm>
            <a:off x="4684598" y="2564904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이행계획서 작성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2" name="직선 화살표 연결선 91"/>
          <p:cNvCxnSpPr>
            <a:stCxn id="62" idx="3"/>
            <a:endCxn id="58" idx="1"/>
          </p:cNvCxnSpPr>
          <p:nvPr/>
        </p:nvCxnSpPr>
        <p:spPr>
          <a:xfrm>
            <a:off x="6372200" y="2784504"/>
            <a:ext cx="400630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miter lim="800000"/>
            <a:headEnd/>
            <a:tailEnd type="triangle" w="med" len="med"/>
          </a:ln>
        </p:spPr>
      </p:cxnSp>
      <p:sp>
        <p:nvSpPr>
          <p:cNvPr id="95" name="TextBox 94"/>
          <p:cNvSpPr txBox="1"/>
          <p:nvPr/>
        </p:nvSpPr>
        <p:spPr>
          <a:xfrm>
            <a:off x="6876256" y="2331338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0" dirty="0" smtClean="0">
                <a:latin typeface="+mj-lt"/>
              </a:rPr>
              <a:t>~12. 31</a:t>
            </a:r>
            <a:endParaRPr lang="ko-KR" altLang="en-US" sz="1200" b="0" dirty="0">
              <a:latin typeface="+mj-lt"/>
            </a:endParaRPr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85720" y="4293096"/>
            <a:ext cx="3846520" cy="187220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860032" y="3429000"/>
            <a:ext cx="3685846" cy="194421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44" name="Rectangle 13"/>
          <p:cNvSpPr>
            <a:spLocks noChangeArrowheads="1"/>
          </p:cNvSpPr>
          <p:nvPr/>
        </p:nvSpPr>
        <p:spPr bwMode="auto">
          <a:xfrm>
            <a:off x="2555776" y="2564904"/>
            <a:ext cx="1687602" cy="4392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</p:spPr>
        <p:txBody>
          <a:bodyPr lIns="18000" rIns="18000" anchor="ctr"/>
          <a:lstStyle/>
          <a:p>
            <a:pPr marL="85725" indent="-85725" algn="ctr"/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목표협상 완료</a:t>
            </a:r>
            <a:endParaRPr lang="ko-KR" altLang="en-US" sz="1200" b="1" dirty="0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5" name="직선 화살표 연결선 44"/>
          <p:cNvCxnSpPr>
            <a:stCxn id="44" idx="3"/>
          </p:cNvCxnSpPr>
          <p:nvPr/>
        </p:nvCxnSpPr>
        <p:spPr>
          <a:xfrm>
            <a:off x="4243378" y="2784504"/>
            <a:ext cx="400630" cy="1588"/>
          </a:xfrm>
          <a:prstGeom prst="straightConnector1">
            <a:avLst/>
          </a:prstGeom>
          <a:noFill/>
          <a:ln w="12700">
            <a:solidFill>
              <a:srgbClr val="5F5F5F"/>
            </a:solidFill>
            <a:miter lim="800000"/>
            <a:headEnd/>
            <a:tailEnd type="triangle" w="med" len="med"/>
          </a:ln>
        </p:spPr>
      </p:cxnSp>
      <p:sp>
        <p:nvSpPr>
          <p:cNvPr id="3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112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7"/>
          <p:cNvGrpSpPr>
            <a:grpSpLocks/>
          </p:cNvGrpSpPr>
          <p:nvPr/>
        </p:nvGrpSpPr>
        <p:grpSpPr bwMode="auto">
          <a:xfrm>
            <a:off x="2339752" y="3392624"/>
            <a:ext cx="4543771" cy="441325"/>
            <a:chOff x="2477014" y="1987540"/>
            <a:chExt cx="4189973" cy="441328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477014" y="1987540"/>
              <a:ext cx="4189973" cy="441328"/>
            </a:xfrm>
            <a:prstGeom prst="roundRect">
              <a:avLst>
                <a:gd name="adj" fmla="val 5873"/>
              </a:avLst>
            </a:prstGeom>
            <a:gradFill>
              <a:gsLst>
                <a:gs pos="0">
                  <a:srgbClr val="92D05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0" scaled="0"/>
            </a:gra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779" name="TextBox 30"/>
            <p:cNvSpPr txBox="1">
              <a:spLocks noChangeArrowheads="1"/>
            </p:cNvSpPr>
            <p:nvPr/>
          </p:nvSpPr>
          <p:spPr bwMode="auto">
            <a:xfrm>
              <a:off x="2595022" y="2000240"/>
              <a:ext cx="3732715" cy="400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/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IV.  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목표관리 컨설팅의 역할과 범위</a:t>
              </a:r>
              <a:endParaRPr lang="ko-KR" altLang="en-US" sz="2000" b="0" spc="-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그룹 45"/>
          <p:cNvGrpSpPr>
            <a:grpSpLocks/>
          </p:cNvGrpSpPr>
          <p:nvPr/>
        </p:nvGrpSpPr>
        <p:grpSpPr bwMode="auto">
          <a:xfrm>
            <a:off x="2339752" y="1475507"/>
            <a:ext cx="4543772" cy="441325"/>
            <a:chOff x="2477014" y="3201986"/>
            <a:chExt cx="4189973" cy="44132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477014" y="3201986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94460" y="3214686"/>
              <a:ext cx="3655849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I. 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목표관리제 정의 및 태동 배경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44"/>
          <p:cNvGrpSpPr>
            <a:grpSpLocks/>
          </p:cNvGrpSpPr>
          <p:nvPr/>
        </p:nvGrpSpPr>
        <p:grpSpPr bwMode="auto">
          <a:xfrm>
            <a:off x="2339752" y="2137127"/>
            <a:ext cx="4543773" cy="441325"/>
            <a:chOff x="2477014" y="3786190"/>
            <a:chExt cx="4189973" cy="44132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94460" y="3798890"/>
              <a:ext cx="2899017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배출량 등의 산정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" name="그룹 44"/>
          <p:cNvGrpSpPr>
            <a:grpSpLocks/>
          </p:cNvGrpSpPr>
          <p:nvPr/>
        </p:nvGrpSpPr>
        <p:grpSpPr bwMode="auto">
          <a:xfrm>
            <a:off x="2339752" y="2731005"/>
            <a:ext cx="4543772" cy="441325"/>
            <a:chOff x="2477014" y="3786190"/>
            <a:chExt cx="4189973" cy="44132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94460" y="3798890"/>
              <a:ext cx="3676544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목표설정 및 이행계획서 제출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7" name="그룹 44"/>
          <p:cNvGrpSpPr>
            <a:grpSpLocks/>
          </p:cNvGrpSpPr>
          <p:nvPr/>
        </p:nvGrpSpPr>
        <p:grpSpPr bwMode="auto">
          <a:xfrm>
            <a:off x="2339752" y="4054244"/>
            <a:ext cx="4543773" cy="441325"/>
            <a:chOff x="2477014" y="3786190"/>
            <a:chExt cx="4189973" cy="44132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4460" y="3798890"/>
              <a:ext cx="2424520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용어의 정의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8" name="그룹 44"/>
          <p:cNvGrpSpPr>
            <a:grpSpLocks/>
          </p:cNvGrpSpPr>
          <p:nvPr/>
        </p:nvGrpSpPr>
        <p:grpSpPr bwMode="auto">
          <a:xfrm>
            <a:off x="2339752" y="4715862"/>
            <a:ext cx="4543773" cy="441325"/>
            <a:chOff x="2477014" y="3786190"/>
            <a:chExt cx="4189973" cy="4413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94460" y="3798890"/>
              <a:ext cx="3784451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2]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국내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외 가이드라인 소개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1. </a:t>
            </a:r>
            <a:r>
              <a:rPr lang="ko-KR" altLang="en-US" dirty="0" smtClean="0"/>
              <a:t>목표관리 컨설팅 </a:t>
            </a:r>
            <a:r>
              <a:rPr lang="en-US" altLang="ko-KR" dirty="0" smtClean="0"/>
              <a:t>R&amp;R</a:t>
            </a:r>
            <a:r>
              <a:rPr lang="ko-KR" altLang="en-US" dirty="0" smtClean="0"/>
              <a:t> 정의</a:t>
            </a:r>
            <a:endParaRPr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712968" cy="1008112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정부 정책에 대한 대응을 위해 컨설팅은 사업자에게 정책에 대한 정확한 정보 제공과 대응 방안을 제시하는 것이 가장 큰 역할이라고 할 수 있음</a:t>
            </a:r>
            <a:endParaRPr lang="en-US" altLang="ko-KR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컨설팅을 위해서는 사업장 담당자와 컨설팅 기관의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R&amp;R(Role &amp; Responsibilities) 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정의를 하고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R&amp;R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 따라 역할과 책임 부여</a:t>
            </a:r>
            <a:endParaRPr lang="ko-KR" altLang="en-US" dirty="0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1043608" y="2385021"/>
            <a:ext cx="1205880" cy="82795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산정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2289175" y="2385021"/>
            <a:ext cx="3240088" cy="82795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경계 및 범위 설정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배출원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목록 작성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산정 방법론 개발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 배출량 산정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모니터링 체계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043608" y="3256409"/>
            <a:ext cx="1205880" cy="58558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매뉴얼</a:t>
            </a:r>
            <a:r>
              <a:rPr kumimoji="1" lang="en-US" altLang="ko-KR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/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 작성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2289175" y="1916832"/>
            <a:ext cx="3240088" cy="403101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컨설팅 기관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5592763" y="1916832"/>
            <a:ext cx="3241675" cy="403101"/>
          </a:xfrm>
          <a:prstGeom prst="rect">
            <a:avLst/>
          </a:prstGeom>
          <a:solidFill>
            <a:srgbClr val="476D1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사업장 </a:t>
            </a:r>
            <a:r>
              <a:rPr kumimoji="1" lang="en-US" altLang="ko-KR" sz="14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TF</a:t>
            </a:r>
            <a:endParaRPr kumimoji="1" lang="ko-KR" altLang="ko-KR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5592763" y="2385021"/>
            <a:ext cx="3241675" cy="82795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인터뷰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 공정설명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배출원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목록 및 배출량 데이터 조사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산정 결과 검토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산정 예외 사항 결정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7" name="Rectangle 13"/>
          <p:cNvSpPr>
            <a:spLocks noChangeArrowheads="1"/>
          </p:cNvSpPr>
          <p:nvPr/>
        </p:nvSpPr>
        <p:spPr bwMode="auto">
          <a:xfrm>
            <a:off x="2289175" y="3256409"/>
            <a:ext cx="3240088" cy="58558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사업장 내부 보고서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작성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목표관리제 대응 매뉴얼 작성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정부보고용 명세서 작성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5592763" y="3256409"/>
            <a:ext cx="3241675" cy="58558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사업장 내부 </a:t>
            </a:r>
            <a:r>
              <a:rPr kumimoji="1" lang="ko-KR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보고서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검토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목표관리제 대응 매뉴얼 검토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정부보고용 </a:t>
            </a:r>
            <a:r>
              <a:rPr kumimoji="1" lang="ko-KR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검토</a:t>
            </a:r>
            <a:endParaRPr kumimoji="1" lang="ko-KR" altLang="ko-KR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8" name="Rectangle 13"/>
          <p:cNvSpPr>
            <a:spLocks noChangeArrowheads="1"/>
          </p:cNvSpPr>
          <p:nvPr/>
        </p:nvSpPr>
        <p:spPr bwMode="auto">
          <a:xfrm>
            <a:off x="1043608" y="3894956"/>
            <a:ext cx="1205880" cy="617538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검증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9" name="Rectangle 13"/>
          <p:cNvSpPr>
            <a:spLocks noChangeArrowheads="1"/>
          </p:cNvSpPr>
          <p:nvPr/>
        </p:nvSpPr>
        <p:spPr bwMode="auto">
          <a:xfrm>
            <a:off x="2289175" y="3894956"/>
            <a:ext cx="3240088" cy="6175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내부 검증 진행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외부 검증 지원</a:t>
            </a:r>
            <a:endParaRPr kumimoji="1" lang="ko-KR" altLang="en-US" sz="12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0" name="Rectangle 13"/>
          <p:cNvSpPr>
            <a:spLocks noChangeArrowheads="1"/>
          </p:cNvSpPr>
          <p:nvPr/>
        </p:nvSpPr>
        <p:spPr bwMode="auto">
          <a:xfrm>
            <a:off x="5592763" y="3894956"/>
            <a:ext cx="3241675" cy="6175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검증 지원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최종보고서 검토</a:t>
            </a:r>
            <a:endParaRPr kumimoji="1" lang="ko-KR" altLang="en-US" sz="1200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261045" y="2385021"/>
            <a:ext cx="720080" cy="2142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50" b="1" kern="1200" spc="-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인벤토리</a:t>
            </a:r>
            <a:endParaRPr kumimoji="1" lang="en-US" altLang="ko-KR" sz="1250" b="1" kern="1200" spc="-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작성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컨설팅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251520" y="4552552"/>
            <a:ext cx="720080" cy="197279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잠재량평가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이행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계획서 작성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1043608" y="4568702"/>
            <a:ext cx="1205880" cy="65826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감축잠재량</a:t>
            </a: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평가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6" name="Rectangle 13"/>
          <p:cNvSpPr>
            <a:spLocks noChangeArrowheads="1"/>
          </p:cNvSpPr>
          <p:nvPr/>
        </p:nvSpPr>
        <p:spPr bwMode="auto">
          <a:xfrm>
            <a:off x="2286794" y="4557886"/>
            <a:ext cx="3240088" cy="6596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저감사업 조사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설문 및 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DB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활용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적용 타당성 있는 감축사업 목록 제시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BAU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산정 및 </a:t>
            </a: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감축잠재량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산정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7" name="Rectangle 13"/>
          <p:cNvSpPr>
            <a:spLocks noChangeArrowheads="1"/>
          </p:cNvSpPr>
          <p:nvPr/>
        </p:nvSpPr>
        <p:spPr bwMode="auto">
          <a:xfrm>
            <a:off x="1043608" y="5287641"/>
            <a:ext cx="1205880" cy="586257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목표협상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대응방안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8" name="Rectangle 13"/>
          <p:cNvSpPr>
            <a:spLocks noChangeArrowheads="1"/>
          </p:cNvSpPr>
          <p:nvPr/>
        </p:nvSpPr>
        <p:spPr bwMode="auto">
          <a:xfrm>
            <a:off x="2286794" y="5276825"/>
            <a:ext cx="3240088" cy="5874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예상 배출허용량 산정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최종 </a:t>
            </a: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목표안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제시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 협상 대응방안 제시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9" name="Rectangle 13"/>
          <p:cNvSpPr>
            <a:spLocks noChangeArrowheads="1"/>
          </p:cNvSpPr>
          <p:nvPr/>
        </p:nvSpPr>
        <p:spPr bwMode="auto">
          <a:xfrm>
            <a:off x="1043608" y="5921996"/>
            <a:ext cx="1205880" cy="586257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이행계획서</a:t>
            </a:r>
            <a:endParaRPr kumimoji="1" lang="en-US" altLang="ko-KR" sz="13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작성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0" name="Rectangle 13"/>
          <p:cNvSpPr>
            <a:spLocks noChangeArrowheads="1"/>
          </p:cNvSpPr>
          <p:nvPr/>
        </p:nvSpPr>
        <p:spPr bwMode="auto">
          <a:xfrm>
            <a:off x="2286794" y="5911180"/>
            <a:ext cx="3240088" cy="5874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목표관리 지침 기준 이행계획서 작성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1" name="Rectangle 13"/>
          <p:cNvSpPr>
            <a:spLocks noChangeArrowheads="1"/>
          </p:cNvSpPr>
          <p:nvPr/>
        </p:nvSpPr>
        <p:spPr bwMode="auto">
          <a:xfrm>
            <a:off x="5599434" y="4571603"/>
            <a:ext cx="3240088" cy="6596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기존 자료 제공 및 설문조사 협조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감축사업 선정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BAU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 </a:t>
            </a: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감축잠재량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산정 검토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72" name="Rectangle 13"/>
          <p:cNvSpPr>
            <a:spLocks noChangeArrowheads="1"/>
          </p:cNvSpPr>
          <p:nvPr/>
        </p:nvSpPr>
        <p:spPr bwMode="auto">
          <a:xfrm>
            <a:off x="5599434" y="5290542"/>
            <a:ext cx="3240088" cy="5874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조기감축사업 목록제공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최종 </a:t>
            </a: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목표안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검토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 협상 대응방안 검토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3" name="Rectangle 13"/>
          <p:cNvSpPr>
            <a:spLocks noChangeArrowheads="1"/>
          </p:cNvSpPr>
          <p:nvPr/>
        </p:nvSpPr>
        <p:spPr bwMode="auto">
          <a:xfrm>
            <a:off x="5599434" y="5924897"/>
            <a:ext cx="3240088" cy="5874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이행계획서 자료 제공 및 검토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114</a:t>
            </a:fld>
            <a:endParaRPr lang="ko-KR" altLang="en-US" kern="120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ko-KR" altLang="en-US" dirty="0" smtClean="0"/>
              <a:t>목표관리 컨설팅 사전조사</a:t>
            </a:r>
            <a:endParaRPr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1008112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컨설팅을 위한 사전조사를 통해 누락 등의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Risk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를 줄일 수 있으며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</a:rPr>
              <a:t>업무 협조 등 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컨설팅기관과 </a:t>
            </a:r>
            <a:r>
              <a:rPr lang="ko-KR" altLang="en-US" dirty="0" smtClean="0">
                <a:solidFill>
                  <a:srgbClr val="000000"/>
                </a:solidFill>
              </a:rPr>
              <a:t>업체간의 원활한 업무진행에 도움이 될 수 있음</a:t>
            </a:r>
            <a:endParaRPr lang="en-US" altLang="ko-KR" dirty="0" smtClean="0">
              <a:solidFill>
                <a:srgbClr val="000000"/>
              </a:solidFill>
            </a:endParaRPr>
          </a:p>
          <a:p>
            <a:r>
              <a:rPr lang="ko-KR" altLang="en-US" dirty="0" smtClean="0">
                <a:solidFill>
                  <a:srgbClr val="000000"/>
                </a:solidFill>
              </a:rPr>
              <a:t>목표관리제의 도입기에 따른 여러 가지 상황</a:t>
            </a:r>
            <a:r>
              <a:rPr lang="en-US" altLang="ko-KR" dirty="0" smtClean="0">
                <a:solidFill>
                  <a:srgbClr val="000000"/>
                </a:solidFill>
              </a:rPr>
              <a:t>(</a:t>
            </a:r>
            <a:r>
              <a:rPr lang="ko-KR" altLang="en-US" dirty="0" smtClean="0">
                <a:solidFill>
                  <a:srgbClr val="000000"/>
                </a:solidFill>
              </a:rPr>
              <a:t>시범사업 등</a:t>
            </a:r>
            <a:r>
              <a:rPr lang="en-US" altLang="ko-KR" dirty="0" smtClean="0">
                <a:solidFill>
                  <a:srgbClr val="000000"/>
                </a:solidFill>
              </a:rPr>
              <a:t>)</a:t>
            </a:r>
            <a:r>
              <a:rPr lang="ko-KR" altLang="en-US" dirty="0" smtClean="0">
                <a:solidFill>
                  <a:srgbClr val="000000"/>
                </a:solidFill>
              </a:rPr>
              <a:t>에 컨설팅 업무 일정조정 가능</a:t>
            </a:r>
            <a:endParaRPr lang="ko-KR" altLang="en-US" dirty="0"/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2289175" y="2385021"/>
            <a:ext cx="3240088" cy="39963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관리업체의 생산제품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생산제품에 따라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배출시설이 추정가능하며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 공정배출 여부도 대략적으로 판단 가능함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endParaRPr kumimoji="1" lang="en-US" altLang="ko-KR" sz="10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관리업체의 운영 조직도 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→</a:t>
            </a:r>
            <a:r>
              <a:rPr kumimoji="1" lang="ko-KR" altLang="en-US" sz="11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인벤토리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및 명세서 작성을 원활하게 진행하기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위해서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각 </a:t>
            </a:r>
            <a:r>
              <a:rPr kumimoji="1" lang="ko-KR" altLang="en-US" sz="11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파트별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사업장 내 업무 파악을 통해 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사전에 컨설팅 업무 협조 요청 가능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endParaRPr kumimoji="1" lang="en-US" altLang="ko-KR" sz="10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에너지사용량 신고서</a:t>
            </a:r>
            <a:r>
              <a:rPr kumimoji="1" lang="en-US" altLang="ko-KR" sz="10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0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에너지관리공단 보고자료</a:t>
            </a:r>
            <a:r>
              <a:rPr kumimoji="1" lang="en-US" altLang="ko-KR" sz="10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기존 에너지관리공단에 해마다 보고하던 에너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지사용량 신고서를 확보함으로써 관리업체의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대략적인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온실가스 배출규모를 파악할 수 있음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endParaRPr kumimoji="1" lang="en-US" altLang="ko-KR" sz="10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관리업체의 설비배치도 및 사업장 전경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사업장의 대략적인 설비를 파악할 수 있으며 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조직경계를 설정하는데 있어 참고자료가 될 수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있음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endParaRPr kumimoji="1" lang="en-US" altLang="ko-KR" sz="10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사업장 경계 외의 시설 확인 필요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관리업체의 사업장 경계 내부의 설비 뿐만 아니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라 외부에 위치한 기숙사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연구실 등도 경계에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포함 될 수 있으므로 확인 요</a:t>
            </a:r>
            <a:endParaRPr kumimoji="1" lang="en-US" altLang="ko-KR" sz="10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2289175" y="1916832"/>
            <a:ext cx="3240088" cy="403101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인벤토리</a:t>
            </a: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및 명세서 작성 컨설팅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115</a:t>
            </a:fld>
            <a:endParaRPr lang="ko-KR" altLang="en-US" kern="1200">
              <a:cs typeface="+mn-cs"/>
            </a:endParaRPr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5592763" y="1916832"/>
            <a:ext cx="3241675" cy="403101"/>
          </a:xfrm>
          <a:prstGeom prst="rect">
            <a:avLst/>
          </a:prstGeom>
          <a:solidFill>
            <a:srgbClr val="476D1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spc="-50" dirty="0" err="1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잠재량평가</a:t>
            </a:r>
            <a:r>
              <a:rPr kumimoji="1" lang="ko-KR" altLang="en-US" sz="1300" b="1" kern="1200" spc="-5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및 이행계획서 작성 컨설팅</a:t>
            </a:r>
            <a:endParaRPr kumimoji="1" lang="ko-KR" altLang="ko-KR" sz="1300" kern="1200" spc="-5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2" name="그룹 35"/>
          <p:cNvGrpSpPr/>
          <p:nvPr/>
        </p:nvGrpSpPr>
        <p:grpSpPr>
          <a:xfrm>
            <a:off x="429166" y="2348880"/>
            <a:ext cx="1550546" cy="720172"/>
            <a:chOff x="357158" y="1448765"/>
            <a:chExt cx="1214446" cy="504825"/>
          </a:xfrm>
        </p:grpSpPr>
        <p:grpSp>
          <p:nvGrpSpPr>
            <p:cNvPr id="3" name="Group 49"/>
            <p:cNvGrpSpPr>
              <a:grpSpLocks/>
            </p:cNvGrpSpPr>
            <p:nvPr/>
          </p:nvGrpSpPr>
          <p:grpSpPr bwMode="auto">
            <a:xfrm>
              <a:off x="357158" y="1486866"/>
              <a:ext cx="1214446" cy="449995"/>
              <a:chOff x="4173" y="595"/>
              <a:chExt cx="1020" cy="409"/>
            </a:xfrm>
          </p:grpSpPr>
          <p:sp>
            <p:nvSpPr>
              <p:cNvPr id="39" name="Rectangle 50"/>
              <p:cNvSpPr>
                <a:spLocks noChangeArrowheads="1"/>
              </p:cNvSpPr>
              <p:nvPr/>
            </p:nvSpPr>
            <p:spPr bwMode="auto">
              <a:xfrm>
                <a:off x="4173" y="595"/>
                <a:ext cx="158" cy="405"/>
              </a:xfrm>
              <a:prstGeom prst="rect">
                <a:avLst/>
              </a:prstGeom>
              <a:solidFill>
                <a:srgbClr val="355E9B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  <a:cs typeface="+mn-cs"/>
                </a:endParaRPr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/>
            </p:nvSpPr>
            <p:spPr bwMode="auto">
              <a:xfrm>
                <a:off x="5034" y="595"/>
                <a:ext cx="158" cy="405"/>
              </a:xfrm>
              <a:prstGeom prst="rect">
                <a:avLst/>
              </a:prstGeom>
              <a:solidFill>
                <a:srgbClr val="355E9B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  <a:cs typeface="+mn-cs"/>
                </a:endParaRPr>
              </a:p>
            </p:txBody>
          </p:sp>
          <p:sp>
            <p:nvSpPr>
              <p:cNvPr id="41" name="AutoShape 52"/>
              <p:cNvSpPr>
                <a:spLocks noChangeArrowheads="1"/>
              </p:cNvSpPr>
              <p:nvPr/>
            </p:nvSpPr>
            <p:spPr bwMode="auto">
              <a:xfrm>
                <a:off x="4173" y="595"/>
                <a:ext cx="1020" cy="114"/>
              </a:xfrm>
              <a:custGeom>
                <a:avLst/>
                <a:gdLst>
                  <a:gd name="G0" fmla="+- 2551 0 0"/>
                  <a:gd name="G1" fmla="+- 21600 0 2551"/>
                  <a:gd name="G2" fmla="*/ 2551 1 2"/>
                  <a:gd name="G3" fmla="+- 21600 0 G2"/>
                  <a:gd name="G4" fmla="+/ 2551 21600 2"/>
                  <a:gd name="G5" fmla="+/ G1 0 2"/>
                  <a:gd name="G6" fmla="*/ 21600 21600 2551"/>
                  <a:gd name="G7" fmla="*/ G6 1 2"/>
                  <a:gd name="G8" fmla="+- 21600 0 G7"/>
                  <a:gd name="G9" fmla="*/ 21600 1 2"/>
                  <a:gd name="G10" fmla="+- 2551 0 G9"/>
                  <a:gd name="G11" fmla="?: G10 G8 0"/>
                  <a:gd name="G12" fmla="?: G10 G7 21600"/>
                  <a:gd name="T0" fmla="*/ 20324 w 21600"/>
                  <a:gd name="T1" fmla="*/ 10800 h 21600"/>
                  <a:gd name="T2" fmla="*/ 10800 w 21600"/>
                  <a:gd name="T3" fmla="*/ 21600 h 21600"/>
                  <a:gd name="T4" fmla="*/ 1276 w 21600"/>
                  <a:gd name="T5" fmla="*/ 10800 h 21600"/>
                  <a:gd name="T6" fmla="*/ 10800 w 21600"/>
                  <a:gd name="T7" fmla="*/ 0 h 21600"/>
                  <a:gd name="T8" fmla="*/ 3076 w 21600"/>
                  <a:gd name="T9" fmla="*/ 3076 h 21600"/>
                  <a:gd name="T10" fmla="*/ 18524 w 21600"/>
                  <a:gd name="T11" fmla="*/ 1852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551" y="21600"/>
                    </a:lnTo>
                    <a:lnTo>
                      <a:pt x="1904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38CC9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  <a:cs typeface="+mn-cs"/>
                </a:endParaRPr>
              </a:p>
            </p:txBody>
          </p:sp>
          <p:sp>
            <p:nvSpPr>
              <p:cNvPr id="42" name="AutoShape 53"/>
              <p:cNvSpPr>
                <a:spLocks noChangeArrowheads="1"/>
              </p:cNvSpPr>
              <p:nvPr/>
            </p:nvSpPr>
            <p:spPr bwMode="auto">
              <a:xfrm flipV="1">
                <a:off x="4173" y="709"/>
                <a:ext cx="1020" cy="294"/>
              </a:xfrm>
              <a:custGeom>
                <a:avLst/>
                <a:gdLst>
                  <a:gd name="G0" fmla="+- 2551 0 0"/>
                  <a:gd name="G1" fmla="+- 21600 0 2551"/>
                  <a:gd name="G2" fmla="*/ 2551 1 2"/>
                  <a:gd name="G3" fmla="+- 21600 0 G2"/>
                  <a:gd name="G4" fmla="+/ 2551 21600 2"/>
                  <a:gd name="G5" fmla="+/ G1 0 2"/>
                  <a:gd name="G6" fmla="*/ 21600 21600 2551"/>
                  <a:gd name="G7" fmla="*/ G6 1 2"/>
                  <a:gd name="G8" fmla="+- 21600 0 G7"/>
                  <a:gd name="G9" fmla="*/ 21600 1 2"/>
                  <a:gd name="G10" fmla="+- 2551 0 G9"/>
                  <a:gd name="G11" fmla="?: G10 G8 0"/>
                  <a:gd name="G12" fmla="?: G10 G7 21600"/>
                  <a:gd name="T0" fmla="*/ 20324 w 21600"/>
                  <a:gd name="T1" fmla="*/ 10800 h 21600"/>
                  <a:gd name="T2" fmla="*/ 10800 w 21600"/>
                  <a:gd name="T3" fmla="*/ 21600 h 21600"/>
                  <a:gd name="T4" fmla="*/ 1276 w 21600"/>
                  <a:gd name="T5" fmla="*/ 10800 h 21600"/>
                  <a:gd name="T6" fmla="*/ 10800 w 21600"/>
                  <a:gd name="T7" fmla="*/ 0 h 21600"/>
                  <a:gd name="T8" fmla="*/ 3076 w 21600"/>
                  <a:gd name="T9" fmla="*/ 3076 h 21600"/>
                  <a:gd name="T10" fmla="*/ 18524 w 21600"/>
                  <a:gd name="T11" fmla="*/ 1852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551" y="21600"/>
                    </a:lnTo>
                    <a:lnTo>
                      <a:pt x="1904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0558C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  <a:cs typeface="+mn-cs"/>
                </a:endParaRPr>
              </a:p>
            </p:txBody>
          </p:sp>
          <p:sp>
            <p:nvSpPr>
              <p:cNvPr id="44" name="AutoShape 54"/>
              <p:cNvSpPr>
                <a:spLocks noChangeArrowheads="1"/>
              </p:cNvSpPr>
              <p:nvPr/>
            </p:nvSpPr>
            <p:spPr bwMode="auto">
              <a:xfrm>
                <a:off x="4173" y="595"/>
                <a:ext cx="1020" cy="409"/>
              </a:xfrm>
              <a:prstGeom prst="roundRect">
                <a:avLst>
                  <a:gd name="adj" fmla="val 6167"/>
                </a:avLst>
              </a:prstGeom>
              <a:noFill/>
              <a:ln w="28575">
                <a:solidFill>
                  <a:srgbClr val="4274BE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rtl="0">
                  <a:defRPr/>
                </a:pPr>
                <a:endParaRPr lang="ko-KR" altLang="en-US">
                  <a:latin typeface="굴림" pitchFamily="50" charset="-127"/>
                  <a:ea typeface="굴림" pitchFamily="50" charset="-127"/>
                  <a:cs typeface="+mn-cs"/>
                </a:endParaRPr>
              </a:p>
            </p:txBody>
          </p:sp>
        </p:grpSp>
        <p:sp>
          <p:nvSpPr>
            <p:cNvPr id="38" name="Rectangle 10"/>
            <p:cNvSpPr>
              <a:spLocks noChangeArrowheads="1"/>
            </p:cNvSpPr>
            <p:nvPr/>
          </p:nvSpPr>
          <p:spPr bwMode="auto">
            <a:xfrm>
              <a:off x="571472" y="1448765"/>
              <a:ext cx="714380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300" b="1" i="1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사전요청 및 </a:t>
              </a:r>
              <a:endParaRPr kumimoji="1" lang="en-US" altLang="ko-KR" sz="1300" b="1" i="1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300" b="1" i="1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확인자료</a:t>
              </a:r>
            </a:p>
          </p:txBody>
        </p:sp>
      </p:grpSp>
      <p:sp>
        <p:nvSpPr>
          <p:cNvPr id="45" name="Rectangle 13"/>
          <p:cNvSpPr>
            <a:spLocks noChangeArrowheads="1"/>
          </p:cNvSpPr>
          <p:nvPr/>
        </p:nvSpPr>
        <p:spPr bwMode="auto">
          <a:xfrm>
            <a:off x="5608847" y="2385021"/>
            <a:ext cx="3240088" cy="39963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관리업체의 생산제품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생산제품에 따라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보유시설이 추정가능하며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 보유시설에 따른 감축기술 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BD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를 선 파악 가능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에너지진단 자료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사업장에서 기존에 실시한 에너지진단자료는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 감축기술 수집에 큰 도움이 될 수 있음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자체 보유 감축 기술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공정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(or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생산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담당자 등이 보유하고 있는 감축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 기술을 사전에 파악하여 그 기술들에 대한 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   </a:t>
            </a:r>
            <a:r>
              <a:rPr kumimoji="1" lang="ko-KR" altLang="en-US" sz="11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저감량을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대략적 도출 가능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endParaRPr kumimoji="1" lang="ko-KR" altLang="en-US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  <a:buFont typeface="Wingdings" pitchFamily="2" charset="2"/>
              <a:buChar char="§"/>
            </a:pP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관리업체의 에너지 사용 중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·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장기 계획</a:t>
            </a:r>
            <a:endParaRPr kumimoji="1" lang="en-US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300"/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 →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관리업체의 </a:t>
            </a:r>
            <a:r>
              <a:rPr kumimoji="1" lang="en-US" altLang="ko-KR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BAU</a:t>
            </a:r>
            <a:r>
              <a:rPr kumimoji="1" lang="ko-KR" altLang="en-US" sz="11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산정에 필요</a:t>
            </a:r>
            <a:endParaRPr kumimoji="1" lang="en-US" altLang="ko-KR" sz="11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pic>
        <p:nvPicPr>
          <p:cNvPr id="27" name="Picture 10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083" y="5733256"/>
            <a:ext cx="6445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0800000" flipV="1">
            <a:off x="304800" y="3571006"/>
            <a:ext cx="8524875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3. </a:t>
            </a:r>
            <a:r>
              <a:rPr lang="ko-KR" altLang="en-US" dirty="0" smtClean="0"/>
              <a:t>목표관리 컨설팅 추진조직</a:t>
            </a:r>
            <a:r>
              <a:rPr lang="en-US" altLang="ko-KR" dirty="0" smtClean="0"/>
              <a:t> </a:t>
            </a:r>
            <a:r>
              <a:rPr lang="ko-KR" altLang="en-US" dirty="0" smtClean="0"/>
              <a:t>정의</a:t>
            </a:r>
            <a:endParaRPr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648071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컨설팅을 위해서는 사업장 담당자와 컨설팅 기관의 추진조직 정의 및 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Contact Point </a:t>
            </a:r>
            <a:b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설정이 중요함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/>
          </a:p>
        </p:txBody>
      </p:sp>
      <p:pic>
        <p:nvPicPr>
          <p:cNvPr id="30" name="Picture 104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059" y="5849516"/>
            <a:ext cx="644525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그룹 47"/>
          <p:cNvGrpSpPr>
            <a:grpSpLocks/>
          </p:cNvGrpSpPr>
          <p:nvPr/>
        </p:nvGrpSpPr>
        <p:grpSpPr bwMode="auto">
          <a:xfrm>
            <a:off x="2804418" y="1341438"/>
            <a:ext cx="3390900" cy="606425"/>
            <a:chOff x="2978765" y="1392238"/>
            <a:chExt cx="3389780" cy="606425"/>
          </a:xfrm>
        </p:grpSpPr>
        <p:sp>
          <p:nvSpPr>
            <p:cNvPr id="5" name="모서리가 둥근 직사각형 41"/>
            <p:cNvSpPr/>
            <p:nvPr/>
          </p:nvSpPr>
          <p:spPr bwMode="auto">
            <a:xfrm>
              <a:off x="2978765" y="1392238"/>
              <a:ext cx="3389780" cy="296862"/>
            </a:xfrm>
            <a:prstGeom prst="roundRect">
              <a:avLst/>
            </a:prstGeom>
            <a:solidFill>
              <a:srgbClr val="476D1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kern="120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총괄 추진책임자</a:t>
              </a:r>
              <a:endParaRPr kumimoji="1" lang="ko-KR" altLang="en-US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" name="직사각형 42"/>
            <p:cNvSpPr/>
            <p:nvPr/>
          </p:nvSpPr>
          <p:spPr bwMode="auto">
            <a:xfrm>
              <a:off x="2988287" y="1700213"/>
              <a:ext cx="3370736" cy="29845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사업장 총괄책임자</a:t>
              </a:r>
              <a:endParaRPr kumimoji="1" lang="ko-KR" altLang="ko-KR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grpSp>
        <p:nvGrpSpPr>
          <p:cNvPr id="3" name="그룹 48"/>
          <p:cNvGrpSpPr>
            <a:grpSpLocks/>
          </p:cNvGrpSpPr>
          <p:nvPr/>
        </p:nvGrpSpPr>
        <p:grpSpPr bwMode="auto">
          <a:xfrm>
            <a:off x="2804418" y="2254250"/>
            <a:ext cx="3390900" cy="615950"/>
            <a:chOff x="2978765" y="2305050"/>
            <a:chExt cx="3389780" cy="615950"/>
          </a:xfrm>
        </p:grpSpPr>
        <p:sp>
          <p:nvSpPr>
            <p:cNvPr id="7" name="모서리가 둥근 직사각형 21"/>
            <p:cNvSpPr/>
            <p:nvPr/>
          </p:nvSpPr>
          <p:spPr bwMode="auto">
            <a:xfrm>
              <a:off x="2978765" y="2305050"/>
              <a:ext cx="3389780" cy="307975"/>
            </a:xfrm>
            <a:prstGeom prst="roundRect">
              <a:avLst/>
            </a:prstGeom>
            <a:solidFill>
              <a:srgbClr val="476D1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사업장 </a:t>
              </a:r>
              <a:r>
                <a:rPr kumimoji="1" lang="en-US" altLang="ko-KR" sz="1400" b="1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TF </a:t>
              </a:r>
              <a:r>
                <a:rPr kumimoji="1" lang="ko-KR" altLang="en-US" sz="1400" b="1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실무책임</a:t>
              </a:r>
              <a:endParaRPr kumimoji="1" lang="ko-KR" altLang="en-US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8" name="직사각형 22"/>
            <p:cNvSpPr/>
            <p:nvPr/>
          </p:nvSpPr>
          <p:spPr bwMode="auto">
            <a:xfrm>
              <a:off x="2988287" y="2622550"/>
              <a:ext cx="3370736" cy="29845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사업장실무책임 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TBD</a:t>
              </a:r>
              <a:endParaRPr kumimoji="1" lang="ko-KR" altLang="ko-KR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cxnSp>
        <p:nvCxnSpPr>
          <p:cNvPr id="9" name="직선 연결선 24"/>
          <p:cNvCxnSpPr/>
          <p:nvPr/>
        </p:nvCxnSpPr>
        <p:spPr bwMode="auto">
          <a:xfrm rot="5400000">
            <a:off x="4346674" y="2101057"/>
            <a:ext cx="30638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꺾인 연결선 25"/>
          <p:cNvCxnSpPr>
            <a:endCxn id="10" idx="0"/>
          </p:cNvCxnSpPr>
          <p:nvPr/>
        </p:nvCxnSpPr>
        <p:spPr bwMode="auto">
          <a:xfrm rot="16200000" flipH="1">
            <a:off x="5257900" y="2113756"/>
            <a:ext cx="611188" cy="212407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모서리가 둥근 직사각형 22"/>
          <p:cNvSpPr/>
          <p:nvPr/>
        </p:nvSpPr>
        <p:spPr bwMode="auto">
          <a:xfrm>
            <a:off x="894656" y="3481388"/>
            <a:ext cx="2159000" cy="36195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사업장</a:t>
            </a:r>
            <a:r>
              <a:rPr kumimoji="1" lang="en-US" altLang="ko-KR" sz="12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담당자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3" name="직사각형 62"/>
          <p:cNvSpPr/>
          <p:nvPr/>
        </p:nvSpPr>
        <p:spPr bwMode="auto">
          <a:xfrm>
            <a:off x="897831" y="3913188"/>
            <a:ext cx="762000" cy="3556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kern="120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총괄</a:t>
            </a: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4" name="직사각형 63"/>
          <p:cNvSpPr/>
          <p:nvPr/>
        </p:nvSpPr>
        <p:spPr bwMode="auto">
          <a:xfrm>
            <a:off x="1723331" y="3913188"/>
            <a:ext cx="1330325" cy="352425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TBD</a:t>
            </a: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>
            <a:off x="915293" y="4311650"/>
            <a:ext cx="2138363" cy="1689100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공무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고정연소 外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환경안전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탈루배출 外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총무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이동연소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구매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공정배출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생산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공정배출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생산기술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설비기술</a:t>
            </a:r>
            <a:r>
              <a:rPr kumimoji="1" lang="en-US" altLang="ko-KR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endParaRPr kumimoji="1" lang="ko-KR" altLang="ko-KR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cxnSp>
        <p:nvCxnSpPr>
          <p:cNvPr id="75" name="꺾인 연결선 74"/>
          <p:cNvCxnSpPr/>
          <p:nvPr/>
        </p:nvCxnSpPr>
        <p:spPr bwMode="auto">
          <a:xfrm rot="5400000">
            <a:off x="2934593" y="1916113"/>
            <a:ext cx="611188" cy="251936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모서리가 둥근 직사각형 28"/>
          <p:cNvSpPr/>
          <p:nvPr/>
        </p:nvSpPr>
        <p:spPr bwMode="auto">
          <a:xfrm>
            <a:off x="5544443" y="3481388"/>
            <a:ext cx="2160588" cy="369887"/>
          </a:xfrm>
          <a:prstGeom prst="round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컨설팅 기관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4" name="직사각형 33"/>
          <p:cNvSpPr/>
          <p:nvPr/>
        </p:nvSpPr>
        <p:spPr bwMode="auto">
          <a:xfrm>
            <a:off x="5563493" y="3919538"/>
            <a:ext cx="712788" cy="36353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kern="120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총괄</a:t>
            </a: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직사각형 37"/>
          <p:cNvSpPr/>
          <p:nvPr/>
        </p:nvSpPr>
        <p:spPr bwMode="auto">
          <a:xfrm>
            <a:off x="6300093" y="3919538"/>
            <a:ext cx="1411288" cy="360362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김구 이사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596706" y="4911874"/>
            <a:ext cx="1985962" cy="1541462"/>
            <a:chOff x="4797672" y="4471470"/>
            <a:chExt cx="1986206" cy="1542618"/>
          </a:xfrm>
        </p:grpSpPr>
        <p:sp>
          <p:nvSpPr>
            <p:cNvPr id="35" name="직사각형 34"/>
            <p:cNvSpPr/>
            <p:nvPr/>
          </p:nvSpPr>
          <p:spPr bwMode="auto">
            <a:xfrm>
              <a:off x="4797672" y="4471470"/>
              <a:ext cx="539816" cy="360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실무</a:t>
              </a: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책임</a:t>
              </a:r>
              <a:endParaRPr kumimoji="1" lang="ko-KR" altLang="en-US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2" name="직사각형 38"/>
            <p:cNvSpPr/>
            <p:nvPr/>
          </p:nvSpPr>
          <p:spPr bwMode="auto">
            <a:xfrm>
              <a:off x="5370829" y="4471470"/>
              <a:ext cx="1413049" cy="362221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kern="12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홍길동 팀장</a:t>
              </a:r>
              <a:endParaRPr kumimoji="1" lang="ko-KR" altLang="en-US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4" name="직사각형 35"/>
            <p:cNvSpPr/>
            <p:nvPr/>
          </p:nvSpPr>
          <p:spPr bwMode="auto">
            <a:xfrm>
              <a:off x="4797672" y="4878175"/>
              <a:ext cx="539816" cy="11311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사업</a:t>
              </a: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진행</a:t>
              </a:r>
              <a:endParaRPr kumimoji="1" lang="ko-KR" altLang="en-US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5" name="직사각형 36"/>
            <p:cNvSpPr/>
            <p:nvPr/>
          </p:nvSpPr>
          <p:spPr bwMode="auto">
            <a:xfrm>
              <a:off x="5370829" y="4878175"/>
              <a:ext cx="1413049" cy="1135913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kern="12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유관순 선임연구원</a:t>
              </a: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kern="12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을지문덕 연구원</a:t>
              </a:r>
              <a:endParaRPr kumimoji="1" lang="ko-KR" altLang="en-US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6720781" y="4911874"/>
            <a:ext cx="1985962" cy="1541462"/>
            <a:chOff x="4797672" y="4471470"/>
            <a:chExt cx="1986206" cy="1542618"/>
          </a:xfrm>
        </p:grpSpPr>
        <p:sp>
          <p:nvSpPr>
            <p:cNvPr id="16" name="직사각형 34"/>
            <p:cNvSpPr/>
            <p:nvPr/>
          </p:nvSpPr>
          <p:spPr bwMode="auto">
            <a:xfrm>
              <a:off x="4797672" y="4471470"/>
              <a:ext cx="539816" cy="360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실무</a:t>
              </a: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책임</a:t>
              </a:r>
              <a:endParaRPr kumimoji="1" lang="ko-KR" altLang="en-US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18" name="직사각형 38"/>
            <p:cNvSpPr/>
            <p:nvPr/>
          </p:nvSpPr>
          <p:spPr bwMode="auto">
            <a:xfrm>
              <a:off x="5370829" y="4471470"/>
              <a:ext cx="1413049" cy="362221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kern="12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강감찬 팀장</a:t>
              </a:r>
              <a:endParaRPr kumimoji="1" lang="ko-KR" altLang="en-US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3" name="직사각형 35"/>
            <p:cNvSpPr/>
            <p:nvPr/>
          </p:nvSpPr>
          <p:spPr bwMode="auto">
            <a:xfrm>
              <a:off x="4797672" y="4878175"/>
              <a:ext cx="539816" cy="11311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사업</a:t>
              </a: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120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진행</a:t>
              </a:r>
              <a:endParaRPr kumimoji="1" lang="ko-KR" altLang="en-US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4" name="직사각형 36"/>
            <p:cNvSpPr/>
            <p:nvPr/>
          </p:nvSpPr>
          <p:spPr bwMode="auto">
            <a:xfrm>
              <a:off x="5370829" y="4878175"/>
              <a:ext cx="1413049" cy="1135913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kern="12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허준 선임연구원</a:t>
              </a: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100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kern="12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이순신 연구원</a:t>
              </a:r>
              <a:endParaRPr kumimoji="1" lang="ko-KR" altLang="en-US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sp>
        <p:nvSpPr>
          <p:cNvPr id="45" name="모서리가 둥근 직사각형 28"/>
          <p:cNvSpPr/>
          <p:nvPr/>
        </p:nvSpPr>
        <p:spPr bwMode="auto">
          <a:xfrm>
            <a:off x="4604643" y="4427538"/>
            <a:ext cx="1979613" cy="44162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kern="1200" spc="-100" dirty="0" err="1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인벤토리</a:t>
            </a:r>
            <a:r>
              <a:rPr kumimoji="1" lang="en-US" altLang="ko-KR" sz="1200" b="1" kern="1200" spc="-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spc="-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 </a:t>
            </a:r>
            <a:endParaRPr kumimoji="1" lang="en-US" altLang="ko-KR" sz="1200" b="1" kern="1200" spc="-1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kern="1200" spc="-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 작성 컨설팅</a:t>
            </a:r>
            <a:endParaRPr kumimoji="1" lang="ko-KR" altLang="en-US" kern="1200" spc="-1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6" name="모서리가 둥근 직사각형 28"/>
          <p:cNvSpPr/>
          <p:nvPr/>
        </p:nvSpPr>
        <p:spPr bwMode="auto">
          <a:xfrm>
            <a:off x="6706493" y="4427538"/>
            <a:ext cx="2016125" cy="44162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kern="1200" dirty="0" err="1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감축잠재량</a:t>
            </a:r>
            <a:r>
              <a:rPr kumimoji="1" lang="ko-KR" altLang="en-US" sz="12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평가</a:t>
            </a:r>
            <a:r>
              <a:rPr kumimoji="1" lang="en-US" altLang="ko-KR" sz="12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2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</a:t>
            </a:r>
            <a:endParaRPr kumimoji="1" lang="en-US" altLang="ko-KR" sz="1200" b="1" kern="12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이행계획서 작성</a:t>
            </a: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971624" y="6021288"/>
            <a:ext cx="2808288" cy="24622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* TBD : To Be Determined</a:t>
            </a:r>
            <a:endParaRPr kumimoji="1" lang="ko-KR" altLang="ko-KR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cxnSp>
        <p:nvCxnSpPr>
          <p:cNvPr id="20" name="꺾인 연결선 74"/>
          <p:cNvCxnSpPr/>
          <p:nvPr/>
        </p:nvCxnSpPr>
        <p:spPr bwMode="auto">
          <a:xfrm rot="5400000">
            <a:off x="6038950" y="3828256"/>
            <a:ext cx="144462" cy="104457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꺾인 연결선 74"/>
          <p:cNvCxnSpPr/>
          <p:nvPr/>
        </p:nvCxnSpPr>
        <p:spPr bwMode="auto">
          <a:xfrm rot="16200000" flipH="1">
            <a:off x="7081937" y="3831432"/>
            <a:ext cx="142875" cy="104298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116</a:t>
            </a:fld>
            <a:endParaRPr lang="ko-KR" altLang="en-US" kern="120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93701" y="2204864"/>
            <a:ext cx="1946052" cy="41044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" lastClr="FFFFFF">
                <a:lumMod val="75000"/>
              </a:sysClr>
            </a:solidFill>
            <a:prstDash val="sys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latinLnBrk="1">
              <a:defRPr/>
            </a:pPr>
            <a:endParaRPr lang="ko-KR" altLang="en-US" sz="1400" b="1"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2554553" y="2204864"/>
            <a:ext cx="1946052" cy="41044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" lastClr="FFFFFF">
                <a:lumMod val="75000"/>
              </a:sysClr>
            </a:solidFill>
            <a:prstDash val="sys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latinLnBrk="1">
              <a:defRPr/>
            </a:pPr>
            <a:endParaRPr lang="ko-KR" altLang="en-US" sz="1400" b="1"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715405" y="2204864"/>
            <a:ext cx="1946052" cy="41044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" lastClr="FFFFFF">
                <a:lumMod val="75000"/>
              </a:sysClr>
            </a:solidFill>
            <a:prstDash val="sys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latinLnBrk="1">
              <a:defRPr/>
            </a:pPr>
            <a:endParaRPr lang="ko-KR" altLang="en-US" sz="1400" b="1"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876256" y="2204864"/>
            <a:ext cx="1946052" cy="410445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" lastClr="FFFFFF">
                <a:lumMod val="75000"/>
              </a:sysClr>
            </a:solidFill>
            <a:prstDash val="sys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 latinLnBrk="1">
              <a:defRPr/>
            </a:pPr>
            <a:endParaRPr lang="ko-KR" altLang="en-US" sz="1400" b="1"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목표관리 컨설팅 업무 범위</a:t>
            </a:r>
            <a:r>
              <a:rPr lang="en-US" altLang="ko-KR" dirty="0" smtClean="0"/>
              <a:t>(1/3)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1152128"/>
          </a:xfrm>
        </p:spPr>
        <p:txBody>
          <a:bodyPr/>
          <a:lstStyle/>
          <a:p>
            <a:r>
              <a:rPr lang="ko-KR" altLang="en-US" dirty="0" smtClean="0"/>
              <a:t>목표관리를 수행하기 위해서는 단계별 대응업무들이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시기에 따라 기업이 정부 대응을 위한 업무 우선순위를 제시하는 것이 필요</a:t>
            </a:r>
            <a:endParaRPr lang="en-US" altLang="ko-KR" dirty="0" smtClean="0"/>
          </a:p>
          <a:p>
            <a:r>
              <a:rPr lang="ko-KR" altLang="en-US" dirty="0" smtClean="0"/>
              <a:t>목표관리를 위한 업무들은 순차적으로 진행이 되어야 하지만</a:t>
            </a:r>
            <a:r>
              <a:rPr lang="en-US" altLang="ko-KR" dirty="0" smtClean="0"/>
              <a:t> </a:t>
            </a:r>
            <a:r>
              <a:rPr lang="ko-KR" altLang="en-US" dirty="0" smtClean="0"/>
              <a:t>목표관리 이후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사업장에서 기후변화에 대한 전반적인 대응을 위한 행동</a:t>
            </a:r>
            <a:r>
              <a:rPr lang="en-US" altLang="ko-KR" dirty="0" smtClean="0"/>
              <a:t>(Action)</a:t>
            </a:r>
            <a:r>
              <a:rPr lang="ko-KR" altLang="en-US" dirty="0" smtClean="0"/>
              <a:t>은 순차적으로 진행할 필요는 없음</a:t>
            </a:r>
            <a:endParaRPr lang="ko-KR" altLang="en-US" dirty="0"/>
          </a:p>
        </p:txBody>
      </p:sp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691233" y="2379861"/>
            <a:ext cx="1360487" cy="473075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lvl="1" algn="ctr" defTabSz="955675" rtl="0" eaLnBrk="0" latinLnBrk="1" hangingPunct="0">
              <a:buClr>
                <a:srgbClr val="597DB7"/>
              </a:buClr>
              <a:defRPr/>
            </a:pPr>
            <a:r>
              <a:rPr lang="en-US" altLang="ko-KR" sz="1400" b="1" dirty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Measure</a:t>
            </a:r>
          </a:p>
        </p:txBody>
      </p:sp>
      <p:sp>
        <p:nvSpPr>
          <p:cNvPr id="6" name="Text Box 42"/>
          <p:cNvSpPr txBox="1">
            <a:spLocks noChangeArrowheads="1"/>
          </p:cNvSpPr>
          <p:nvPr/>
        </p:nvSpPr>
        <p:spPr bwMode="auto">
          <a:xfrm>
            <a:off x="2850414" y="2379861"/>
            <a:ext cx="1360487" cy="473075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lvl="1" algn="ctr" defTabSz="955675" rtl="0" eaLnBrk="0" latinLnBrk="1" hangingPunct="0">
              <a:buClr>
                <a:srgbClr val="597DB7"/>
              </a:buClr>
              <a:defRPr/>
            </a:pPr>
            <a:r>
              <a:rPr lang="en-US" altLang="ko-KR" sz="1400" b="1" dirty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Analysis</a:t>
            </a:r>
          </a:p>
        </p:txBody>
      </p:sp>
      <p:sp>
        <p:nvSpPr>
          <p:cNvPr id="7" name="Text Box 43"/>
          <p:cNvSpPr txBox="1">
            <a:spLocks noChangeArrowheads="1"/>
          </p:cNvSpPr>
          <p:nvPr/>
        </p:nvSpPr>
        <p:spPr bwMode="auto">
          <a:xfrm>
            <a:off x="5009595" y="2379861"/>
            <a:ext cx="1362075" cy="473075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lvl="1" algn="ctr" defTabSz="955675" rtl="0" eaLnBrk="0" latinLnBrk="1" hangingPunct="0">
              <a:buClr>
                <a:srgbClr val="597DB7"/>
              </a:buClr>
              <a:defRPr/>
            </a:pPr>
            <a:r>
              <a:rPr lang="en-US" altLang="ko-KR" sz="1400" b="1" dirty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Strategy</a:t>
            </a:r>
          </a:p>
        </p:txBody>
      </p:sp>
      <p:sp>
        <p:nvSpPr>
          <p:cNvPr id="8" name="Text Box 44"/>
          <p:cNvSpPr txBox="1">
            <a:spLocks noChangeArrowheads="1"/>
          </p:cNvSpPr>
          <p:nvPr/>
        </p:nvSpPr>
        <p:spPr bwMode="auto">
          <a:xfrm>
            <a:off x="7170365" y="2379861"/>
            <a:ext cx="1362075" cy="473075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lvl="1" algn="ctr" defTabSz="955675" rtl="0" eaLnBrk="0" latinLnBrk="1" hangingPunct="0">
              <a:buClr>
                <a:srgbClr val="597DB7"/>
              </a:buClr>
              <a:defRPr/>
            </a:pPr>
            <a:r>
              <a:rPr lang="en-US" altLang="ko-KR" sz="1400" b="1" dirty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Action</a:t>
            </a:r>
          </a:p>
        </p:txBody>
      </p:sp>
      <p:cxnSp>
        <p:nvCxnSpPr>
          <p:cNvPr id="10" name="직선 화살표 연결선 9"/>
          <p:cNvCxnSpPr>
            <a:stCxn id="5" idx="3"/>
            <a:endCxn id="6" idx="1"/>
          </p:cNvCxnSpPr>
          <p:nvPr/>
        </p:nvCxnSpPr>
        <p:spPr>
          <a:xfrm>
            <a:off x="2051720" y="2616399"/>
            <a:ext cx="798694" cy="158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>
            <a:stCxn id="6" idx="3"/>
            <a:endCxn id="7" idx="1"/>
          </p:cNvCxnSpPr>
          <p:nvPr/>
        </p:nvCxnSpPr>
        <p:spPr>
          <a:xfrm>
            <a:off x="4210901" y="2616399"/>
            <a:ext cx="798694" cy="158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>
            <a:stCxn id="7" idx="3"/>
            <a:endCxn id="8" idx="1"/>
          </p:cNvCxnSpPr>
          <p:nvPr/>
        </p:nvCxnSpPr>
        <p:spPr>
          <a:xfrm>
            <a:off x="6371670" y="2616399"/>
            <a:ext cx="798695" cy="158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utoShape 8"/>
          <p:cNvSpPr>
            <a:spLocks noChangeArrowheads="1"/>
          </p:cNvSpPr>
          <p:nvPr/>
        </p:nvSpPr>
        <p:spPr bwMode="auto">
          <a:xfrm>
            <a:off x="683568" y="4220964"/>
            <a:ext cx="1360800" cy="4953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인벤토리</a:t>
            </a: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구축</a:t>
            </a: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683568" y="5013177"/>
            <a:ext cx="1368152" cy="360039"/>
          </a:xfrm>
          <a:prstGeom prst="roundRect">
            <a:avLst>
              <a:gd name="adj" fmla="val 0"/>
            </a:avLst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marL="1588" algn="ctr" rtl="0">
              <a:defRPr/>
            </a:pPr>
            <a:r>
              <a:rPr lang="ko-KR" altLang="en-US" sz="1400" b="1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배출량 산정</a:t>
            </a:r>
            <a:endParaRPr lang="ko-KR" altLang="en-US" sz="1400" b="1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1" name="AutoShape 19"/>
          <p:cNvSpPr>
            <a:spLocks noChangeArrowheads="1"/>
          </p:cNvSpPr>
          <p:nvPr/>
        </p:nvSpPr>
        <p:spPr bwMode="auto">
          <a:xfrm>
            <a:off x="2851160" y="4220964"/>
            <a:ext cx="1360800" cy="4953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잠재량</a:t>
            </a: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평가</a:t>
            </a:r>
          </a:p>
        </p:txBody>
      </p:sp>
      <p:sp>
        <p:nvSpPr>
          <p:cNvPr id="22" name="AutoShape 25"/>
          <p:cNvSpPr>
            <a:spLocks noChangeArrowheads="1"/>
          </p:cNvSpPr>
          <p:nvPr/>
        </p:nvSpPr>
        <p:spPr bwMode="auto">
          <a:xfrm>
            <a:off x="7171640" y="3982864"/>
            <a:ext cx="1360800" cy="51306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en-US" altLang="ko-KR" sz="1400" b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EMS </a:t>
            </a: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구축</a:t>
            </a:r>
          </a:p>
        </p:txBody>
      </p:sp>
      <p:sp>
        <p:nvSpPr>
          <p:cNvPr id="23" name="AutoShape 46"/>
          <p:cNvSpPr>
            <a:spLocks noChangeArrowheads="1"/>
          </p:cNvSpPr>
          <p:nvPr/>
        </p:nvSpPr>
        <p:spPr bwMode="auto">
          <a:xfrm>
            <a:off x="5026968" y="4217144"/>
            <a:ext cx="1360800" cy="4953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대응전략 수립</a:t>
            </a:r>
          </a:p>
        </p:txBody>
      </p:sp>
      <p:sp>
        <p:nvSpPr>
          <p:cNvPr id="24" name="AutoShape 46"/>
          <p:cNvSpPr>
            <a:spLocks noChangeArrowheads="1"/>
          </p:cNvSpPr>
          <p:nvPr/>
        </p:nvSpPr>
        <p:spPr bwMode="auto">
          <a:xfrm>
            <a:off x="5029448" y="5297264"/>
            <a:ext cx="1360800" cy="4953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이행계획서 작성</a:t>
            </a:r>
          </a:p>
        </p:txBody>
      </p:sp>
      <p:cxnSp>
        <p:nvCxnSpPr>
          <p:cNvPr id="26" name="직선 화살표 연결선 25"/>
          <p:cNvCxnSpPr>
            <a:stCxn id="23" idx="2"/>
            <a:endCxn id="24" idx="0"/>
          </p:cNvCxnSpPr>
          <p:nvPr/>
        </p:nvCxnSpPr>
        <p:spPr>
          <a:xfrm rot="16200000" flipH="1">
            <a:off x="5416198" y="5003614"/>
            <a:ext cx="584820" cy="248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stCxn id="21" idx="3"/>
            <a:endCxn id="67" idx="1"/>
          </p:cNvCxnSpPr>
          <p:nvPr/>
        </p:nvCxnSpPr>
        <p:spPr>
          <a:xfrm flipV="1">
            <a:off x="4211960" y="3573016"/>
            <a:ext cx="817488" cy="895598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stCxn id="19" idx="3"/>
            <a:endCxn id="21" idx="1"/>
          </p:cNvCxnSpPr>
          <p:nvPr/>
        </p:nvCxnSpPr>
        <p:spPr>
          <a:xfrm>
            <a:off x="2044368" y="4468614"/>
            <a:ext cx="806792" cy="1588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>
            <a:stCxn id="20" idx="0"/>
            <a:endCxn id="19" idx="2"/>
          </p:cNvCxnSpPr>
          <p:nvPr/>
        </p:nvCxnSpPr>
        <p:spPr>
          <a:xfrm rot="16200000" flipV="1">
            <a:off x="1217350" y="4862883"/>
            <a:ext cx="296913" cy="3676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>
            <a:stCxn id="23" idx="3"/>
            <a:endCxn id="22" idx="1"/>
          </p:cNvCxnSpPr>
          <p:nvPr/>
        </p:nvCxnSpPr>
        <p:spPr>
          <a:xfrm flipV="1">
            <a:off x="6387768" y="4239394"/>
            <a:ext cx="783872" cy="22540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utoShape 11"/>
          <p:cNvSpPr>
            <a:spLocks noChangeArrowheads="1"/>
          </p:cNvSpPr>
          <p:nvPr/>
        </p:nvSpPr>
        <p:spPr bwMode="auto">
          <a:xfrm>
            <a:off x="2843808" y="3284984"/>
            <a:ext cx="1368152" cy="576064"/>
          </a:xfrm>
          <a:prstGeom prst="roundRect">
            <a:avLst>
              <a:gd name="adj" fmla="val 0"/>
            </a:avLst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marL="1588" algn="ctr" rtl="0">
              <a:defRPr/>
            </a:pPr>
            <a:r>
              <a:rPr lang="ko-KR" altLang="en-US" sz="1400" b="1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감축기술 및 사업 분석</a:t>
            </a:r>
            <a:endParaRPr lang="ko-KR" altLang="en-US" sz="1400" b="1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cxnSp>
        <p:nvCxnSpPr>
          <p:cNvPr id="42" name="직선 화살표 연결선 41"/>
          <p:cNvCxnSpPr>
            <a:stCxn id="41" idx="2"/>
            <a:endCxn id="21" idx="0"/>
          </p:cNvCxnSpPr>
          <p:nvPr/>
        </p:nvCxnSpPr>
        <p:spPr>
          <a:xfrm rot="16200000" flipH="1">
            <a:off x="3349764" y="4039168"/>
            <a:ext cx="359916" cy="3676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utoShape 25"/>
          <p:cNvSpPr>
            <a:spLocks noChangeArrowheads="1"/>
          </p:cNvSpPr>
          <p:nvPr/>
        </p:nvSpPr>
        <p:spPr bwMode="auto">
          <a:xfrm>
            <a:off x="7164288" y="4788148"/>
            <a:ext cx="1360800" cy="51306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탄소성적표지</a:t>
            </a:r>
          </a:p>
        </p:txBody>
      </p:sp>
      <p:sp>
        <p:nvSpPr>
          <p:cNvPr id="49" name="AutoShape 25"/>
          <p:cNvSpPr>
            <a:spLocks noChangeArrowheads="1"/>
          </p:cNvSpPr>
          <p:nvPr/>
        </p:nvSpPr>
        <p:spPr bwMode="auto">
          <a:xfrm>
            <a:off x="7164288" y="5580236"/>
            <a:ext cx="1360800" cy="51306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탄소보고서</a:t>
            </a:r>
            <a:endParaRPr lang="en-US" altLang="ko-KR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지속가능보고서</a:t>
            </a:r>
          </a:p>
        </p:txBody>
      </p:sp>
      <p:cxnSp>
        <p:nvCxnSpPr>
          <p:cNvPr id="50" name="직선 화살표 연결선 49"/>
          <p:cNvCxnSpPr>
            <a:stCxn id="23" idx="3"/>
            <a:endCxn id="48" idx="1"/>
          </p:cNvCxnSpPr>
          <p:nvPr/>
        </p:nvCxnSpPr>
        <p:spPr>
          <a:xfrm>
            <a:off x="6387768" y="4464794"/>
            <a:ext cx="776520" cy="579884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stCxn id="23" idx="3"/>
            <a:endCxn id="49" idx="1"/>
          </p:cNvCxnSpPr>
          <p:nvPr/>
        </p:nvCxnSpPr>
        <p:spPr>
          <a:xfrm>
            <a:off x="6387768" y="4464794"/>
            <a:ext cx="776520" cy="1371972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AutoShape 25"/>
          <p:cNvSpPr>
            <a:spLocks noChangeArrowheads="1"/>
          </p:cNvSpPr>
          <p:nvPr/>
        </p:nvSpPr>
        <p:spPr bwMode="auto">
          <a:xfrm>
            <a:off x="7164288" y="3212976"/>
            <a:ext cx="1360800" cy="51306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탄소자산관리</a:t>
            </a:r>
          </a:p>
        </p:txBody>
      </p:sp>
      <p:cxnSp>
        <p:nvCxnSpPr>
          <p:cNvPr id="58" name="직선 화살표 연결선 57"/>
          <p:cNvCxnSpPr>
            <a:stCxn id="23" idx="3"/>
            <a:endCxn id="57" idx="1"/>
          </p:cNvCxnSpPr>
          <p:nvPr/>
        </p:nvCxnSpPr>
        <p:spPr>
          <a:xfrm flipV="1">
            <a:off x="6387768" y="3469506"/>
            <a:ext cx="776520" cy="995288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AutoShape 11"/>
          <p:cNvSpPr>
            <a:spLocks noChangeArrowheads="1"/>
          </p:cNvSpPr>
          <p:nvPr/>
        </p:nvSpPr>
        <p:spPr bwMode="auto">
          <a:xfrm>
            <a:off x="2843808" y="5157192"/>
            <a:ext cx="1368152" cy="576064"/>
          </a:xfrm>
          <a:prstGeom prst="roundRect">
            <a:avLst>
              <a:gd name="adj" fmla="val 0"/>
            </a:avLst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marL="1588" algn="ctr" rtl="0">
              <a:defRPr/>
            </a:pPr>
            <a:r>
              <a:rPr lang="ko-KR" altLang="en-US" sz="1400" b="1" dirty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대내외 여건 </a:t>
            </a:r>
            <a:endParaRPr lang="en-US" altLang="ko-KR" sz="1400" b="1" dirty="0" smtClean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  <a:p>
            <a:pPr marL="1588" algn="ctr" rtl="0">
              <a:defRPr/>
            </a:pPr>
            <a:r>
              <a:rPr lang="ko-KR" altLang="en-US" sz="1400" b="1" dirty="0" smtClean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분석</a:t>
            </a:r>
            <a:endParaRPr lang="ko-KR" altLang="en-US" sz="1400" b="1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cxnSp>
        <p:nvCxnSpPr>
          <p:cNvPr id="63" name="직선 화살표 연결선 62"/>
          <p:cNvCxnSpPr>
            <a:stCxn id="62" idx="0"/>
            <a:endCxn id="21" idx="2"/>
          </p:cNvCxnSpPr>
          <p:nvPr/>
        </p:nvCxnSpPr>
        <p:spPr>
          <a:xfrm rot="5400000" flipH="1" flipV="1">
            <a:off x="3309258" y="4934890"/>
            <a:ext cx="440928" cy="3676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AutoShape 11"/>
          <p:cNvSpPr>
            <a:spLocks noChangeArrowheads="1"/>
          </p:cNvSpPr>
          <p:nvPr/>
        </p:nvSpPr>
        <p:spPr bwMode="auto">
          <a:xfrm>
            <a:off x="5029448" y="3284984"/>
            <a:ext cx="1368152" cy="576064"/>
          </a:xfrm>
          <a:prstGeom prst="roundRect">
            <a:avLst>
              <a:gd name="adj" fmla="val 0"/>
            </a:avLst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46800" rIns="0" anchor="ctr"/>
          <a:lstStyle/>
          <a:p>
            <a:pPr marL="1588" algn="ctr" rtl="0">
              <a:defRPr/>
            </a:pPr>
            <a:r>
              <a:rPr lang="ko-KR" altLang="en-US" sz="1400" b="1" dirty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감축목표 수립</a:t>
            </a:r>
            <a:endParaRPr lang="en-US" altLang="ko-KR" sz="1400" b="1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  <a:p>
            <a:pPr marL="1588" algn="ctr" rtl="0">
              <a:defRPr/>
            </a:pPr>
            <a:r>
              <a:rPr lang="ko-KR" altLang="en-US" sz="1400" b="1" dirty="0">
                <a:solidFill>
                  <a:sysClr val="window" lastClr="FFFFFF"/>
                </a:solidFill>
                <a:latin typeface="맑은 고딕"/>
                <a:ea typeface="맑은 고딕"/>
                <a:cs typeface="+mn-cs"/>
              </a:rPr>
              <a:t>달성방안 도출</a:t>
            </a:r>
          </a:p>
        </p:txBody>
      </p:sp>
      <p:cxnSp>
        <p:nvCxnSpPr>
          <p:cNvPr id="69" name="직선 화살표 연결선 68"/>
          <p:cNvCxnSpPr>
            <a:stCxn id="67" idx="2"/>
            <a:endCxn id="23" idx="0"/>
          </p:cNvCxnSpPr>
          <p:nvPr/>
        </p:nvCxnSpPr>
        <p:spPr>
          <a:xfrm rot="5400000">
            <a:off x="5532398" y="4036018"/>
            <a:ext cx="356096" cy="6156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>
            <a:stCxn id="21" idx="3"/>
            <a:endCxn id="24" idx="1"/>
          </p:cNvCxnSpPr>
          <p:nvPr/>
        </p:nvCxnSpPr>
        <p:spPr>
          <a:xfrm>
            <a:off x="4211960" y="4468614"/>
            <a:ext cx="817488" cy="107630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117</a:t>
            </a:fld>
            <a:endParaRPr lang="ko-KR" altLang="en-US" kern="120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목표관리 컨설팅 업무 범위</a:t>
            </a:r>
            <a:r>
              <a:rPr lang="en-US" altLang="ko-KR" dirty="0" smtClean="0"/>
              <a:t>(2/3)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864096"/>
          </a:xfrm>
        </p:spPr>
        <p:txBody>
          <a:bodyPr/>
          <a:lstStyle/>
          <a:p>
            <a:r>
              <a:rPr lang="ko-KR" altLang="en-US" dirty="0" smtClean="0"/>
              <a:t>목표관리제 대응을 위한 컨설팅은 배출량 산정 및 명세서 작성을 위한 </a:t>
            </a:r>
            <a:r>
              <a:rPr lang="en-US" altLang="ko-KR" dirty="0" smtClean="0"/>
              <a:t>‘</a:t>
            </a:r>
            <a:r>
              <a:rPr lang="ko-KR" altLang="en-US" dirty="0" err="1" smtClean="0"/>
              <a:t>인벤토리</a:t>
            </a:r>
            <a:r>
              <a:rPr lang="ko-KR" altLang="en-US" dirty="0" smtClean="0"/>
              <a:t> 구축</a:t>
            </a:r>
            <a:r>
              <a:rPr lang="en-US" altLang="ko-KR" dirty="0" smtClean="0"/>
              <a:t>’</a:t>
            </a:r>
            <a:r>
              <a:rPr lang="ko-KR" altLang="en-US" dirty="0" smtClean="0"/>
              <a:t>과 목표협상 및 이행계획서 제출을 위한 </a:t>
            </a:r>
            <a:r>
              <a:rPr lang="en-US" altLang="ko-KR" dirty="0" smtClean="0"/>
              <a:t>“</a:t>
            </a:r>
            <a:r>
              <a:rPr lang="ko-KR" altLang="en-US" dirty="0" err="1" smtClean="0"/>
              <a:t>잠재량</a:t>
            </a:r>
            <a:r>
              <a:rPr lang="ko-KR" altLang="en-US" dirty="0" smtClean="0"/>
              <a:t> 평가 및 이행계획서 작성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으로 구성됨</a:t>
            </a:r>
            <a:endParaRPr lang="ko-KR" altLang="en-US" dirty="0"/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gray">
          <a:xfrm>
            <a:off x="1403648" y="2694062"/>
            <a:ext cx="1656184" cy="2952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사업담당자와의 인터뷰를 통한 사업장 현황 분석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배출원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300" kern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설정</a:t>
            </a:r>
            <a:r>
              <a:rPr kumimoji="1" lang="en-US" altLang="ko-KR" sz="1300" kern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;</a:t>
            </a:r>
            <a:r>
              <a:rPr kumimoji="1" lang="ko-KR" altLang="en-US" sz="1300" kern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배출원에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따른 방법론 적용 검토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,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산정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모니터링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방법 설정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 작성 및 검증 지원</a:t>
            </a:r>
          </a:p>
        </p:txBody>
      </p:sp>
      <p:sp>
        <p:nvSpPr>
          <p:cNvPr id="12" name="Rectangle 26"/>
          <p:cNvSpPr>
            <a:spLocks noChangeArrowheads="1"/>
          </p:cNvSpPr>
          <p:nvPr/>
        </p:nvSpPr>
        <p:spPr bwMode="gray">
          <a:xfrm>
            <a:off x="1403648" y="5733256"/>
            <a:ext cx="1656184" cy="720080"/>
          </a:xfrm>
          <a:prstGeom prst="rect">
            <a:avLst/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산정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Tool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 </a:t>
            </a:r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1418352" y="2088654"/>
            <a:ext cx="1641600" cy="495300"/>
          </a:xfrm>
          <a:prstGeom prst="roundRect">
            <a:avLst>
              <a:gd name="adj" fmla="val 0"/>
            </a:avLst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등의 산정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및 명세서 작성</a:t>
            </a:r>
          </a:p>
        </p:txBody>
      </p:sp>
      <p:sp>
        <p:nvSpPr>
          <p:cNvPr id="25" name="AutoShape 19"/>
          <p:cNvSpPr>
            <a:spLocks noChangeArrowheads="1"/>
          </p:cNvSpPr>
          <p:nvPr/>
        </p:nvSpPr>
        <p:spPr bwMode="auto">
          <a:xfrm>
            <a:off x="3333664" y="2088654"/>
            <a:ext cx="1641600" cy="495300"/>
          </a:xfrm>
          <a:prstGeom prst="roundRect">
            <a:avLst>
              <a:gd name="adj" fmla="val 0"/>
            </a:avLst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300" b="1" kern="1200" dirty="0" err="1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잠재량</a:t>
            </a:r>
            <a:r>
              <a:rPr kumimoji="1" lang="ko-KR" altLang="en-US" sz="13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평가</a:t>
            </a:r>
          </a:p>
        </p:txBody>
      </p:sp>
      <p:sp>
        <p:nvSpPr>
          <p:cNvPr id="26" name="AutoShape 46"/>
          <p:cNvSpPr>
            <a:spLocks noChangeArrowheads="1"/>
          </p:cNvSpPr>
          <p:nvPr/>
        </p:nvSpPr>
        <p:spPr bwMode="auto">
          <a:xfrm>
            <a:off x="5248976" y="2088654"/>
            <a:ext cx="1641600" cy="495300"/>
          </a:xfrm>
          <a:prstGeom prst="roundRect">
            <a:avLst>
              <a:gd name="adj" fmla="val 0"/>
            </a:avLst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대응전략 수립</a:t>
            </a:r>
          </a:p>
        </p:txBody>
      </p:sp>
      <p:sp>
        <p:nvSpPr>
          <p:cNvPr id="27" name="AutoShape 46"/>
          <p:cNvSpPr>
            <a:spLocks noChangeArrowheads="1"/>
          </p:cNvSpPr>
          <p:nvPr/>
        </p:nvSpPr>
        <p:spPr bwMode="auto">
          <a:xfrm>
            <a:off x="7164288" y="2088654"/>
            <a:ext cx="1641600" cy="495300"/>
          </a:xfrm>
          <a:prstGeom prst="roundRect">
            <a:avLst>
              <a:gd name="adj" fmla="val 0"/>
            </a:avLst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이행계획서 작성</a:t>
            </a:r>
          </a:p>
        </p:txBody>
      </p:sp>
      <p:cxnSp>
        <p:nvCxnSpPr>
          <p:cNvPr id="28" name="직선 화살표 연결선 27"/>
          <p:cNvCxnSpPr>
            <a:stCxn id="24" idx="3"/>
            <a:endCxn id="25" idx="1"/>
          </p:cNvCxnSpPr>
          <p:nvPr/>
        </p:nvCxnSpPr>
        <p:spPr>
          <a:xfrm>
            <a:off x="3059952" y="2336304"/>
            <a:ext cx="273712" cy="1588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25" idx="3"/>
            <a:endCxn id="26" idx="1"/>
          </p:cNvCxnSpPr>
          <p:nvPr/>
        </p:nvCxnSpPr>
        <p:spPr>
          <a:xfrm>
            <a:off x="4975264" y="2336304"/>
            <a:ext cx="273712" cy="1588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>
            <a:stCxn id="26" idx="3"/>
            <a:endCxn id="27" idx="1"/>
          </p:cNvCxnSpPr>
          <p:nvPr/>
        </p:nvCxnSpPr>
        <p:spPr>
          <a:xfrm>
            <a:off x="6890576" y="2336304"/>
            <a:ext cx="273712" cy="1588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utoShape 8"/>
          <p:cNvSpPr>
            <a:spLocks noChangeArrowheads="1"/>
          </p:cNvSpPr>
          <p:nvPr/>
        </p:nvSpPr>
        <p:spPr bwMode="auto">
          <a:xfrm>
            <a:off x="323528" y="2076078"/>
            <a:ext cx="792088" cy="495300"/>
          </a:xfrm>
          <a:prstGeom prst="roundRect">
            <a:avLst>
              <a:gd name="adj" fmla="val 0"/>
            </a:avLst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컨설팅</a:t>
            </a:r>
            <a:endParaRPr kumimoji="1" lang="en-US" altLang="ko-KR" sz="1300" b="1" kern="12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업무</a:t>
            </a:r>
          </a:p>
        </p:txBody>
      </p:sp>
      <p:sp>
        <p:nvSpPr>
          <p:cNvPr id="37" name="Rectangle 20"/>
          <p:cNvSpPr>
            <a:spLocks noChangeArrowheads="1"/>
          </p:cNvSpPr>
          <p:nvPr/>
        </p:nvSpPr>
        <p:spPr bwMode="gray">
          <a:xfrm>
            <a:off x="323528" y="2694062"/>
            <a:ext cx="792088" cy="2952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컨설팅</a:t>
            </a:r>
            <a:endParaRPr kumimoji="1" lang="en-US" altLang="ko-KR" sz="13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Activity</a:t>
            </a:r>
            <a:endParaRPr kumimoji="1" lang="ko-KR" altLang="en-US" sz="13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38" name="Rectangle 26"/>
          <p:cNvSpPr>
            <a:spLocks noChangeArrowheads="1"/>
          </p:cNvSpPr>
          <p:nvPr/>
        </p:nvSpPr>
        <p:spPr bwMode="gray">
          <a:xfrm>
            <a:off x="323528" y="5733256"/>
            <a:ext cx="792088" cy="720080"/>
          </a:xfrm>
          <a:prstGeom prst="rect">
            <a:avLst/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산</a:t>
            </a:r>
            <a:endParaRPr kumimoji="1" lang="en-US" altLang="ko-KR" sz="13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출</a:t>
            </a:r>
            <a:endParaRPr kumimoji="1" lang="en-US" altLang="ko-KR" sz="13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물</a:t>
            </a:r>
          </a:p>
        </p:txBody>
      </p:sp>
      <p:sp>
        <p:nvSpPr>
          <p:cNvPr id="43" name="Rectangle 20"/>
          <p:cNvSpPr>
            <a:spLocks noChangeArrowheads="1"/>
          </p:cNvSpPr>
          <p:nvPr/>
        </p:nvSpPr>
        <p:spPr bwMode="gray">
          <a:xfrm>
            <a:off x="3347864" y="2694062"/>
            <a:ext cx="1656184" cy="2952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BAU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산정 및 예상 온실가스 저감 사업 도출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워크샵을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통한 감축기술 선정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예상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잠재량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및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BAU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분석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예상 배출허용량 산정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4" name="Rectangle 26"/>
          <p:cNvSpPr>
            <a:spLocks noChangeArrowheads="1"/>
          </p:cNvSpPr>
          <p:nvPr/>
        </p:nvSpPr>
        <p:spPr bwMode="gray">
          <a:xfrm>
            <a:off x="3347864" y="5733256"/>
            <a:ext cx="1656184" cy="720080"/>
          </a:xfrm>
          <a:prstGeom prst="rect">
            <a:avLst/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잠재량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평가 보고서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5" name="Rectangle 20"/>
          <p:cNvSpPr>
            <a:spLocks noChangeArrowheads="1"/>
          </p:cNvSpPr>
          <p:nvPr/>
        </p:nvSpPr>
        <p:spPr bwMode="gray">
          <a:xfrm>
            <a:off x="5292080" y="2694062"/>
            <a:ext cx="1656184" cy="2952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목표협상 대응방안 제시 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목표협상 시나리오 도출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목표관리제의 지속적인 자체 대응을 위한 교육 수행 및 가이드라인 제시</a:t>
            </a:r>
          </a:p>
        </p:txBody>
      </p:sp>
      <p:sp>
        <p:nvSpPr>
          <p:cNvPr id="46" name="Rectangle 26"/>
          <p:cNvSpPr>
            <a:spLocks noChangeArrowheads="1"/>
          </p:cNvSpPr>
          <p:nvPr/>
        </p:nvSpPr>
        <p:spPr bwMode="gray">
          <a:xfrm>
            <a:off x="5292080" y="5733256"/>
            <a:ext cx="1656184" cy="720080"/>
          </a:xfrm>
          <a:prstGeom prst="rect">
            <a:avLst/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목표협상 </a:t>
            </a:r>
            <a:r>
              <a:rPr kumimoji="1" lang="ko-KR" altLang="en-US" sz="1300" kern="120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대응 자료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gray">
          <a:xfrm>
            <a:off x="7164288" y="2694062"/>
            <a:ext cx="1656184" cy="2952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marL="88900" indent="-88900" algn="just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목표설정에 따른 이행계획서 작성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8" name="Rectangle 26"/>
          <p:cNvSpPr>
            <a:spLocks noChangeArrowheads="1"/>
          </p:cNvSpPr>
          <p:nvPr/>
        </p:nvSpPr>
        <p:spPr bwMode="gray">
          <a:xfrm>
            <a:off x="7164288" y="5733256"/>
            <a:ext cx="1656184" cy="720080"/>
          </a:xfrm>
          <a:prstGeom prst="rect">
            <a:avLst/>
          </a:prstGeom>
          <a:solidFill>
            <a:srgbClr val="8AA3CC"/>
          </a:solidFill>
          <a:ln w="127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이행계획서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1418352" y="1493540"/>
            <a:ext cx="1641600" cy="4953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배출량 등의 산정</a:t>
            </a:r>
            <a:endParaRPr lang="en-US" altLang="ko-KR" sz="1400" b="1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및 명세서 작성</a:t>
            </a:r>
          </a:p>
        </p:txBody>
      </p:sp>
      <p:sp>
        <p:nvSpPr>
          <p:cNvPr id="33" name="AutoShape 19"/>
          <p:cNvSpPr>
            <a:spLocks noChangeArrowheads="1"/>
          </p:cNvSpPr>
          <p:nvPr/>
        </p:nvSpPr>
        <p:spPr bwMode="auto">
          <a:xfrm>
            <a:off x="3333664" y="1493540"/>
            <a:ext cx="5486808" cy="4953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목표 협상 및 이행계획서 작성</a:t>
            </a:r>
          </a:p>
        </p:txBody>
      </p:sp>
      <p:sp>
        <p:nvSpPr>
          <p:cNvPr id="41" name="AutoShape 8"/>
          <p:cNvSpPr>
            <a:spLocks noChangeArrowheads="1"/>
          </p:cNvSpPr>
          <p:nvPr/>
        </p:nvSpPr>
        <p:spPr bwMode="auto">
          <a:xfrm>
            <a:off x="323528" y="1480964"/>
            <a:ext cx="792088" cy="4953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0" scaled="0"/>
          </a:gra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컨설팅</a:t>
            </a:r>
            <a:endParaRPr lang="en-US" altLang="ko-KR" sz="1400" b="1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1588" algn="ctr" defTabSz="989013" rtl="0" latinLnBrk="1">
              <a:lnSpc>
                <a:spcPct val="90000"/>
              </a:lnSpc>
              <a:defRPr/>
            </a:pPr>
            <a:r>
              <a:rPr lang="ko-KR" altLang="en-US" sz="1400" b="1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목적</a:t>
            </a:r>
          </a:p>
        </p:txBody>
      </p:sp>
      <p:sp>
        <p:nvSpPr>
          <p:cNvPr id="3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118</a:t>
            </a:fld>
            <a:endParaRPr lang="ko-KR" altLang="en-US" kern="12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 8"/>
          <p:cNvSpPr/>
          <p:nvPr/>
        </p:nvSpPr>
        <p:spPr bwMode="auto">
          <a:xfrm rot="16200000" flipH="1">
            <a:off x="3250397" y="3250404"/>
            <a:ext cx="4000530" cy="1357321"/>
          </a:xfrm>
          <a:custGeom>
            <a:avLst/>
            <a:gdLst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348344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348344 w 914400"/>
              <a:gd name="connsiteY1" fmla="*/ 0 h 1216152"/>
              <a:gd name="connsiteX2" fmla="*/ 522515 w 914400"/>
              <a:gd name="connsiteY2" fmla="*/ 43542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3 h 1216153"/>
              <a:gd name="connsiteX1" fmla="*/ 348344 w 914400"/>
              <a:gd name="connsiteY1" fmla="*/ 1 h 1216153"/>
              <a:gd name="connsiteX2" fmla="*/ 522515 w 914400"/>
              <a:gd name="connsiteY2" fmla="*/ 0 h 1216153"/>
              <a:gd name="connsiteX3" fmla="*/ 914400 w 914400"/>
              <a:gd name="connsiteY3" fmla="*/ 1216153 h 1216153"/>
              <a:gd name="connsiteX4" fmla="*/ 0 w 914400"/>
              <a:gd name="connsiteY4" fmla="*/ 1216153 h 1216153"/>
              <a:gd name="connsiteX0" fmla="*/ 0 w 914400"/>
              <a:gd name="connsiteY0" fmla="*/ 1216153 h 1216153"/>
              <a:gd name="connsiteX1" fmla="*/ 348343 w 914400"/>
              <a:gd name="connsiteY1" fmla="*/ 388838 h 1216153"/>
              <a:gd name="connsiteX2" fmla="*/ 522515 w 914400"/>
              <a:gd name="connsiteY2" fmla="*/ 0 h 1216153"/>
              <a:gd name="connsiteX3" fmla="*/ 914400 w 914400"/>
              <a:gd name="connsiteY3" fmla="*/ 1216153 h 1216153"/>
              <a:gd name="connsiteX4" fmla="*/ 0 w 914400"/>
              <a:gd name="connsiteY4" fmla="*/ 1216153 h 1216153"/>
              <a:gd name="connsiteX0" fmla="*/ 0 w 914400"/>
              <a:gd name="connsiteY0" fmla="*/ 870857 h 870857"/>
              <a:gd name="connsiteX1" fmla="*/ 348343 w 914400"/>
              <a:gd name="connsiteY1" fmla="*/ 43542 h 870857"/>
              <a:gd name="connsiteX2" fmla="*/ 522515 w 914400"/>
              <a:gd name="connsiteY2" fmla="*/ 0 h 870857"/>
              <a:gd name="connsiteX3" fmla="*/ 914400 w 914400"/>
              <a:gd name="connsiteY3" fmla="*/ 870857 h 870857"/>
              <a:gd name="connsiteX4" fmla="*/ 0 w 914400"/>
              <a:gd name="connsiteY4" fmla="*/ 870857 h 870857"/>
              <a:gd name="connsiteX0" fmla="*/ 0 w 914400"/>
              <a:gd name="connsiteY0" fmla="*/ 870857 h 870857"/>
              <a:gd name="connsiteX1" fmla="*/ 348343 w 914400"/>
              <a:gd name="connsiteY1" fmla="*/ 43542 h 870857"/>
              <a:gd name="connsiteX2" fmla="*/ 522515 w 914400"/>
              <a:gd name="connsiteY2" fmla="*/ 0 h 870857"/>
              <a:gd name="connsiteX3" fmla="*/ 914400 w 914400"/>
              <a:gd name="connsiteY3" fmla="*/ 870857 h 870857"/>
              <a:gd name="connsiteX4" fmla="*/ 0 w 914400"/>
              <a:gd name="connsiteY4" fmla="*/ 870857 h 870857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31589 h 831589"/>
              <a:gd name="connsiteX1" fmla="*/ 221673 w 914400"/>
              <a:gd name="connsiteY1" fmla="*/ 0 h 831589"/>
              <a:gd name="connsiteX2" fmla="*/ 522513 w 914400"/>
              <a:gd name="connsiteY2" fmla="*/ 4274 h 831589"/>
              <a:gd name="connsiteX3" fmla="*/ 914400 w 914400"/>
              <a:gd name="connsiteY3" fmla="*/ 831589 h 831589"/>
              <a:gd name="connsiteX4" fmla="*/ 0 w 914400"/>
              <a:gd name="connsiteY4" fmla="*/ 831589 h 831589"/>
              <a:gd name="connsiteX0" fmla="*/ 0 w 914400"/>
              <a:gd name="connsiteY0" fmla="*/ 831589 h 831589"/>
              <a:gd name="connsiteX1" fmla="*/ 221673 w 914400"/>
              <a:gd name="connsiteY1" fmla="*/ 0 h 831589"/>
              <a:gd name="connsiteX2" fmla="*/ 522513 w 914400"/>
              <a:gd name="connsiteY2" fmla="*/ 4274 h 831589"/>
              <a:gd name="connsiteX3" fmla="*/ 914400 w 914400"/>
              <a:gd name="connsiteY3" fmla="*/ 831589 h 831589"/>
              <a:gd name="connsiteX4" fmla="*/ 0 w 914400"/>
              <a:gd name="connsiteY4" fmla="*/ 831589 h 831589"/>
              <a:gd name="connsiteX0" fmla="*/ 0 w 914400"/>
              <a:gd name="connsiteY0" fmla="*/ 831589 h 831589"/>
              <a:gd name="connsiteX1" fmla="*/ 221673 w 914400"/>
              <a:gd name="connsiteY1" fmla="*/ 0 h 831589"/>
              <a:gd name="connsiteX2" fmla="*/ 522513 w 914400"/>
              <a:gd name="connsiteY2" fmla="*/ 4274 h 831589"/>
              <a:gd name="connsiteX3" fmla="*/ 914400 w 914400"/>
              <a:gd name="connsiteY3" fmla="*/ 831589 h 831589"/>
              <a:gd name="connsiteX4" fmla="*/ 0 w 914400"/>
              <a:gd name="connsiteY4" fmla="*/ 831589 h 83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831589">
                <a:moveTo>
                  <a:pt x="0" y="831589"/>
                </a:moveTo>
                <a:cubicBezTo>
                  <a:pt x="177939" y="532656"/>
                  <a:pt x="165290" y="479492"/>
                  <a:pt x="221673" y="0"/>
                </a:cubicBezTo>
                <a:lnTo>
                  <a:pt x="522513" y="4274"/>
                </a:lnTo>
                <a:cubicBezTo>
                  <a:pt x="704211" y="524774"/>
                  <a:pt x="676634" y="453776"/>
                  <a:pt x="914400" y="831589"/>
                </a:cubicBezTo>
                <a:lnTo>
                  <a:pt x="0" y="83158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81000">
                <a:srgbClr val="FFFFFF">
                  <a:lumMod val="85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84150" indent="-184150" algn="ctr" rtl="0" fontAlgn="base" latinLnBrk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endParaRPr kumimoji="1" lang="ko-KR" altLang="en-US" sz="1050" b="1">
              <a:solidFill>
                <a:srgbClr val="000000"/>
              </a:solidFill>
              <a:latin typeface="Arial" pitchFamily="34" charset="0"/>
              <a:ea typeface="돋움" pitchFamily="50" charset="-127"/>
              <a:cs typeface="+mn-cs"/>
            </a:endParaRPr>
          </a:p>
        </p:txBody>
      </p:sp>
      <p:sp>
        <p:nvSpPr>
          <p:cNvPr id="20" name="자유형 19"/>
          <p:cNvSpPr/>
          <p:nvPr/>
        </p:nvSpPr>
        <p:spPr bwMode="auto">
          <a:xfrm rot="5400000">
            <a:off x="1785916" y="3286122"/>
            <a:ext cx="4000528" cy="1143005"/>
          </a:xfrm>
          <a:custGeom>
            <a:avLst/>
            <a:gdLst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228600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348344 w 914400"/>
              <a:gd name="connsiteY1" fmla="*/ 0 h 1216152"/>
              <a:gd name="connsiteX2" fmla="*/ 685800 w 914400"/>
              <a:gd name="connsiteY2" fmla="*/ 0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2 h 1216152"/>
              <a:gd name="connsiteX1" fmla="*/ 348344 w 914400"/>
              <a:gd name="connsiteY1" fmla="*/ 0 h 1216152"/>
              <a:gd name="connsiteX2" fmla="*/ 522515 w 914400"/>
              <a:gd name="connsiteY2" fmla="*/ 43542 h 1216152"/>
              <a:gd name="connsiteX3" fmla="*/ 914400 w 914400"/>
              <a:gd name="connsiteY3" fmla="*/ 1216152 h 1216152"/>
              <a:gd name="connsiteX4" fmla="*/ 0 w 914400"/>
              <a:gd name="connsiteY4" fmla="*/ 1216152 h 1216152"/>
              <a:gd name="connsiteX0" fmla="*/ 0 w 914400"/>
              <a:gd name="connsiteY0" fmla="*/ 1216153 h 1216153"/>
              <a:gd name="connsiteX1" fmla="*/ 348344 w 914400"/>
              <a:gd name="connsiteY1" fmla="*/ 1 h 1216153"/>
              <a:gd name="connsiteX2" fmla="*/ 522515 w 914400"/>
              <a:gd name="connsiteY2" fmla="*/ 0 h 1216153"/>
              <a:gd name="connsiteX3" fmla="*/ 914400 w 914400"/>
              <a:gd name="connsiteY3" fmla="*/ 1216153 h 1216153"/>
              <a:gd name="connsiteX4" fmla="*/ 0 w 914400"/>
              <a:gd name="connsiteY4" fmla="*/ 1216153 h 1216153"/>
              <a:gd name="connsiteX0" fmla="*/ 0 w 914400"/>
              <a:gd name="connsiteY0" fmla="*/ 1216153 h 1216153"/>
              <a:gd name="connsiteX1" fmla="*/ 348343 w 914400"/>
              <a:gd name="connsiteY1" fmla="*/ 388838 h 1216153"/>
              <a:gd name="connsiteX2" fmla="*/ 522515 w 914400"/>
              <a:gd name="connsiteY2" fmla="*/ 0 h 1216153"/>
              <a:gd name="connsiteX3" fmla="*/ 914400 w 914400"/>
              <a:gd name="connsiteY3" fmla="*/ 1216153 h 1216153"/>
              <a:gd name="connsiteX4" fmla="*/ 0 w 914400"/>
              <a:gd name="connsiteY4" fmla="*/ 1216153 h 1216153"/>
              <a:gd name="connsiteX0" fmla="*/ 0 w 914400"/>
              <a:gd name="connsiteY0" fmla="*/ 870857 h 870857"/>
              <a:gd name="connsiteX1" fmla="*/ 348343 w 914400"/>
              <a:gd name="connsiteY1" fmla="*/ 43542 h 870857"/>
              <a:gd name="connsiteX2" fmla="*/ 522515 w 914400"/>
              <a:gd name="connsiteY2" fmla="*/ 0 h 870857"/>
              <a:gd name="connsiteX3" fmla="*/ 914400 w 914400"/>
              <a:gd name="connsiteY3" fmla="*/ 870857 h 870857"/>
              <a:gd name="connsiteX4" fmla="*/ 0 w 914400"/>
              <a:gd name="connsiteY4" fmla="*/ 870857 h 870857"/>
              <a:gd name="connsiteX0" fmla="*/ 0 w 914400"/>
              <a:gd name="connsiteY0" fmla="*/ 870857 h 870857"/>
              <a:gd name="connsiteX1" fmla="*/ 348343 w 914400"/>
              <a:gd name="connsiteY1" fmla="*/ 43542 h 870857"/>
              <a:gd name="connsiteX2" fmla="*/ 522515 w 914400"/>
              <a:gd name="connsiteY2" fmla="*/ 0 h 870857"/>
              <a:gd name="connsiteX3" fmla="*/ 914400 w 914400"/>
              <a:gd name="connsiteY3" fmla="*/ 870857 h 870857"/>
              <a:gd name="connsiteX4" fmla="*/ 0 w 914400"/>
              <a:gd name="connsiteY4" fmla="*/ 870857 h 870857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27315 h 827315"/>
              <a:gd name="connsiteX1" fmla="*/ 348343 w 914400"/>
              <a:gd name="connsiteY1" fmla="*/ 0 h 827315"/>
              <a:gd name="connsiteX2" fmla="*/ 522513 w 914400"/>
              <a:gd name="connsiteY2" fmla="*/ 0 h 827315"/>
              <a:gd name="connsiteX3" fmla="*/ 914400 w 914400"/>
              <a:gd name="connsiteY3" fmla="*/ 827315 h 827315"/>
              <a:gd name="connsiteX4" fmla="*/ 0 w 914400"/>
              <a:gd name="connsiteY4" fmla="*/ 827315 h 827315"/>
              <a:gd name="connsiteX0" fmla="*/ 0 w 914400"/>
              <a:gd name="connsiteY0" fmla="*/ 831589 h 831589"/>
              <a:gd name="connsiteX1" fmla="*/ 221673 w 914400"/>
              <a:gd name="connsiteY1" fmla="*/ 0 h 831589"/>
              <a:gd name="connsiteX2" fmla="*/ 522513 w 914400"/>
              <a:gd name="connsiteY2" fmla="*/ 4274 h 831589"/>
              <a:gd name="connsiteX3" fmla="*/ 914400 w 914400"/>
              <a:gd name="connsiteY3" fmla="*/ 831589 h 831589"/>
              <a:gd name="connsiteX4" fmla="*/ 0 w 914400"/>
              <a:gd name="connsiteY4" fmla="*/ 831589 h 831589"/>
              <a:gd name="connsiteX0" fmla="*/ 0 w 914400"/>
              <a:gd name="connsiteY0" fmla="*/ 831589 h 831589"/>
              <a:gd name="connsiteX1" fmla="*/ 221673 w 914400"/>
              <a:gd name="connsiteY1" fmla="*/ 0 h 831589"/>
              <a:gd name="connsiteX2" fmla="*/ 522513 w 914400"/>
              <a:gd name="connsiteY2" fmla="*/ 4274 h 831589"/>
              <a:gd name="connsiteX3" fmla="*/ 914400 w 914400"/>
              <a:gd name="connsiteY3" fmla="*/ 831589 h 831589"/>
              <a:gd name="connsiteX4" fmla="*/ 0 w 914400"/>
              <a:gd name="connsiteY4" fmla="*/ 831589 h 831589"/>
              <a:gd name="connsiteX0" fmla="*/ 0 w 914400"/>
              <a:gd name="connsiteY0" fmla="*/ 831589 h 831589"/>
              <a:gd name="connsiteX1" fmla="*/ 221673 w 914400"/>
              <a:gd name="connsiteY1" fmla="*/ 0 h 831589"/>
              <a:gd name="connsiteX2" fmla="*/ 522513 w 914400"/>
              <a:gd name="connsiteY2" fmla="*/ 4274 h 831589"/>
              <a:gd name="connsiteX3" fmla="*/ 914400 w 914400"/>
              <a:gd name="connsiteY3" fmla="*/ 831589 h 831589"/>
              <a:gd name="connsiteX4" fmla="*/ 0 w 914400"/>
              <a:gd name="connsiteY4" fmla="*/ 831589 h 831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831589">
                <a:moveTo>
                  <a:pt x="0" y="831589"/>
                </a:moveTo>
                <a:cubicBezTo>
                  <a:pt x="177939" y="532656"/>
                  <a:pt x="165290" y="479492"/>
                  <a:pt x="221673" y="0"/>
                </a:cubicBezTo>
                <a:lnTo>
                  <a:pt x="522513" y="4274"/>
                </a:lnTo>
                <a:cubicBezTo>
                  <a:pt x="704211" y="524774"/>
                  <a:pt x="676634" y="453776"/>
                  <a:pt x="914400" y="831589"/>
                </a:cubicBezTo>
                <a:lnTo>
                  <a:pt x="0" y="83158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81000">
                <a:srgbClr val="FFFFFF">
                  <a:lumMod val="85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184150" indent="-184150" algn="ctr" rtl="0" fontAlgn="base" latinLnBrk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endParaRPr kumimoji="1" lang="ko-KR" altLang="en-US" sz="1050" b="1">
              <a:solidFill>
                <a:srgbClr val="000000"/>
              </a:solidFill>
              <a:latin typeface="Arial" pitchFamily="34" charset="0"/>
              <a:ea typeface="돋움" pitchFamily="50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smtClean="0"/>
              <a:t>목표관리 컨설팅 업무 범위</a:t>
            </a:r>
            <a:r>
              <a:rPr lang="en-US" altLang="ko-KR" dirty="0" smtClean="0"/>
              <a:t>(3/3)</a:t>
            </a:r>
            <a:endParaRPr lang="ko-KR" altLang="en-US" dirty="0"/>
          </a:p>
        </p:txBody>
      </p:sp>
      <p:grpSp>
        <p:nvGrpSpPr>
          <p:cNvPr id="3" name="그룹 5"/>
          <p:cNvGrpSpPr/>
          <p:nvPr/>
        </p:nvGrpSpPr>
        <p:grpSpPr>
          <a:xfrm>
            <a:off x="3643306" y="3071807"/>
            <a:ext cx="1643074" cy="1509085"/>
            <a:chOff x="3714744" y="2786058"/>
            <a:chExt cx="1643074" cy="1509085"/>
          </a:xfrm>
        </p:grpSpPr>
        <p:pic>
          <p:nvPicPr>
            <p:cNvPr id="4" name="Picture 679" descr="ball4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714744" y="2786058"/>
              <a:ext cx="1643074" cy="1509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5" descr="사람40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857620" y="2928934"/>
              <a:ext cx="1357322" cy="964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직사각형 6"/>
          <p:cNvSpPr/>
          <p:nvPr/>
        </p:nvSpPr>
        <p:spPr>
          <a:xfrm>
            <a:off x="3357554" y="2357427"/>
            <a:ext cx="2286016" cy="500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  <a:cs typeface="+mn-cs"/>
              </a:rPr>
              <a:t>목표관리제 컨설팅</a:t>
            </a:r>
          </a:p>
        </p:txBody>
      </p:sp>
      <p:sp>
        <p:nvSpPr>
          <p:cNvPr id="10" name="Rectangle 52"/>
          <p:cNvSpPr>
            <a:spLocks noChangeArrowheads="1"/>
          </p:cNvSpPr>
          <p:nvPr/>
        </p:nvSpPr>
        <p:spPr bwMode="auto">
          <a:xfrm>
            <a:off x="5929322" y="1857357"/>
            <a:ext cx="2986918" cy="39600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 lIns="18000" rIns="1800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 sz="1000" b="1" kern="1200">
              <a:solidFill>
                <a:prstClr val="black"/>
              </a:solidFill>
              <a:latin typeface="산돌고딕 M" pitchFamily="18" charset="-127"/>
              <a:ea typeface="산돌고딕 M" pitchFamily="18" charset="-127"/>
              <a:cs typeface="+mn-cs"/>
            </a:endParaRPr>
          </a:p>
        </p:txBody>
      </p:sp>
      <p:sp>
        <p:nvSpPr>
          <p:cNvPr id="11" name="Rectangle 53"/>
          <p:cNvSpPr>
            <a:spLocks noChangeArrowheads="1"/>
          </p:cNvSpPr>
          <p:nvPr/>
        </p:nvSpPr>
        <p:spPr bwMode="auto">
          <a:xfrm>
            <a:off x="5983584" y="1913831"/>
            <a:ext cx="2844000" cy="3816000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90000" tIns="90000" rIns="90000" anchor="ctr"/>
          <a:lstStyle/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1.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예상감축사업 목록화</a:t>
            </a:r>
          </a:p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2.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감축사업 선정</a:t>
            </a:r>
          </a:p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3. BAU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산정</a:t>
            </a:r>
          </a:p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r>
              <a:rPr kumimoji="1" lang="en-US" altLang="ko-KR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4. </a:t>
            </a:r>
            <a:r>
              <a:rPr kumimoji="1" lang="ko-KR" altLang="en-US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목표배출량 및 </a:t>
            </a:r>
            <a:r>
              <a:rPr kumimoji="1" lang="ko-KR" altLang="en-US" sz="13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감축잠재량</a:t>
            </a:r>
            <a:r>
              <a:rPr kumimoji="1" lang="ko-KR" altLang="en-US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산정</a:t>
            </a:r>
          </a:p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r>
              <a:rPr kumimoji="1" lang="en-US" altLang="ko-KR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5. </a:t>
            </a:r>
            <a:r>
              <a:rPr kumimoji="1" lang="ko-KR" altLang="en-US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대응전략 수립</a:t>
            </a:r>
            <a:r>
              <a:rPr kumimoji="1" lang="en-US" altLang="ko-KR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kumimoji="1" lang="ko-KR" altLang="en-US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정부협상</a:t>
            </a:r>
            <a:r>
              <a:rPr kumimoji="1" lang="en-US" altLang="ko-KR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</a:p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r>
              <a:rPr kumimoji="1" lang="en-US" altLang="ko-KR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6. </a:t>
            </a:r>
            <a:r>
              <a:rPr kumimoji="1" lang="ko-KR" altLang="en-US" sz="13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이행계획서 작성</a:t>
            </a:r>
            <a:endParaRPr kumimoji="1" lang="en-US" altLang="ko-KR" sz="13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endParaRPr kumimoji="1" lang="en-US" altLang="ko-KR" sz="13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130175" lvl="1" indent="-130175" algn="l" defTabSz="955675" rtl="0" fontAlgn="base">
              <a:lnSpc>
                <a:spcPct val="150000"/>
              </a:lnSpc>
              <a:spcAft>
                <a:spcPts val="800"/>
              </a:spcAft>
              <a:buClr>
                <a:srgbClr val="597DB7"/>
              </a:buClr>
              <a:buSzPct val="95000"/>
              <a:defRPr/>
            </a:pPr>
            <a:endParaRPr kumimoji="1" lang="ko-KR" altLang="en-US" sz="13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1" name="AutoShape 98"/>
          <p:cNvSpPr>
            <a:spLocks noChangeArrowheads="1"/>
          </p:cNvSpPr>
          <p:nvPr/>
        </p:nvSpPr>
        <p:spPr bwMode="auto">
          <a:xfrm>
            <a:off x="3214678" y="3571873"/>
            <a:ext cx="428628" cy="371484"/>
          </a:xfrm>
          <a:prstGeom prst="rightArrow">
            <a:avLst>
              <a:gd name="adj1" fmla="val 45672"/>
              <a:gd name="adj2" fmla="val 59736"/>
            </a:avLst>
          </a:prstGeom>
          <a:solidFill>
            <a:srgbClr val="BFCDD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200" b="1" kern="1200">
              <a:solidFill>
                <a:prstClr val="black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22" name="Rectangle 52"/>
          <p:cNvSpPr>
            <a:spLocks noChangeArrowheads="1"/>
          </p:cNvSpPr>
          <p:nvPr/>
        </p:nvSpPr>
        <p:spPr bwMode="auto">
          <a:xfrm>
            <a:off x="285719" y="1857357"/>
            <a:ext cx="2928959" cy="39600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 lIns="18000" tIns="36000" rIns="18000" bIns="3600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 sz="1000" b="1" kern="1200">
              <a:solidFill>
                <a:prstClr val="black"/>
              </a:solidFill>
              <a:latin typeface="산돌고딕 M" pitchFamily="18" charset="-127"/>
              <a:ea typeface="산돌고딕 M" pitchFamily="18" charset="-127"/>
              <a:cs typeface="+mn-cs"/>
            </a:endParaRPr>
          </a:p>
        </p:txBody>
      </p:sp>
      <p:sp>
        <p:nvSpPr>
          <p:cNvPr id="23" name="Rectangle 53"/>
          <p:cNvSpPr>
            <a:spLocks noChangeArrowheads="1"/>
          </p:cNvSpPr>
          <p:nvPr/>
        </p:nvSpPr>
        <p:spPr bwMode="auto">
          <a:xfrm>
            <a:off x="330228" y="1913831"/>
            <a:ext cx="2844000" cy="3816000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square" lIns="90000" tIns="36000" rIns="90000" bIns="36000" anchor="ctr"/>
          <a:lstStyle/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1.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조직경계 설정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2.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배출활동 확인 구분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3.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모니터링 유형 및 방법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4.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모니터링 체계 구축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5. </a:t>
            </a:r>
            <a:r>
              <a:rPr lang="ko-KR" altLang="en-US" sz="13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배출활동별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산정방법론 선택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6.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배출량 산정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7.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명세서 작성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8.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배출량 제 </a:t>
            </a: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3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자 검증</a:t>
            </a:r>
          </a:p>
          <a:p>
            <a:pPr algn="l" rtl="0" eaLnBrk="0" hangingPunct="0">
              <a:lnSpc>
                <a:spcPct val="150000"/>
              </a:lnSpc>
              <a:spcAft>
                <a:spcPts val="500"/>
              </a:spcAft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9. </a:t>
            </a:r>
            <a:r>
              <a:rPr lang="ko-KR" altLang="en-US" sz="13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명세서 및 검증 보고서 제출</a:t>
            </a:r>
            <a:endParaRPr kumimoji="1" lang="ko-KR" altLang="en-US" sz="13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85720" y="1357295"/>
            <a:ext cx="3060000" cy="4385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l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5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배출량 등의 산정 및 명세서 작성</a:t>
            </a:r>
          </a:p>
        </p:txBody>
      </p:sp>
      <p:sp>
        <p:nvSpPr>
          <p:cNvPr id="36" name="AutoShape 98"/>
          <p:cNvSpPr>
            <a:spLocks noChangeArrowheads="1"/>
          </p:cNvSpPr>
          <p:nvPr/>
        </p:nvSpPr>
        <p:spPr bwMode="auto">
          <a:xfrm flipH="1">
            <a:off x="5286380" y="3571873"/>
            <a:ext cx="428628" cy="371484"/>
          </a:xfrm>
          <a:prstGeom prst="rightArrow">
            <a:avLst>
              <a:gd name="adj1" fmla="val 45672"/>
              <a:gd name="adj2" fmla="val 59736"/>
            </a:avLst>
          </a:prstGeom>
          <a:solidFill>
            <a:srgbClr val="BFCDD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z="1200" b="1" kern="1200">
              <a:solidFill>
                <a:prstClr val="black"/>
              </a:solidFill>
              <a:latin typeface="굴림" charset="-127"/>
              <a:ea typeface="굴림" charset="-127"/>
              <a:cs typeface="+mn-cs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856240" y="1357295"/>
            <a:ext cx="3060000" cy="4385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r" rtl="0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5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목표협상 및 이행계획서 작성</a:t>
            </a:r>
          </a:p>
        </p:txBody>
      </p:sp>
      <p:sp>
        <p:nvSpPr>
          <p:cNvPr id="1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119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5. </a:t>
            </a:r>
            <a:r>
              <a:rPr lang="ko-KR" altLang="en-US" dirty="0" smtClean="0"/>
              <a:t>목표관리 컨설팅 일정관리</a:t>
            </a:r>
            <a:r>
              <a:rPr lang="en-US" altLang="ko-KR" dirty="0" smtClean="0"/>
              <a:t>(1/2)</a:t>
            </a:r>
            <a:endParaRPr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1008112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컨설턴트는 사업의 일정관리를 철저히 하며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필요 시 상근 근무도 병행할 수 있음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50886" y="1690241"/>
            <a:ext cx="45719" cy="4495800"/>
            <a:chOff x="2287814" y="1615408"/>
            <a:chExt cx="20638" cy="4407217"/>
          </a:xfrm>
        </p:grpSpPr>
        <p:sp>
          <p:nvSpPr>
            <p:cNvPr id="3087" name="Line 94"/>
            <p:cNvSpPr>
              <a:spLocks noChangeShapeType="1"/>
            </p:cNvSpPr>
            <p:nvPr/>
          </p:nvSpPr>
          <p:spPr bwMode="auto">
            <a:xfrm>
              <a:off x="2287814" y="1615408"/>
              <a:ext cx="0" cy="4169266"/>
            </a:xfrm>
            <a:prstGeom prst="line">
              <a:avLst/>
            </a:prstGeom>
            <a:noFill/>
            <a:ln w="9525">
              <a:solidFill>
                <a:srgbClr val="EEECE1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3088" name="Line 98"/>
            <p:cNvSpPr>
              <a:spLocks noChangeShapeType="1"/>
            </p:cNvSpPr>
            <p:nvPr/>
          </p:nvSpPr>
          <p:spPr bwMode="auto">
            <a:xfrm>
              <a:off x="2308452" y="1615408"/>
              <a:ext cx="0" cy="4407217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</p:grpSp>
      <p:sp>
        <p:nvSpPr>
          <p:cNvPr id="3089" name="Rectangle 14"/>
          <p:cNvSpPr>
            <a:spLocks noChangeArrowheads="1"/>
          </p:cNvSpPr>
          <p:nvPr/>
        </p:nvSpPr>
        <p:spPr bwMode="gray">
          <a:xfrm>
            <a:off x="3842643" y="2139082"/>
            <a:ext cx="5040312" cy="349200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vert="horz" wrap="none" lIns="54000" tIns="46034" rIns="72000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gray">
          <a:xfrm>
            <a:off x="3842643" y="3021936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gray">
          <a:xfrm>
            <a:off x="3842643" y="2580509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gray">
          <a:xfrm>
            <a:off x="3842643" y="4346217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gray">
          <a:xfrm>
            <a:off x="3842643" y="3463363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gray">
          <a:xfrm>
            <a:off x="3842643" y="4787644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gray">
          <a:xfrm>
            <a:off x="3842643" y="3904790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gray">
          <a:xfrm>
            <a:off x="3842643" y="5229071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gray">
          <a:xfrm>
            <a:off x="3842643" y="5670501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3" name="Text Box 110"/>
          <p:cNvSpPr txBox="1">
            <a:spLocks noChangeArrowheads="1"/>
          </p:cNvSpPr>
          <p:nvPr/>
        </p:nvSpPr>
        <p:spPr bwMode="auto">
          <a:xfrm>
            <a:off x="3837880" y="1682304"/>
            <a:ext cx="989013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u="sng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1M</a:t>
            </a: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4" name="Text Box 113"/>
          <p:cNvSpPr txBox="1">
            <a:spLocks noChangeArrowheads="1"/>
          </p:cNvSpPr>
          <p:nvPr/>
        </p:nvSpPr>
        <p:spPr bwMode="auto">
          <a:xfrm>
            <a:off x="5871468" y="1682304"/>
            <a:ext cx="987425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u="sng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3M</a:t>
            </a: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5" name="Text Box 114"/>
          <p:cNvSpPr txBox="1">
            <a:spLocks noChangeArrowheads="1"/>
          </p:cNvSpPr>
          <p:nvPr/>
        </p:nvSpPr>
        <p:spPr bwMode="auto">
          <a:xfrm>
            <a:off x="7903468" y="1682304"/>
            <a:ext cx="989012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u="sng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5M</a:t>
            </a: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6" name="Text Box 110"/>
          <p:cNvSpPr txBox="1">
            <a:spLocks noChangeArrowheads="1"/>
          </p:cNvSpPr>
          <p:nvPr/>
        </p:nvSpPr>
        <p:spPr bwMode="auto">
          <a:xfrm>
            <a:off x="4853880" y="1682304"/>
            <a:ext cx="989013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u="sng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2M</a:t>
            </a: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9" name="Text Box 114"/>
          <p:cNvSpPr txBox="1">
            <a:spLocks noChangeArrowheads="1"/>
          </p:cNvSpPr>
          <p:nvPr/>
        </p:nvSpPr>
        <p:spPr bwMode="auto">
          <a:xfrm>
            <a:off x="6887468" y="1682304"/>
            <a:ext cx="989012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u="sng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4M</a:t>
            </a: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04" name="직사각형 83"/>
          <p:cNvSpPr>
            <a:spLocks noChangeArrowheads="1"/>
          </p:cNvSpPr>
          <p:nvPr/>
        </p:nvSpPr>
        <p:spPr bwMode="auto">
          <a:xfrm>
            <a:off x="3866455" y="2206575"/>
            <a:ext cx="471488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05" name="직사각형 84"/>
          <p:cNvSpPr>
            <a:spLocks noChangeArrowheads="1"/>
          </p:cNvSpPr>
          <p:nvPr/>
        </p:nvSpPr>
        <p:spPr bwMode="auto">
          <a:xfrm>
            <a:off x="3863280" y="2636912"/>
            <a:ext cx="963613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06" name="직사각형 85"/>
          <p:cNvSpPr>
            <a:spLocks noChangeArrowheads="1"/>
          </p:cNvSpPr>
          <p:nvPr/>
        </p:nvSpPr>
        <p:spPr bwMode="auto">
          <a:xfrm>
            <a:off x="3863280" y="3080767"/>
            <a:ext cx="1544638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07" name="직사각형 87"/>
          <p:cNvSpPr>
            <a:spLocks noChangeArrowheads="1"/>
          </p:cNvSpPr>
          <p:nvPr/>
        </p:nvSpPr>
        <p:spPr bwMode="auto">
          <a:xfrm>
            <a:off x="5395961" y="3957563"/>
            <a:ext cx="1454150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08" name="직사각형 132"/>
          <p:cNvSpPr>
            <a:spLocks noChangeArrowheads="1"/>
          </p:cNvSpPr>
          <p:nvPr/>
        </p:nvSpPr>
        <p:spPr bwMode="auto">
          <a:xfrm>
            <a:off x="5395961" y="4415536"/>
            <a:ext cx="2016224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09" name="직사각형 159"/>
          <p:cNvSpPr>
            <a:spLocks noChangeArrowheads="1"/>
          </p:cNvSpPr>
          <p:nvPr/>
        </p:nvSpPr>
        <p:spPr bwMode="auto">
          <a:xfrm>
            <a:off x="4418905" y="3525515"/>
            <a:ext cx="989013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10" name="직사각형 161"/>
          <p:cNvSpPr>
            <a:spLocks noChangeArrowheads="1"/>
          </p:cNvSpPr>
          <p:nvPr/>
        </p:nvSpPr>
        <p:spPr bwMode="auto">
          <a:xfrm>
            <a:off x="7412185" y="4847059"/>
            <a:ext cx="566738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gray">
          <a:xfrm>
            <a:off x="346075" y="2587654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배출활동 확인 구분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gray">
          <a:xfrm>
            <a:off x="346075" y="3028287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모니터링 유형 및 방법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gray">
          <a:xfrm>
            <a:off x="346075" y="3909553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5. </a:t>
            </a: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배출활동별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산정방법론 선택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9" name="Rectangle 20"/>
          <p:cNvSpPr>
            <a:spLocks noChangeArrowheads="1"/>
          </p:cNvSpPr>
          <p:nvPr/>
        </p:nvSpPr>
        <p:spPr bwMode="gray">
          <a:xfrm>
            <a:off x="346075" y="2147021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조직경계 설정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gray">
          <a:xfrm>
            <a:off x="346075" y="4350186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6.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산정</a:t>
            </a:r>
            <a:endParaRPr kumimoji="1" lang="ko-KR" altLang="ko-KR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3" name="Rectangle 20"/>
          <p:cNvSpPr>
            <a:spLocks noChangeArrowheads="1"/>
          </p:cNvSpPr>
          <p:nvPr/>
        </p:nvSpPr>
        <p:spPr bwMode="gray">
          <a:xfrm>
            <a:off x="346075" y="4790819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7.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 작성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6" name="Rectangle 20"/>
          <p:cNvSpPr>
            <a:spLocks noChangeArrowheads="1"/>
          </p:cNvSpPr>
          <p:nvPr/>
        </p:nvSpPr>
        <p:spPr bwMode="gray">
          <a:xfrm>
            <a:off x="346075" y="3468920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4.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모니터링 체계 구축</a:t>
            </a:r>
            <a:endParaRPr kumimoji="1" lang="ko-KR" altLang="en-US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gray">
          <a:xfrm>
            <a:off x="346075" y="5672088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9. </a:t>
            </a:r>
            <a:r>
              <a:rPr kumimoji="1" lang="ko-KR" altLang="en-US" sz="12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명세서 및 검증 보고서 제출</a:t>
            </a:r>
            <a:endParaRPr kumimoji="1" lang="ko-KR" altLang="ko-KR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77" name="Rectangle 8"/>
          <p:cNvSpPr>
            <a:spLocks noChangeArrowheads="1"/>
          </p:cNvSpPr>
          <p:nvPr/>
        </p:nvSpPr>
        <p:spPr bwMode="gray">
          <a:xfrm>
            <a:off x="318358" y="1682304"/>
            <a:ext cx="3400461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세부 업무</a:t>
            </a: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gray">
          <a:xfrm>
            <a:off x="346075" y="5231452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8.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배출량 제 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 검증</a:t>
            </a:r>
            <a:endParaRPr kumimoji="1" lang="ko-KR" altLang="ko-KR" sz="1200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32" name="직사각형 72"/>
          <p:cNvSpPr>
            <a:spLocks noChangeArrowheads="1"/>
          </p:cNvSpPr>
          <p:nvPr/>
        </p:nvSpPr>
        <p:spPr bwMode="auto">
          <a:xfrm>
            <a:off x="7922518" y="5302920"/>
            <a:ext cx="935037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33" name="직사각형 72"/>
          <p:cNvSpPr>
            <a:spLocks noChangeArrowheads="1"/>
          </p:cNvSpPr>
          <p:nvPr/>
        </p:nvSpPr>
        <p:spPr bwMode="auto">
          <a:xfrm>
            <a:off x="8411468" y="5734968"/>
            <a:ext cx="449262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3" name="TextBox 2"/>
          <p:cNvSpPr txBox="1">
            <a:spLocks noChangeArrowheads="1"/>
          </p:cNvSpPr>
          <p:nvPr/>
        </p:nvSpPr>
        <p:spPr bwMode="auto">
          <a:xfrm>
            <a:off x="323528" y="6021288"/>
            <a:ext cx="3825875" cy="3286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kern="1200" dirty="0"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* </a:t>
            </a:r>
            <a:r>
              <a:rPr kumimoji="1" lang="ko-KR" altLang="en-US" sz="1100" b="1" kern="1200" dirty="0"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제 </a:t>
            </a:r>
            <a:r>
              <a:rPr kumimoji="1" lang="en-US" altLang="ko-KR" sz="1100" b="1" kern="1200" dirty="0"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</a:t>
            </a:r>
            <a:r>
              <a:rPr kumimoji="1" lang="ko-KR" altLang="en-US" sz="1100" b="1" kern="1200" dirty="0"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 검증 일정은 검증원의 일정에 따라 변동 여지가 있음</a:t>
            </a:r>
            <a:endParaRPr kumimoji="1" lang="ko-KR" altLang="ko-KR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grpSp>
        <p:nvGrpSpPr>
          <p:cNvPr id="3" name="Group 342"/>
          <p:cNvGrpSpPr>
            <a:grpSpLocks/>
          </p:cNvGrpSpPr>
          <p:nvPr/>
        </p:nvGrpSpPr>
        <p:grpSpPr bwMode="auto">
          <a:xfrm>
            <a:off x="323528" y="1340768"/>
            <a:ext cx="3381382" cy="250825"/>
            <a:chOff x="2053" y="1003"/>
            <a:chExt cx="2130" cy="158"/>
          </a:xfrm>
        </p:grpSpPr>
        <p:pic>
          <p:nvPicPr>
            <p:cNvPr id="59" name="Picture 343" descr="ba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053" y="1003"/>
              <a:ext cx="158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Text Box 344"/>
            <p:cNvSpPr txBox="1">
              <a:spLocks noChangeArrowheads="1"/>
            </p:cNvSpPr>
            <p:nvPr/>
          </p:nvSpPr>
          <p:spPr bwMode="auto">
            <a:xfrm>
              <a:off x="2276" y="1003"/>
              <a:ext cx="1907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배출량 등의 산정 및 명세서 작성</a:t>
              </a:r>
            </a:p>
          </p:txBody>
        </p:sp>
      </p:grpSp>
      <p:sp>
        <p:nvSpPr>
          <p:cNvPr id="50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120</a:t>
            </a:fld>
            <a:endParaRPr lang="ko-KR" altLang="en-US" kern="120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pPr eaLnBrk="1" hangingPunct="1"/>
            <a:r>
              <a:rPr lang="en-US" dirty="0" smtClean="0"/>
              <a:t>5. </a:t>
            </a:r>
            <a:r>
              <a:rPr lang="ko-KR" altLang="en-US" dirty="0" smtClean="0"/>
              <a:t>목표관리 컨설팅 일정관리</a:t>
            </a:r>
            <a:r>
              <a:rPr lang="en-US" altLang="ko-KR" dirty="0" smtClean="0"/>
              <a:t>(2/2)</a:t>
            </a:r>
            <a:endParaRPr dirty="0" smtClean="0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3"/>
          </p:nvPr>
        </p:nvSpPr>
        <p:spPr>
          <a:xfrm>
            <a:off x="251520" y="764705"/>
            <a:ext cx="8642350" cy="1008112"/>
          </a:xfrm>
        </p:spPr>
        <p:txBody>
          <a:bodyPr/>
          <a:lstStyle/>
          <a:p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컨설턴트는 사업의 일정관리를 철저히 하며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필요 시 상근 근무도 병행할 수 있음</a:t>
            </a:r>
            <a:r>
              <a:rPr lang="en-US" altLang="ko-KR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665538" y="1690241"/>
            <a:ext cx="36512" cy="4495800"/>
            <a:chOff x="2287814" y="1615408"/>
            <a:chExt cx="20638" cy="4407217"/>
          </a:xfrm>
        </p:grpSpPr>
        <p:sp>
          <p:nvSpPr>
            <p:cNvPr id="82" name="Line 94"/>
            <p:cNvSpPr>
              <a:spLocks noChangeShapeType="1"/>
            </p:cNvSpPr>
            <p:nvPr/>
          </p:nvSpPr>
          <p:spPr bwMode="auto">
            <a:xfrm>
              <a:off x="2287814" y="1615408"/>
              <a:ext cx="0" cy="4169266"/>
            </a:xfrm>
            <a:prstGeom prst="line">
              <a:avLst/>
            </a:prstGeom>
            <a:noFill/>
            <a:ln w="9525">
              <a:solidFill>
                <a:srgbClr val="EEECE1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83" name="Line 98"/>
            <p:cNvSpPr>
              <a:spLocks noChangeShapeType="1"/>
            </p:cNvSpPr>
            <p:nvPr/>
          </p:nvSpPr>
          <p:spPr bwMode="auto">
            <a:xfrm>
              <a:off x="2308452" y="1615408"/>
              <a:ext cx="0" cy="4407217"/>
            </a:xfrm>
            <a:prstGeom prst="line">
              <a:avLst/>
            </a:prstGeom>
            <a:noFill/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</p:grpSp>
      <p:sp>
        <p:nvSpPr>
          <p:cNvPr id="84" name="Rectangle 14"/>
          <p:cNvSpPr>
            <a:spLocks noChangeArrowheads="1"/>
          </p:cNvSpPr>
          <p:nvPr/>
        </p:nvSpPr>
        <p:spPr bwMode="gray">
          <a:xfrm>
            <a:off x="3842643" y="2139082"/>
            <a:ext cx="5040312" cy="349200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B2B2B2"/>
            </a:solidFill>
            <a:miter lim="800000"/>
            <a:headEnd/>
            <a:tailEnd/>
          </a:ln>
        </p:spPr>
        <p:txBody>
          <a:bodyPr vert="horz" wrap="none" lIns="54000" tIns="46034" rIns="72000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gray">
          <a:xfrm>
            <a:off x="3842643" y="3021936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6" name="Rectangle 14"/>
          <p:cNvSpPr>
            <a:spLocks noChangeArrowheads="1"/>
          </p:cNvSpPr>
          <p:nvPr/>
        </p:nvSpPr>
        <p:spPr bwMode="gray">
          <a:xfrm>
            <a:off x="3842643" y="2580509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8" name="Rectangle 14"/>
          <p:cNvSpPr>
            <a:spLocks noChangeArrowheads="1"/>
          </p:cNvSpPr>
          <p:nvPr/>
        </p:nvSpPr>
        <p:spPr bwMode="gray">
          <a:xfrm>
            <a:off x="3842643" y="3463363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0" name="Rectangle 14"/>
          <p:cNvSpPr>
            <a:spLocks noChangeArrowheads="1"/>
          </p:cNvSpPr>
          <p:nvPr/>
        </p:nvSpPr>
        <p:spPr bwMode="gray">
          <a:xfrm>
            <a:off x="3842643" y="3904790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3" name="Text Box 110"/>
          <p:cNvSpPr txBox="1">
            <a:spLocks noChangeArrowheads="1"/>
          </p:cNvSpPr>
          <p:nvPr/>
        </p:nvSpPr>
        <p:spPr bwMode="auto">
          <a:xfrm>
            <a:off x="3837881" y="1682304"/>
            <a:ext cx="806128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1M</a:t>
            </a:r>
            <a:endParaRPr kumimoji="1" lang="ko-KR" altLang="ko-KR" sz="1600" b="1" kern="120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108" name="Rectangle 20"/>
          <p:cNvSpPr>
            <a:spLocks noChangeArrowheads="1"/>
          </p:cNvSpPr>
          <p:nvPr/>
        </p:nvSpPr>
        <p:spPr bwMode="gray">
          <a:xfrm>
            <a:off x="346075" y="2587654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감축사업 선정</a:t>
            </a:r>
            <a:endParaRPr kumimoji="1" lang="ko-KR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109" name="Rectangle 20"/>
          <p:cNvSpPr>
            <a:spLocks noChangeArrowheads="1"/>
          </p:cNvSpPr>
          <p:nvPr/>
        </p:nvSpPr>
        <p:spPr bwMode="gray">
          <a:xfrm>
            <a:off x="346075" y="3028287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3. BAU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산정</a:t>
            </a:r>
            <a:endParaRPr kumimoji="1" lang="ko-KR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110" name="Rectangle 20"/>
          <p:cNvSpPr>
            <a:spLocks noChangeArrowheads="1"/>
          </p:cNvSpPr>
          <p:nvPr/>
        </p:nvSpPr>
        <p:spPr bwMode="gray">
          <a:xfrm>
            <a:off x="346075" y="3909553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5.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대응전략 수립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정부협상</a:t>
            </a: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)</a:t>
            </a:r>
            <a:endParaRPr kumimoji="1" lang="ko-KR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111" name="Rectangle 20"/>
          <p:cNvSpPr>
            <a:spLocks noChangeArrowheads="1"/>
          </p:cNvSpPr>
          <p:nvPr/>
        </p:nvSpPr>
        <p:spPr bwMode="gray">
          <a:xfrm>
            <a:off x="346075" y="2147021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1.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예상감축사업 목록화</a:t>
            </a:r>
            <a:endParaRPr kumimoji="1" lang="ko-KR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114" name="Rectangle 20"/>
          <p:cNvSpPr>
            <a:spLocks noChangeArrowheads="1"/>
          </p:cNvSpPr>
          <p:nvPr/>
        </p:nvSpPr>
        <p:spPr bwMode="gray">
          <a:xfrm>
            <a:off x="346075" y="3468920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4.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목표배출량 및 </a:t>
            </a:r>
            <a:r>
              <a:rPr kumimoji="1" lang="ko-KR" altLang="en-US" sz="1200" b="1" kern="120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감축잠재량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산정</a:t>
            </a:r>
            <a:endParaRPr kumimoji="1" lang="ko-KR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116" name="Rectangle 8"/>
          <p:cNvSpPr>
            <a:spLocks noChangeArrowheads="1"/>
          </p:cNvSpPr>
          <p:nvPr/>
        </p:nvSpPr>
        <p:spPr bwMode="gray">
          <a:xfrm>
            <a:off x="318358" y="1682304"/>
            <a:ext cx="3400461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kern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세부 업무</a:t>
            </a:r>
          </a:p>
        </p:txBody>
      </p:sp>
      <p:grpSp>
        <p:nvGrpSpPr>
          <p:cNvPr id="3" name="Group 342"/>
          <p:cNvGrpSpPr>
            <a:grpSpLocks/>
          </p:cNvGrpSpPr>
          <p:nvPr/>
        </p:nvGrpSpPr>
        <p:grpSpPr bwMode="auto">
          <a:xfrm>
            <a:off x="323527" y="1340768"/>
            <a:ext cx="3032131" cy="250825"/>
            <a:chOff x="2053" y="1003"/>
            <a:chExt cx="1910" cy="158"/>
          </a:xfrm>
        </p:grpSpPr>
        <p:pic>
          <p:nvPicPr>
            <p:cNvPr id="121" name="Picture 343" descr="ba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053" y="1003"/>
              <a:ext cx="158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" name="Text Box 344"/>
            <p:cNvSpPr txBox="1">
              <a:spLocks noChangeArrowheads="1"/>
            </p:cNvSpPr>
            <p:nvPr/>
          </p:nvSpPr>
          <p:spPr bwMode="auto">
            <a:xfrm>
              <a:off x="2276" y="1003"/>
              <a:ext cx="1687" cy="1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목표협상 및 이행계획서 작성</a:t>
              </a:r>
            </a:p>
          </p:txBody>
        </p:sp>
      </p:grpSp>
      <p:sp>
        <p:nvSpPr>
          <p:cNvPr id="138" name="직사각형 50"/>
          <p:cNvSpPr>
            <a:spLocks noChangeArrowheads="1"/>
          </p:cNvSpPr>
          <p:nvPr/>
        </p:nvSpPr>
        <p:spPr bwMode="auto">
          <a:xfrm>
            <a:off x="3876066" y="2198688"/>
            <a:ext cx="441325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kern="1200" dirty="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39" name="직사각형 52"/>
          <p:cNvSpPr>
            <a:spLocks noChangeArrowheads="1"/>
          </p:cNvSpPr>
          <p:nvPr/>
        </p:nvSpPr>
        <p:spPr bwMode="auto">
          <a:xfrm>
            <a:off x="4322153" y="2640012"/>
            <a:ext cx="1185951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0" name="직사각형 53"/>
          <p:cNvSpPr>
            <a:spLocks noChangeArrowheads="1"/>
          </p:cNvSpPr>
          <p:nvPr/>
        </p:nvSpPr>
        <p:spPr bwMode="auto">
          <a:xfrm>
            <a:off x="5508104" y="3081338"/>
            <a:ext cx="864096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1" name="직사각형 54"/>
          <p:cNvSpPr>
            <a:spLocks noChangeArrowheads="1"/>
          </p:cNvSpPr>
          <p:nvPr/>
        </p:nvSpPr>
        <p:spPr bwMode="auto">
          <a:xfrm>
            <a:off x="6372201" y="3526408"/>
            <a:ext cx="936104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2" name="직사각형 55"/>
          <p:cNvSpPr>
            <a:spLocks noChangeArrowheads="1"/>
          </p:cNvSpPr>
          <p:nvPr/>
        </p:nvSpPr>
        <p:spPr bwMode="auto">
          <a:xfrm>
            <a:off x="7092280" y="3962970"/>
            <a:ext cx="1224137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gray">
          <a:xfrm>
            <a:off x="3820096" y="4340721"/>
            <a:ext cx="5040312" cy="349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ko-KR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gray">
          <a:xfrm>
            <a:off x="323528" y="4345484"/>
            <a:ext cx="3350518" cy="34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2066" tIns="46034" rIns="92066" bIns="46034" numCol="1" anchor="ctr" anchorCtr="0" compatLnSpc="1">
            <a:prstTxWarp prst="textNoShape">
              <a:avLst/>
            </a:prstTxWarp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6. </a:t>
            </a:r>
            <a:r>
              <a:rPr kumimoji="1" lang="ko-KR" altLang="en-US" sz="1200" b="1" kern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이행계획서 작성</a:t>
            </a:r>
            <a:endParaRPr kumimoji="1" lang="ko-KR" altLang="ko-KR" sz="1200" b="1" kern="12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2" name="직사각형 55"/>
          <p:cNvSpPr>
            <a:spLocks noChangeArrowheads="1"/>
          </p:cNvSpPr>
          <p:nvPr/>
        </p:nvSpPr>
        <p:spPr bwMode="auto">
          <a:xfrm>
            <a:off x="7956376" y="4398901"/>
            <a:ext cx="904032" cy="237600"/>
          </a:xfrm>
          <a:prstGeom prst="rect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rgbClr val="37527D"/>
              </a:gs>
            </a:gsLst>
            <a:lin ang="5400000"/>
          </a:gradFill>
          <a:ln w="12700" algn="ctr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kern="1200">
              <a:solidFill>
                <a:prstClr val="black"/>
              </a:solidFill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3" name="Text Box 110"/>
          <p:cNvSpPr txBox="1">
            <a:spLocks noChangeArrowheads="1"/>
          </p:cNvSpPr>
          <p:nvPr/>
        </p:nvSpPr>
        <p:spPr bwMode="auto">
          <a:xfrm>
            <a:off x="4685670" y="1682304"/>
            <a:ext cx="806128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2M</a:t>
            </a:r>
            <a:endParaRPr kumimoji="1" lang="ko-KR" altLang="ko-KR" sz="16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4" name="Text Box 110"/>
          <p:cNvSpPr txBox="1">
            <a:spLocks noChangeArrowheads="1"/>
          </p:cNvSpPr>
          <p:nvPr/>
        </p:nvSpPr>
        <p:spPr bwMode="auto">
          <a:xfrm>
            <a:off x="5533459" y="1682304"/>
            <a:ext cx="806128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3M</a:t>
            </a:r>
            <a:endParaRPr kumimoji="1" lang="ko-KR" altLang="ko-KR" sz="16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5" name="Text Box 110"/>
          <p:cNvSpPr txBox="1">
            <a:spLocks noChangeArrowheads="1"/>
          </p:cNvSpPr>
          <p:nvPr/>
        </p:nvSpPr>
        <p:spPr bwMode="auto">
          <a:xfrm>
            <a:off x="6381248" y="1682304"/>
            <a:ext cx="806128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4M</a:t>
            </a:r>
            <a:endParaRPr kumimoji="1" lang="ko-KR" altLang="ko-KR" sz="16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6" name="Text Box 110"/>
          <p:cNvSpPr txBox="1">
            <a:spLocks noChangeArrowheads="1"/>
          </p:cNvSpPr>
          <p:nvPr/>
        </p:nvSpPr>
        <p:spPr bwMode="auto">
          <a:xfrm>
            <a:off x="7229037" y="1682304"/>
            <a:ext cx="806128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5M</a:t>
            </a:r>
            <a:endParaRPr kumimoji="1" lang="ko-KR" altLang="ko-KR" sz="16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7" name="Text Box 110"/>
          <p:cNvSpPr txBox="1">
            <a:spLocks noChangeArrowheads="1"/>
          </p:cNvSpPr>
          <p:nvPr/>
        </p:nvSpPr>
        <p:spPr bwMode="auto">
          <a:xfrm>
            <a:off x="8076827" y="1682304"/>
            <a:ext cx="806128" cy="374650"/>
          </a:xfrm>
          <a:prstGeom prst="rect">
            <a:avLst/>
          </a:prstGeom>
          <a:solidFill>
            <a:srgbClr val="37527D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kern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6M</a:t>
            </a:r>
            <a:endParaRPr kumimoji="1" lang="ko-KR" altLang="ko-KR" sz="1600" b="1" kern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3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rtl="0" latinLnBrk="1">
              <a:defRPr/>
            </a:pPr>
            <a:fld id="{9B6CBFB7-D0FD-453A-A9CD-97EA46531E5F}" type="slidenum">
              <a:rPr lang="ko-KR" altLang="en-US" kern="1200" smtClean="0">
                <a:cs typeface="+mn-cs"/>
              </a:rPr>
              <a:pPr rtl="0" latinLnBrk="1">
                <a:defRPr/>
              </a:pPr>
              <a:t>121</a:t>
            </a:fld>
            <a:endParaRPr lang="ko-KR" altLang="en-US" kern="120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모서리가 둥근 직사각형 67"/>
          <p:cNvSpPr/>
          <p:nvPr/>
        </p:nvSpPr>
        <p:spPr>
          <a:xfrm>
            <a:off x="278296" y="1192695"/>
            <a:ext cx="8719930" cy="5300869"/>
          </a:xfrm>
          <a:prstGeom prst="roundRect">
            <a:avLst>
              <a:gd name="adj" fmla="val 864"/>
            </a:avLst>
          </a:prstGeom>
          <a:solidFill>
            <a:schemeClr val="bg2">
              <a:lumMod val="90000"/>
            </a:schemeClr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지정 관리업체 핵심 준비사항</a:t>
            </a:r>
            <a:r>
              <a:rPr lang="en-US" altLang="ko-KR" dirty="0" smtClean="0"/>
              <a:t>	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449718"/>
          </a:xfrm>
        </p:spPr>
        <p:txBody>
          <a:bodyPr/>
          <a:lstStyle/>
          <a:p>
            <a:r>
              <a:rPr lang="ko-KR" altLang="en-US" sz="1800" dirty="0" smtClean="0"/>
              <a:t>관리업체 추진 프로세스</a:t>
            </a:r>
            <a:endParaRPr lang="ko-KR" altLang="en-US" sz="1800" dirty="0"/>
          </a:p>
        </p:txBody>
      </p:sp>
      <p:grpSp>
        <p:nvGrpSpPr>
          <p:cNvPr id="4" name="그룹 49"/>
          <p:cNvGrpSpPr/>
          <p:nvPr/>
        </p:nvGrpSpPr>
        <p:grpSpPr>
          <a:xfrm>
            <a:off x="6072198" y="714356"/>
            <a:ext cx="3214710" cy="389097"/>
            <a:chOff x="5429256" y="785794"/>
            <a:chExt cx="3214710" cy="389097"/>
          </a:xfrm>
        </p:grpSpPr>
        <p:sp>
          <p:nvSpPr>
            <p:cNvPr id="56" name="직사각형 55"/>
            <p:cNvSpPr/>
            <p:nvPr/>
          </p:nvSpPr>
          <p:spPr>
            <a:xfrm>
              <a:off x="5429256" y="857232"/>
              <a:ext cx="360558" cy="13068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0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5429256" y="987916"/>
              <a:ext cx="360558" cy="1306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0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715008" y="785794"/>
              <a:ext cx="29289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: </a:t>
              </a:r>
              <a:r>
                <a:rPr kumimoji="1" lang="ko-KR" altLang="en-US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녹색법령 및 목표관리제 지침 요구사항</a:t>
              </a:r>
              <a:endParaRPr kumimoji="1" lang="en-US" altLang="ko-KR" sz="10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715008" y="928670"/>
              <a:ext cx="29289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: </a:t>
              </a:r>
              <a:r>
                <a:rPr kumimoji="1" lang="ko-KR" altLang="en-US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관리업체 주요 준비사항</a:t>
              </a:r>
              <a:endParaRPr kumimoji="1" lang="en-US" altLang="ko-KR" sz="10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grpSp>
        <p:nvGrpSpPr>
          <p:cNvPr id="6" name="그룹 65"/>
          <p:cNvGrpSpPr/>
          <p:nvPr/>
        </p:nvGrpSpPr>
        <p:grpSpPr>
          <a:xfrm>
            <a:off x="357158" y="1285860"/>
            <a:ext cx="8531474" cy="5146346"/>
            <a:chOff x="357158" y="1285860"/>
            <a:chExt cx="8531474" cy="5146346"/>
          </a:xfrm>
        </p:grpSpPr>
        <p:sp>
          <p:nvSpPr>
            <p:cNvPr id="5" name="직사각형 4"/>
            <p:cNvSpPr/>
            <p:nvPr/>
          </p:nvSpPr>
          <p:spPr>
            <a:xfrm>
              <a:off x="357158" y="1285860"/>
              <a:ext cx="1071570" cy="428628"/>
            </a:xfrm>
            <a:prstGeom prst="rect">
              <a:avLst/>
            </a:prstGeom>
            <a:solidFill>
              <a:srgbClr val="3752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구 분</a:t>
              </a: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500166" y="1285860"/>
              <a:ext cx="857256" cy="428628"/>
            </a:xfrm>
            <a:prstGeom prst="rect">
              <a:avLst/>
            </a:prstGeom>
            <a:solidFill>
              <a:srgbClr val="3752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일 정</a:t>
              </a: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442242" y="1285860"/>
              <a:ext cx="2268000" cy="428628"/>
            </a:xfrm>
            <a:prstGeom prst="rect">
              <a:avLst/>
            </a:prstGeom>
            <a:solidFill>
              <a:srgbClr val="3752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정   부</a:t>
              </a: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000628" y="1285860"/>
              <a:ext cx="3888000" cy="428628"/>
            </a:xfrm>
            <a:prstGeom prst="rect">
              <a:avLst/>
            </a:prstGeom>
            <a:solidFill>
              <a:srgbClr val="3752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관리업체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57158" y="1785926"/>
              <a:ext cx="1071570" cy="71438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관리업체</a:t>
              </a:r>
              <a:endParaRPr kumimoji="1" lang="en-US" altLang="ko-KR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지정</a:t>
              </a:r>
              <a:endParaRPr kumimoji="1" lang="en-US" altLang="ko-KR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(Y-2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57158" y="2599640"/>
              <a:ext cx="1071570" cy="204380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목표수립</a:t>
              </a:r>
              <a:endParaRPr kumimoji="1" lang="en-US" altLang="ko-KR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(Y-1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57158" y="4714884"/>
              <a:ext cx="2000264" cy="42862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목표이행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(Y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7158" y="5214950"/>
              <a:ext cx="1071570" cy="121444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실적평가</a:t>
              </a:r>
              <a:endParaRPr kumimoji="1" lang="en-US" altLang="ko-KR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(Y+1</a:t>
              </a:r>
              <a:r>
                <a:rPr kumimoji="1" lang="ko-KR" altLang="en-US" sz="13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</a:t>
              </a:r>
              <a:r>
                <a:rPr kumimoji="1" lang="en-US" altLang="ko-KR" sz="13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1500166" y="1785926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6~7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500166" y="2185526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8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500166" y="2599640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3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500166" y="4271742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12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500166" y="3412222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7~9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500166" y="5214950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3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500166" y="6072206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12</a:t>
              </a:r>
              <a:r>
                <a:rPr kumimoji="1" lang="ko-KR" altLang="en-US" sz="13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500166" y="5640768"/>
              <a:ext cx="857256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6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42242" y="1785926"/>
              <a:ext cx="226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관리업체 지정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, 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고사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(‘10.9)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442242" y="2185526"/>
              <a:ext cx="226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이의신청 재심사 결과통보</a:t>
              </a:r>
              <a:endParaRPr kumimoji="1" lang="en-US" altLang="ko-KR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이의신청 </a:t>
              </a:r>
              <a:r>
                <a:rPr kumimoji="1" lang="ko-KR" altLang="en-US" sz="1200" b="1" kern="1200" dirty="0" err="1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접수후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 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30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일 이내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5000628" y="2185526"/>
              <a:ext cx="3888000" cy="360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 err="1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인벤토리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 체계 구축 및 제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3</a:t>
              </a:r>
              <a:r>
                <a:rPr kumimoji="1" lang="ko-KR" altLang="en-US" sz="1200" b="1" kern="1200" dirty="0" err="1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자검증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5000628" y="1785926"/>
              <a:ext cx="388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이의 제기 신청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고사 후 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30</a:t>
              </a:r>
              <a:r>
                <a:rPr kumimoji="1" lang="ko-KR" altLang="en-US" sz="1200" b="1" kern="1200" dirty="0" err="1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일이내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000628" y="2599640"/>
              <a:ext cx="388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전년도 명세서 제출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(’10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년만 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’07~’10 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명세서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000628" y="3009110"/>
              <a:ext cx="3888000" cy="360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50" b="1" kern="1200" spc="-15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자체적으로 감축 </a:t>
              </a:r>
              <a:r>
                <a:rPr kumimoji="1" lang="ko-KR" altLang="en-US" sz="1150" b="1" kern="1200" spc="-150" dirty="0" err="1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잠재량</a:t>
              </a:r>
              <a:r>
                <a:rPr kumimoji="1" lang="ko-KR" altLang="en-US" sz="1150" b="1" kern="1200" spc="-15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 등 분석 및 온실가스 모니터링 체계 구축</a:t>
              </a: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442241" y="3412222"/>
              <a:ext cx="6396959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’12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 온실가스 감축 및 에너지 절약 목표 협의 및 설정</a:t>
              </a: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(9.30)</a:t>
              </a: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(30</a:t>
              </a:r>
              <a:r>
                <a:rPr kumimoji="1" lang="ko-KR" altLang="en-US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일 이내 목표에 대한 이의 신청</a:t>
              </a:r>
              <a:r>
                <a:rPr kumimoji="1" lang="en-US" altLang="ko-KR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-&gt; </a:t>
              </a:r>
              <a:r>
                <a:rPr kumimoji="1" lang="ko-KR" altLang="en-US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관장기관은 </a:t>
              </a:r>
              <a:r>
                <a:rPr kumimoji="1" lang="en-US" altLang="ko-KR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14</a:t>
              </a:r>
              <a:r>
                <a:rPr kumimoji="1" lang="ko-KR" altLang="en-US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일 이내 결과 통보</a:t>
              </a:r>
              <a:r>
                <a:rPr kumimoji="1" lang="en-US" altLang="ko-KR" sz="10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5000628" y="3854818"/>
              <a:ext cx="3888000" cy="360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목표이행을 위한 감축사업 발굴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442242" y="4271742"/>
              <a:ext cx="226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미흡사항 등 시정요청</a:t>
              </a: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5000632" y="4271742"/>
              <a:ext cx="388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’12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 이행계획서 제출</a:t>
              </a: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5000632" y="4714884"/>
              <a:ext cx="388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목표이행</a:t>
              </a: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442242" y="5640768"/>
              <a:ext cx="226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실적평가 및 개선명령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5000632" y="5214950"/>
              <a:ext cx="388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전년도 명세서 및 이행실적보고서 제출</a:t>
              </a: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5000632" y="6072206"/>
              <a:ext cx="3888000" cy="36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’13</a:t>
              </a:r>
              <a:r>
                <a:rPr kumimoji="1" lang="ko-KR" altLang="en-US" sz="12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 이행계획서에 개선계획 포함 제출</a:t>
              </a:r>
            </a:p>
          </p:txBody>
        </p:sp>
        <p:cxnSp>
          <p:nvCxnSpPr>
            <p:cNvPr id="61" name="직선 화살표 연결선 60"/>
            <p:cNvCxnSpPr>
              <a:stCxn id="48" idx="3"/>
              <a:endCxn id="49" idx="1"/>
            </p:cNvCxnSpPr>
            <p:nvPr/>
          </p:nvCxnSpPr>
          <p:spPr>
            <a:xfrm>
              <a:off x="4710242" y="4451742"/>
              <a:ext cx="290390" cy="158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화살표 연결선 62"/>
            <p:cNvCxnSpPr>
              <a:stCxn id="54" idx="1"/>
              <a:endCxn id="53" idx="3"/>
            </p:cNvCxnSpPr>
            <p:nvPr/>
          </p:nvCxnSpPr>
          <p:spPr>
            <a:xfrm rot="10800000" flipV="1">
              <a:off x="4710242" y="5394950"/>
              <a:ext cx="290390" cy="42581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/>
            <p:cNvCxnSpPr>
              <a:stCxn id="53" idx="3"/>
              <a:endCxn id="55" idx="1"/>
            </p:cNvCxnSpPr>
            <p:nvPr/>
          </p:nvCxnSpPr>
          <p:spPr>
            <a:xfrm>
              <a:off x="4710242" y="5820768"/>
              <a:ext cx="290390" cy="43143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/>
            <p:cNvCxnSpPr>
              <a:stCxn id="39" idx="3"/>
              <a:endCxn id="43" idx="1"/>
            </p:cNvCxnSpPr>
            <p:nvPr/>
          </p:nvCxnSpPr>
          <p:spPr>
            <a:xfrm>
              <a:off x="4710242" y="1965926"/>
              <a:ext cx="290386" cy="158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화살표 연결선 68"/>
            <p:cNvCxnSpPr>
              <a:stCxn id="43" idx="1"/>
              <a:endCxn id="40" idx="3"/>
            </p:cNvCxnSpPr>
            <p:nvPr/>
          </p:nvCxnSpPr>
          <p:spPr>
            <a:xfrm rot="10800000" flipV="1">
              <a:off x="4710242" y="1965926"/>
              <a:ext cx="290386" cy="39960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dirty="0" smtClean="0"/>
              <a:t>] </a:t>
            </a:r>
            <a:r>
              <a:rPr lang="ko-KR" altLang="en-US" dirty="0" smtClean="0"/>
              <a:t>지정 관리업체 핵심 준비사항 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2262838"/>
            <a:ext cx="76438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‘07~10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동안의 온실가스 배출량 등의 명세서 작성 후 제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3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자 검증을 받아 제출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명세서는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’11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관리업체 지정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(’11.6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및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목표설정시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기준배출량 선정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(‘11.9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에 활용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910" y="2932310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준비 및 업무절차</a:t>
            </a:r>
            <a:endParaRPr kumimoji="1" lang="ko-KR" altLang="en-US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개요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928662" y="3321664"/>
          <a:ext cx="6858048" cy="1285104"/>
        </p:xfrm>
        <a:graphic>
          <a:graphicData uri="http://schemas.openxmlformats.org/drawingml/2006/table">
            <a:tbl>
              <a:tblPr firstRow="1" bandRow="1"/>
              <a:tblGrid>
                <a:gridCol w="1214446"/>
                <a:gridCol w="5643602"/>
              </a:tblGrid>
              <a:tr h="32127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~’11.1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말  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’07~’10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명세서 작성완료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‘11.2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 검증기관 선정 및 검증 착수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‘11.2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~3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</a:t>
                      </a:r>
                      <a:r>
                        <a:rPr lang="ko-KR" altLang="en-US" sz="1300" b="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검증 수검 및 검토의견 반영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276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’11.3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말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 검증서 발급 및 명세서 제출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42910" y="4929198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주요 준비 사항 </a:t>
            </a:r>
            <a:r>
              <a:rPr kumimoji="1" lang="en-US" altLang="ko-KR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(’11.1</a:t>
            </a:r>
            <a:r>
              <a:rPr kumimoji="1" lang="ko-KR" altLang="en-US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 말까지  초안 작성</a:t>
            </a:r>
            <a:r>
              <a:rPr kumimoji="1" lang="en-US" altLang="ko-KR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2</a:t>
            </a:r>
            <a:r>
              <a:rPr kumimoji="1" lang="ko-KR" altLang="en-US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 </a:t>
            </a:r>
            <a:r>
              <a:rPr kumimoji="1" lang="en-US" altLang="ko-KR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~ 3</a:t>
            </a:r>
            <a:r>
              <a:rPr kumimoji="1" lang="ko-KR" altLang="en-US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 검증</a:t>
            </a:r>
            <a:r>
              <a:rPr kumimoji="1" lang="en-US" altLang="ko-KR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endParaRPr kumimoji="1" lang="ko-KR" altLang="en-US" sz="14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60438" y="4611539"/>
            <a:ext cx="7000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※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상기 일정은 관리업체의 현황 및 대응 능력에 따라 차이가 날 수 있음</a:t>
            </a:r>
          </a:p>
        </p:txBody>
      </p:sp>
      <p:grpSp>
        <p:nvGrpSpPr>
          <p:cNvPr id="3" name="그룹 23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7" name="직사각형 6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‘07 ~ ’10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최근 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3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 명세서 작성 및 외부검증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(~’11.3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6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1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grpSp>
        <p:nvGrpSpPr>
          <p:cNvPr id="4" name="그룹 25"/>
          <p:cNvGrpSpPr/>
          <p:nvPr/>
        </p:nvGrpSpPr>
        <p:grpSpPr>
          <a:xfrm>
            <a:off x="857224" y="5286388"/>
            <a:ext cx="7429552" cy="857256"/>
            <a:chOff x="857224" y="5286388"/>
            <a:chExt cx="7429552" cy="857256"/>
          </a:xfrm>
        </p:grpSpPr>
        <p:sp>
          <p:nvSpPr>
            <p:cNvPr id="16" name="직사각형 15"/>
            <p:cNvSpPr/>
            <p:nvPr/>
          </p:nvSpPr>
          <p:spPr>
            <a:xfrm>
              <a:off x="857224" y="5286388"/>
              <a:ext cx="3500462" cy="8572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조직경계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, 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소량배출사업장 확인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(’11.1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배출활동 등 확인 및 산정방식 결정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(‘11.1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‘07~’10 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배출활동 데이터 확보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(‘11.1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852574" y="5286388"/>
              <a:ext cx="1285884" cy="8572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명세서 작성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검증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(‘11.2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~3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6786578" y="5286388"/>
              <a:ext cx="1500198" cy="8572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검증보고서 및 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명세서 관장기관 제출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(‘11.3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8" name="이등변 삼각형 17"/>
            <p:cNvSpPr/>
            <p:nvPr/>
          </p:nvSpPr>
          <p:spPr>
            <a:xfrm rot="5400000">
              <a:off x="4357686" y="5643578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5" name="이등변 삼각형 24"/>
            <p:cNvSpPr/>
            <p:nvPr/>
          </p:nvSpPr>
          <p:spPr>
            <a:xfrm rot="5400000">
              <a:off x="6199738" y="5643578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0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모서리가 둥근 직사각형 27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smtClean="0"/>
              <a:t>지정 관리업체 핵심 준비사항 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236437"/>
            <a:ext cx="764386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’10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지정된 관리업체는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’11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9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월에 관장기관과의 협의를 거쳐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이행목표 수립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가동률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신증설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계획 및 업종별 배출허용량이 목표설정의 중요요소임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    </a:t>
            </a:r>
            <a:r>
              <a:rPr kumimoji="1" lang="ko-KR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※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전망자료는 정부와 관리업체간의 목표설정 </a:t>
            </a:r>
            <a:r>
              <a:rPr kumimoji="1" lang="ko-KR" altLang="en-US" sz="11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협의시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결정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업종별 배출허용량 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’11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상반기 발표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개요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928662" y="3364274"/>
          <a:ext cx="7429552" cy="1350610"/>
        </p:xfrm>
        <a:graphic>
          <a:graphicData uri="http://schemas.openxmlformats.org/drawingml/2006/table">
            <a:tbl>
              <a:tblPr firstRow="1" bandRow="1"/>
              <a:tblGrid>
                <a:gridCol w="1357322"/>
                <a:gridCol w="6072230"/>
              </a:tblGrid>
              <a:tr h="2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</a:rPr>
                        <a:t>~’11.3~7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</a:rPr>
                        <a:t>월  </a:t>
                      </a:r>
                      <a:endParaRPr lang="ko-KR" altLang="en-US" sz="13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업체의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’12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생산계획 및 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BAU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를 자체적으로 분석하여 목표협상에 대비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18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</a:rPr>
                        <a:t>’11.7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</a:rPr>
                        <a:t>월말</a:t>
                      </a:r>
                      <a:endParaRPr lang="ko-KR" altLang="en-US" sz="13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조기감축실적 신청서제출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813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</a:rPr>
                        <a:t>’11.7~9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관장기관과 목표설정협의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268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</a:rPr>
                        <a:t>’11.9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</a:rPr>
                        <a:t>월 말</a:t>
                      </a:r>
                      <a:endParaRPr lang="ko-KR" altLang="en-US" sz="13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관장기관이 업체의 목표 통보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268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</a:rPr>
                        <a:t>~’11.10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</a:rPr>
                        <a:t>월 말</a:t>
                      </a:r>
                      <a:endParaRPr lang="ko-KR" altLang="en-US" sz="13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관장기관에 목표에 대한 이의신청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관장기관은 신청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 이내에 인정여부 통보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42910" y="4921330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주요 준비 사항 </a:t>
            </a:r>
            <a:r>
              <a:rPr kumimoji="1" lang="en-US" altLang="ko-KR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(’11.3</a:t>
            </a:r>
            <a:r>
              <a: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월 </a:t>
            </a:r>
            <a:r>
              <a:rPr kumimoji="1" lang="en-US" altLang="ko-KR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~ 9</a:t>
            </a:r>
            <a:r>
              <a: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월 </a:t>
            </a:r>
            <a:r>
              <a:rPr kumimoji="1" lang="en-US" altLang="ko-KR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)</a:t>
            </a:r>
            <a:endParaRPr kumimoji="1" lang="ko-KR" altLang="en-US" sz="1600" b="1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24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26" name="직사각형 25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’12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 이행목표설정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(’11.9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6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2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grpSp>
        <p:nvGrpSpPr>
          <p:cNvPr id="4" name="그룹 40"/>
          <p:cNvGrpSpPr/>
          <p:nvPr/>
        </p:nvGrpSpPr>
        <p:grpSpPr>
          <a:xfrm>
            <a:off x="857224" y="5286388"/>
            <a:ext cx="7643866" cy="785818"/>
            <a:chOff x="857224" y="5286388"/>
            <a:chExt cx="7643866" cy="785818"/>
          </a:xfrm>
        </p:grpSpPr>
        <p:sp>
          <p:nvSpPr>
            <p:cNvPr id="16" name="직사각형 15"/>
            <p:cNvSpPr/>
            <p:nvPr/>
          </p:nvSpPr>
          <p:spPr>
            <a:xfrm>
              <a:off x="857224" y="5286388"/>
              <a:ext cx="4143404" cy="7858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‘08~’10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년 </a:t>
              </a:r>
              <a:r>
                <a:rPr kumimoji="1" lang="ko-KR" altLang="en-US" sz="1300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배출시설별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가동률 데이터확보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(‘11.7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가동률 전망 및 </a:t>
              </a:r>
              <a:r>
                <a:rPr kumimoji="1" lang="ko-KR" altLang="en-US" sz="1300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신증설계획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점검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(‘11.7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기술수준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, 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효율 등을 감안 </a:t>
              </a:r>
              <a:r>
                <a:rPr kumimoji="1" lang="ko-KR" altLang="en-US" sz="1300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감축잠재량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산정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(~’11.7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5357818" y="5286388"/>
              <a:ext cx="1285884" cy="7858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조기감축실적 조사 및 신청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(‘11.2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~3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7000892" y="5286388"/>
              <a:ext cx="1500198" cy="7858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정부와 관리업체간 목표협의 제출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(’11.7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~9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4" name="이등변 삼각형 33"/>
            <p:cNvSpPr/>
            <p:nvPr/>
          </p:nvSpPr>
          <p:spPr>
            <a:xfrm rot="5400000">
              <a:off x="4974124" y="5572140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5" name="이등변 삼각형 34"/>
            <p:cNvSpPr/>
            <p:nvPr/>
          </p:nvSpPr>
          <p:spPr>
            <a:xfrm rot="5400000">
              <a:off x="6604141" y="5572140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42910" y="2932310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준비 및 업무절차</a:t>
            </a:r>
            <a:endParaRPr kumimoji="1" lang="ko-KR" altLang="en-US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8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모서리가 둥근 직사각형 24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27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29" name="직사각형 28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이행계획서 작성 및 제출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(‘11.12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3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smtClean="0"/>
              <a:t>지정 관리업체 핵심 준비사항 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143116"/>
            <a:ext cx="76438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‘11.12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월말까지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배출허용목표 달성을 위한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이행꼐획서를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작성하여 제출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이행계획에는 목표 이행방법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연차별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감축목표 및 모니터링 계획까지 포함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     </a:t>
            </a:r>
            <a:r>
              <a:rPr kumimoji="1" lang="ko-KR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※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이행계획은 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’12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목표이행실적 평가 및 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’12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명세서 정확성 확인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(’13.3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등에 활용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개요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928662" y="3286124"/>
          <a:ext cx="7643866" cy="1143009"/>
        </p:xfrm>
        <a:graphic>
          <a:graphicData uri="http://schemas.openxmlformats.org/drawingml/2006/table">
            <a:tbl>
              <a:tblPr firstRow="1" bandRow="1"/>
              <a:tblGrid>
                <a:gridCol w="1357322"/>
                <a:gridCol w="6286544"/>
              </a:tblGrid>
              <a:tr h="30615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~’11.9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 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관리업체의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’12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배출 허용량 등 목표 통보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0701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~’11.11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목표를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사업장별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공정별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등으로 배분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ᆞ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할당하고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감축 프로젝트 발굴 및 계획수립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l" latinLnBrk="1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온실가스 배출량 산정 관련 모니터링 계획 수립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6154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~’11.10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말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관장기관에 목표에 대한 이의신청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관장기관은 신청 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 이내에 인정여부 통보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42910" y="4921330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주요 준비 사항 </a:t>
            </a:r>
            <a:r>
              <a:rPr kumimoji="1" lang="en-US" altLang="ko-KR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(’11.10</a:t>
            </a:r>
            <a:r>
              <a:rPr kumimoji="1" lang="ko-KR" altLang="en-US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 </a:t>
            </a:r>
            <a:r>
              <a:rPr kumimoji="1" lang="en-US" altLang="ko-KR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~ 12</a:t>
            </a:r>
            <a:r>
              <a:rPr kumimoji="1" lang="ko-KR" altLang="en-US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 </a:t>
            </a:r>
            <a:r>
              <a:rPr kumimoji="1" lang="en-US" altLang="ko-KR" sz="14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endParaRPr kumimoji="1" lang="ko-KR" altLang="en-US" sz="14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7224" y="4468663"/>
            <a:ext cx="6858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※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상기 일정은 관리업체의 현황 및 대응 능력에 따라 차이가 날 수 있음</a:t>
            </a:r>
          </a:p>
        </p:txBody>
      </p:sp>
      <p:grpSp>
        <p:nvGrpSpPr>
          <p:cNvPr id="4" name="그룹 36"/>
          <p:cNvGrpSpPr/>
          <p:nvPr/>
        </p:nvGrpSpPr>
        <p:grpSpPr>
          <a:xfrm>
            <a:off x="857224" y="5286388"/>
            <a:ext cx="7715304" cy="785818"/>
            <a:chOff x="857224" y="5286388"/>
            <a:chExt cx="7715304" cy="785818"/>
          </a:xfrm>
        </p:grpSpPr>
        <p:sp>
          <p:nvSpPr>
            <p:cNvPr id="16" name="직사각형 15"/>
            <p:cNvSpPr/>
            <p:nvPr/>
          </p:nvSpPr>
          <p:spPr>
            <a:xfrm>
              <a:off x="857224" y="5286388"/>
              <a:ext cx="2928958" cy="7858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r>
                <a:rPr kumimoji="1" lang="ko-KR" altLang="en-US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사업장 별 배출활동 별 저감수단 발굴</a:t>
              </a:r>
              <a:endParaRPr kumimoji="1" lang="en-US" altLang="ko-KR" sz="1300" kern="1200" spc="-15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  (’10</a:t>
              </a:r>
              <a:r>
                <a:rPr kumimoji="1" lang="ko-KR" altLang="en-US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년부터 준비</a:t>
              </a:r>
              <a:r>
                <a:rPr kumimoji="1" lang="en-US" altLang="ko-KR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ko-KR" altLang="en-US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모니터링 계획 수립</a:t>
              </a:r>
              <a:r>
                <a:rPr kumimoji="1" lang="en-US" altLang="ko-KR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(11</a:t>
              </a:r>
              <a:r>
                <a:rPr kumimoji="1" lang="ko-KR" altLang="en-US" sz="1300" kern="1200" spc="-15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년초부터</a:t>
              </a:r>
              <a:r>
                <a:rPr kumimoji="1" lang="ko-KR" altLang="en-US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준비</a:t>
              </a:r>
              <a:r>
                <a:rPr kumimoji="1" lang="en-US" altLang="ko-KR" sz="1300" kern="1200" spc="-15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spc="-15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165806" y="5286388"/>
              <a:ext cx="1361457" cy="7858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소량배출사업장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확인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(’11.10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5906887" y="5286388"/>
              <a:ext cx="1214446" cy="7858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사업장별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배출활동별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목표 배분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(‘11.11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7500958" y="5286388"/>
              <a:ext cx="1071570" cy="78581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이행계획 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제출</a:t>
              </a:r>
              <a:endPara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{‘11.12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 말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2" name="이등변 삼각형 31"/>
            <p:cNvSpPr/>
            <p:nvPr/>
          </p:nvSpPr>
          <p:spPr>
            <a:xfrm rot="5400000">
              <a:off x="3767751" y="5572140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3" name="이등변 삼각형 32"/>
            <p:cNvSpPr/>
            <p:nvPr/>
          </p:nvSpPr>
          <p:spPr>
            <a:xfrm rot="5400000">
              <a:off x="5500694" y="5572140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4" name="이등변 삼각형 33"/>
            <p:cNvSpPr/>
            <p:nvPr/>
          </p:nvSpPr>
          <p:spPr>
            <a:xfrm rot="5400000">
              <a:off x="7114137" y="5572140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42910" y="2932310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준비 및 업무절차</a:t>
            </a:r>
            <a:endParaRPr kumimoji="1" lang="ko-KR" altLang="en-US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1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125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8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19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21" name="직사각형 20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목표 이행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(’12,1 ~ 12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4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smtClean="0"/>
              <a:t>지정 관리업체 핵심 준비사항 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00100" y="2292486"/>
            <a:ext cx="728667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’11.12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월말까지 제출한 이행계획서 상의 이행활동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감축사업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을 추진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온실가스 배출량 및 에너지사용량을 지속적으로 모니터링 하여 필요한 조치 수행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※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이행계획서  상의 감축사업을 반드시 모두 추진해야 하는 것은 아니며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신규사업 추진가능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000101" y="3143248"/>
            <a:ext cx="7286676" cy="57150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1" kern="1200" dirty="0" err="1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녹색법은</a:t>
            </a:r>
            <a:r>
              <a: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 매년 관리업체를 지정하고 매년 목표를 설정토록 규정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0100" y="5786454"/>
            <a:ext cx="72866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따라서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’12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목표를 이행하면서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’11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명세서 제출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(‘12.3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), ’13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목표설정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(‘12.9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),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이행계획 제출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(‘12.12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을 병행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개요</a:t>
            </a:r>
          </a:p>
        </p:txBody>
      </p:sp>
      <p:grpSp>
        <p:nvGrpSpPr>
          <p:cNvPr id="4" name="그룹 39"/>
          <p:cNvGrpSpPr/>
          <p:nvPr/>
        </p:nvGrpSpPr>
        <p:grpSpPr>
          <a:xfrm>
            <a:off x="1203669" y="3857628"/>
            <a:ext cx="6797355" cy="1448095"/>
            <a:chOff x="1203669" y="4059243"/>
            <a:chExt cx="6797355" cy="1448095"/>
          </a:xfrm>
        </p:grpSpPr>
        <p:sp>
          <p:nvSpPr>
            <p:cNvPr id="30" name="TextBox 29"/>
            <p:cNvSpPr txBox="1"/>
            <p:nvPr/>
          </p:nvSpPr>
          <p:spPr>
            <a:xfrm>
              <a:off x="1203669" y="4071942"/>
              <a:ext cx="3071834" cy="292388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’10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년 지정되어 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’11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년에 목표설정 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883416" y="4059243"/>
              <a:ext cx="1117608" cy="292388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’12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년 이행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03669" y="4643446"/>
              <a:ext cx="6797355" cy="292388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’13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년 평가를 받는 관리업체가 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‘11.6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월에 다시 관리업체로 지정되는 경우</a:t>
              </a: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, ’12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년 목표설정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86314" y="5214950"/>
              <a:ext cx="3214710" cy="292388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’14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년 평가하는 절차를 동시에 진행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00166" y="5214950"/>
              <a:ext cx="1214446" cy="292388"/>
            </a:xfrm>
            <a:prstGeom prst="rect">
              <a:avLst/>
            </a:prstGeom>
            <a:solidFill>
              <a:srgbClr val="37609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’13</a:t>
              </a:r>
              <a:r>
                <a:rPr kumimoji="1" lang="ko-KR" altLang="en-US" sz="1300" kern="1200" dirty="0">
                  <a:solidFill>
                    <a:prstClr val="white"/>
                  </a:solidFill>
                  <a:latin typeface="맑은 고딕" pitchFamily="50" charset="-127"/>
                  <a:ea typeface="맑은 고딕" pitchFamily="50" charset="-127"/>
                  <a:cs typeface="+mn-cs"/>
                </a:rPr>
                <a:t>년 이행</a:t>
              </a:r>
            </a:p>
          </p:txBody>
        </p:sp>
        <p:cxnSp>
          <p:nvCxnSpPr>
            <p:cNvPr id="41" name="직선 화살표 연결선 40"/>
            <p:cNvCxnSpPr>
              <a:stCxn id="30" idx="3"/>
              <a:endCxn id="31" idx="1"/>
            </p:cNvCxnSpPr>
            <p:nvPr/>
          </p:nvCxnSpPr>
          <p:spPr>
            <a:xfrm flipV="1">
              <a:off x="4275503" y="4205437"/>
              <a:ext cx="2607913" cy="12699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>
              <a:stCxn id="34" idx="3"/>
              <a:endCxn id="33" idx="1"/>
            </p:cNvCxnSpPr>
            <p:nvPr/>
          </p:nvCxnSpPr>
          <p:spPr>
            <a:xfrm>
              <a:off x="2714612" y="5361144"/>
              <a:ext cx="2071702" cy="1588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꺾인 연결선 28"/>
            <p:cNvCxnSpPr>
              <a:stCxn id="31" idx="2"/>
              <a:endCxn id="32" idx="0"/>
            </p:cNvCxnSpPr>
            <p:nvPr/>
          </p:nvCxnSpPr>
          <p:spPr>
            <a:xfrm rot="5400000">
              <a:off x="5876377" y="3077602"/>
              <a:ext cx="291815" cy="283987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hape 36"/>
            <p:cNvCxnSpPr>
              <a:stCxn id="32" idx="2"/>
              <a:endCxn id="34" idx="1"/>
            </p:cNvCxnSpPr>
            <p:nvPr/>
          </p:nvCxnSpPr>
          <p:spPr>
            <a:xfrm rot="5400000">
              <a:off x="2838602" y="3597399"/>
              <a:ext cx="425310" cy="3102181"/>
            </a:xfrm>
            <a:prstGeom prst="bentConnector4">
              <a:avLst>
                <a:gd name="adj1" fmla="val 32813"/>
                <a:gd name="adj2" fmla="val 107369"/>
              </a:avLst>
            </a:prstGeom>
            <a:ln w="12700">
              <a:solidFill>
                <a:schemeClr val="bg1">
                  <a:lumMod val="6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22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26" name="직사각형 25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’12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년 이행실적 및 명세서 제출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5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smtClean="0"/>
              <a:t>지정 관리업체 핵심 준비사항 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143116"/>
            <a:ext cx="76438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’12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1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년간 이행한 실적을 이행실적 보고서 및 명세서로 작성하여 제출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이행실적보고서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목표달성 실적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이행활동 추진실적 및 모니터링 변경사항 등 기재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     </a:t>
            </a:r>
            <a:r>
              <a:rPr kumimoji="1" lang="ko-KR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※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관장기관은 목표 </a:t>
            </a:r>
            <a:r>
              <a:rPr kumimoji="1" lang="ko-KR" altLang="en-US" sz="11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미달성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및 실적보고서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ᆞ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명세서의 미흡한 사항에 대해 개선명령 조치</a:t>
            </a: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785786" y="3308466"/>
          <a:ext cx="7786742" cy="1620732"/>
        </p:xfrm>
        <a:graphic>
          <a:graphicData uri="http://schemas.openxmlformats.org/drawingml/2006/table">
            <a:tbl>
              <a:tblPr firstRow="1" bandRow="1"/>
              <a:tblGrid>
                <a:gridCol w="1357322"/>
                <a:gridCol w="6429420"/>
              </a:tblGrid>
              <a:tr h="26193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~’13.1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 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관리업체 총 온실가스배출량</a:t>
                      </a:r>
                      <a:r>
                        <a:rPr lang="en-US" altLang="ko-KR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ᆞ</a:t>
                      </a:r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에너지사용량 및 목표달성</a:t>
                      </a:r>
                      <a:r>
                        <a:rPr lang="ko-KR" altLang="en-US" sz="1300" b="0" spc="-15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여부 확인</a:t>
                      </a:r>
                      <a:r>
                        <a:rPr lang="en-US" altLang="ko-KR" sz="1300" b="0" spc="-15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300" b="0" spc="-150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감축실적 취합 및 정리</a:t>
                      </a:r>
                      <a:endParaRPr lang="ko-KR" altLang="en-US" sz="13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193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’13.3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/>
                      <a:r>
                        <a:rPr lang="ko-KR" altLang="en-US" sz="125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명세서 및 검증결과 등을 참고하여 이행실적 보고서 작성</a:t>
                      </a:r>
                      <a:r>
                        <a:rPr lang="en-US" altLang="ko-KR" sz="125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lang="ko-KR" altLang="en-US" sz="125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이행실적 보고서 및 명세서 관장기관에 제출</a:t>
                      </a:r>
                      <a:endParaRPr lang="ko-KR" altLang="en-US" sz="125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193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’13.6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관장기관이 개선 명령</a:t>
                      </a:r>
                      <a:endParaRPr lang="ko-KR" altLang="en-US" sz="13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’13.12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개선명령에 대한 개선계획 수립하여 </a:t>
                      </a:r>
                      <a:r>
                        <a:rPr lang="en-US" altLang="ko-KR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’14</a:t>
                      </a:r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이행계획에 포함하여 제출</a:t>
                      </a:r>
                      <a:endParaRPr lang="ko-KR" altLang="en-US" sz="13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’14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중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개선계획 이행</a:t>
                      </a:r>
                      <a:endParaRPr lang="ko-KR" altLang="en-US" sz="13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1939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~’15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lang="en-US" altLang="ko-KR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.3</a:t>
                      </a:r>
                      <a:r>
                        <a:rPr lang="ko-KR" altLang="en-US" sz="1300" b="0" dirty="0" smtClean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3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개선계획 이행실적에 대해 제</a:t>
                      </a:r>
                      <a:r>
                        <a:rPr lang="en-US" altLang="ko-KR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lang="ko-KR" altLang="en-US" sz="1300" b="0" spc="-15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 검증 받아 관장기관에 제출</a:t>
                      </a:r>
                      <a:endParaRPr lang="ko-KR" altLang="en-US" sz="1300" b="0" spc="-15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42910" y="5162148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주요 준비 사항 </a:t>
            </a:r>
            <a:r>
              <a:rPr kumimoji="1" lang="en-US" altLang="ko-KR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(’13.1</a:t>
            </a: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~ 3</a:t>
            </a: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1" lang="en-US" altLang="ko-KR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endParaRPr kumimoji="1" lang="ko-KR" altLang="en-US" sz="16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0100" y="4937951"/>
            <a:ext cx="76438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※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상기 일정은 관리업체의 현황 및 대응 능력에 따라 차이가 날 수 있음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.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명세서 작성 및 검증절차는 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1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번과 동일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910" y="2932310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준비 및 업무절차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개요</a:t>
            </a:r>
          </a:p>
        </p:txBody>
      </p:sp>
      <p:grpSp>
        <p:nvGrpSpPr>
          <p:cNvPr id="4" name="그룹 33"/>
          <p:cNvGrpSpPr/>
          <p:nvPr/>
        </p:nvGrpSpPr>
        <p:grpSpPr>
          <a:xfrm>
            <a:off x="857224" y="5500702"/>
            <a:ext cx="7643866" cy="714380"/>
            <a:chOff x="857224" y="5500702"/>
            <a:chExt cx="7643866" cy="714380"/>
          </a:xfrm>
        </p:grpSpPr>
        <p:sp>
          <p:nvSpPr>
            <p:cNvPr id="16" name="직사각형 15"/>
            <p:cNvSpPr/>
            <p:nvPr/>
          </p:nvSpPr>
          <p:spPr>
            <a:xfrm>
              <a:off x="857224" y="5500702"/>
              <a:ext cx="3571900" cy="7143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사업장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, </a:t>
              </a:r>
              <a:r>
                <a:rPr kumimoji="1" lang="ko-KR" altLang="en-US" sz="1200" b="1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배출활동별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이행효과 정리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(‘13.1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</a:t>
              </a:r>
              <a:r>
                <a:rPr kumimoji="1" lang="ko-KR" altLang="en-US" sz="1200" b="1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미추진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및 </a:t>
              </a:r>
              <a:r>
                <a:rPr kumimoji="1" lang="ko-KR" altLang="en-US" sz="1200" b="1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미달서항목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취합 및 사유정리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(‘13.1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algn="just" rtl="0" fontAlgn="base" latinLnBrk="1"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Char char="§"/>
              </a:pP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‘11.9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 수립한 목표대비 </a:t>
              </a:r>
              <a:r>
                <a:rPr kumimoji="1" lang="ko-KR" altLang="en-US" sz="1200" b="1" kern="1200" dirty="0" err="1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달성율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 확인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(‘13.1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786314" y="5500702"/>
              <a:ext cx="1643074" cy="7143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명세서 수정 및 검증</a:t>
              </a:r>
              <a:endPara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(’13.2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~3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6858016" y="5500702"/>
              <a:ext cx="1643074" cy="7143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이행실적 및 </a:t>
              </a:r>
              <a:endPara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명세서 제출</a:t>
              </a:r>
              <a:endPara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(’13.39</a:t>
              </a:r>
              <a:r>
                <a:rPr kumimoji="1" lang="ko-KR" altLang="en-US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월</a:t>
              </a:r>
              <a:r>
                <a:rPr kumimoji="1" lang="en-US" altLang="ko-KR" sz="12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2" name="이등변 삼각형 31"/>
            <p:cNvSpPr/>
            <p:nvPr/>
          </p:nvSpPr>
          <p:spPr>
            <a:xfrm rot="5400000">
              <a:off x="4429124" y="5786454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3" name="이등변 삼각형 32"/>
            <p:cNvSpPr/>
            <p:nvPr/>
          </p:nvSpPr>
          <p:spPr>
            <a:xfrm rot="5400000">
              <a:off x="6467061" y="5786454"/>
              <a:ext cx="428628" cy="1428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z="1400" b="1" kern="120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0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13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15" name="직사각형 14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온실가스 관리 전담조직 구성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1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dirty="0" smtClean="0"/>
              <a:t>] </a:t>
            </a:r>
            <a:r>
              <a:rPr lang="ko-KR" altLang="en-US" dirty="0" smtClean="0"/>
              <a:t>목표관리제 대응을 위한 종합대응방안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334276"/>
            <a:ext cx="76438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단일사업장 내에서도 다양한 부서 및 조직의 협조가 필요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에너지 사용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구매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생산 등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온실가스 감축사업 발굴 및 이행을 위해서도 전사적인 전담조직 필요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071538" y="3498724"/>
            <a:ext cx="2286016" cy="10715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다양한 업무소화가 가능한</a:t>
            </a:r>
            <a:endParaRPr kumimoji="1" lang="en-US" altLang="ko-KR" sz="1300" b="1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전담 인력 배치</a:t>
            </a:r>
            <a:endParaRPr kumimoji="1" lang="en-US" altLang="ko-KR" sz="1300" b="1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(</a:t>
            </a:r>
            <a:r>
              <a:rPr kumimoji="1" lang="ko-KR" altLang="en-US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배출량 산정</a:t>
            </a:r>
            <a:r>
              <a: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, </a:t>
            </a:r>
            <a:r>
              <a:rPr kumimoji="1" lang="ko-KR" altLang="en-US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보고서 작성</a:t>
            </a:r>
            <a:r>
              <a: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,</a:t>
            </a: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계획수립 및 실적관리 등</a:t>
            </a:r>
            <a:r>
              <a: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)</a:t>
            </a:r>
            <a:endParaRPr kumimoji="1" lang="ko-KR" altLang="en-US" sz="1200" b="1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500430" y="3498724"/>
            <a:ext cx="2143140" cy="10715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전담인력 대상 온실가스</a:t>
            </a:r>
            <a:r>
              <a:rPr kumimoji="1" lang="en-US" altLang="ko-KR" sz="13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. </a:t>
            </a:r>
            <a:r>
              <a:rPr kumimoji="1" lang="ko-KR" altLang="en-US" sz="13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에너지 관련 교육 실시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786446" y="3500438"/>
            <a:ext cx="2214578" cy="10715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부서별 감축담당자 지정 및 전사적 노력 경주</a:t>
            </a:r>
            <a:endParaRPr kumimoji="1" lang="en-US" altLang="ko-KR" sz="1300" b="1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(</a:t>
            </a:r>
            <a:r>
              <a:rPr kumimoji="1" lang="ko-KR" altLang="en-US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최고경영자의 의지 필요</a:t>
            </a:r>
            <a:r>
              <a:rPr kumimoji="1" lang="en-US" altLang="ko-KR" sz="12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)</a:t>
            </a:r>
            <a:endParaRPr kumimoji="1" lang="ko-KR" altLang="en-US" sz="1200" b="1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필요성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2910" y="3070096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구성 및 고려사항</a:t>
            </a:r>
            <a:endParaRPr kumimoji="1" lang="ko-KR" altLang="en-US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pic>
        <p:nvPicPr>
          <p:cNvPr id="34" name="Picture 679" descr="ball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4786322"/>
            <a:ext cx="1643074" cy="150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79" descr="ball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73846" y="4786322"/>
            <a:ext cx="1643074" cy="150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3" descr="사람4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86512" y="4714884"/>
            <a:ext cx="1503169" cy="129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679" descr="ball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7620" y="4714884"/>
            <a:ext cx="1643074" cy="150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79" descr="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57620" y="4786322"/>
            <a:ext cx="1571636" cy="13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5" descr="사람4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71604" y="4929198"/>
            <a:ext cx="1357322" cy="96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모서리가 둥근 직사각형 16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23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27" name="직사각형 26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모니터링 인프라 구축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)</a:t>
              </a:r>
              <a:endParaRPr kumimoji="1" lang="ko-KR" altLang="en-US" sz="16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2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목표관리제 대응을 위한 종합대응방안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334276"/>
            <a:ext cx="76438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통합지침이 제시하는 배출시설 별 활동자료 수집방법론 및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불확도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기준을 준수하기 위해서는 모니터링 체계 구축이 필수적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928794" y="4214818"/>
            <a:ext cx="3357586" cy="8572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 </a:t>
            </a:r>
            <a:r>
              <a:rPr kumimoji="1" lang="ko-KR" altLang="en-US" sz="1300" kern="1200" dirty="0" err="1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주기별</a:t>
            </a:r>
            <a:r>
              <a: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 에너지사용량 요금청구서</a:t>
            </a:r>
            <a:endParaRPr kumimoji="1" lang="en-US" altLang="ko-KR" sz="1300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  <a:p>
            <a:pPr algn="just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 에너지 공급자 발행 인보이스</a:t>
            </a:r>
            <a:endParaRPr kumimoji="1" lang="en-US" altLang="ko-KR" sz="1300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  <a:p>
            <a:pPr algn="just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 에너지 및 제품재고량 등 관리체계 구축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357818" y="4214818"/>
            <a:ext cx="2571768" cy="8572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주기적인 계량기 정도 관리 및 </a:t>
            </a:r>
            <a:endParaRPr kumimoji="1" lang="en-US" altLang="ko-KR" sz="1300" kern="1200" dirty="0">
              <a:solidFill>
                <a:prstClr val="white"/>
              </a:solidFill>
              <a:latin typeface="맑은 고딕"/>
              <a:ea typeface="맑은 고딕"/>
              <a:cs typeface="+mn-cs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데이터 기록</a:t>
            </a:r>
            <a:r>
              <a:rPr kumimoji="1" lang="en-US" altLang="ko-KR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ᆞ</a:t>
            </a:r>
            <a:r>
              <a:rPr kumimoji="1" lang="ko-KR" altLang="en-US" sz="1300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rPr>
              <a:t>관리체계 구축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0100" y="3357562"/>
            <a:ext cx="75009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t>  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통합지침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별표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15)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에서 제시하는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3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가지 모니터링방식</a:t>
            </a:r>
            <a:r>
              <a:rPr kumimoji="1" lang="en-US" altLang="ko-KR" sz="1300" kern="1200" baseline="30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*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및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불확도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관리 기준에 따라 계량기 부착 및 자료수집체계구축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7290" y="3794943"/>
            <a:ext cx="6858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* </a:t>
            </a:r>
            <a:r>
              <a:rPr kumimoji="1" lang="ko-KR" altLang="en-US" sz="1100" kern="1200" dirty="0" err="1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구매량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기준에 따른 모니터링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직접계량에 따른 모니터링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, </a:t>
            </a:r>
            <a:r>
              <a:rPr kumimoji="1" lang="ko-KR" altLang="en-US" sz="1100" kern="1200" dirty="0" err="1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근사법에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따른 모니터링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0100" y="5214950"/>
            <a:ext cx="75724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관리업체는 모니터링을 통한 주기적 활동자료 수집 결과의 기록 및 관리를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IT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기반 관리시스템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(③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번 설명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을 통해서도 수행가능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2976" y="5715016"/>
            <a:ext cx="7286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*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업체의 여건이 가능한 경우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모니터링 기기와 </a:t>
            </a:r>
            <a:r>
              <a:rPr kumimoji="1" lang="en-US" altLang="ko-KR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IT</a:t>
            </a:r>
            <a:r>
              <a:rPr kumimoji="1" lang="ko-KR" altLang="en-US" sz="11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기반 관리시스템을 전산 연결하여 자동적으로 활동자료를 수집하는 것도 가능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개요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2910" y="2932310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구축방법</a:t>
            </a:r>
            <a:endParaRPr kumimoji="1" lang="ko-KR" altLang="en-US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047540" y="4214818"/>
            <a:ext cx="809816" cy="8572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기본</a:t>
            </a:r>
            <a:endParaRPr kumimoji="1" lang="en-US" altLang="ko-KR" sz="1300" b="1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  <a:p>
            <a:pPr algn="ctr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방법론</a:t>
            </a:r>
          </a:p>
        </p:txBody>
      </p:sp>
      <p:sp>
        <p:nvSpPr>
          <p:cNvPr id="21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129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24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26" name="직사각형 25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온실가스</a:t>
              </a:r>
              <a:r>
                <a:rPr kumimoji="1" lang="en-US" altLang="ko-KR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ᆞ</a:t>
              </a: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에너지 관리시스템 구축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3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목표관리제 대응을 위한 종합대응방안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334276"/>
            <a:ext cx="76438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목표관리 자료는 사업장 일반정보 </a:t>
            </a:r>
            <a:r>
              <a:rPr kumimoji="1" lang="ko-KR" altLang="en-US" sz="13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부터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배출량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목표 및 이행수단 자료 등 광범위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자료수집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,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관리 및 보고서 작성까지 일련의 과정을 기록하고 모니터링 하는 </a:t>
            </a: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IT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기반 시스템 구축을 통해 업무효율성 제고 가능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100" y="3571876"/>
            <a:ext cx="26432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en-US" altLang="ko-KR" sz="1300" kern="1200" dirty="0">
                <a:solidFill>
                  <a:prstClr val="black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관리업체 상황과 특성에 맞도록</a:t>
            </a:r>
            <a:endParaRPr kumimoji="1" lang="en-US" altLang="ko-KR" sz="13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 </a:t>
            </a:r>
            <a:r>
              <a:rPr kumimoji="1" lang="ko-KR" altLang="en-US" sz="13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최적화 하여 구성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0100" y="4214818"/>
            <a:ext cx="2714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지식경제부와 에너지관리공단이 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14</a:t>
            </a:r>
            <a:r>
              <a:rPr kumimoji="1" lang="ko-KR" altLang="en-US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개 업종별 협회를 통해 구축중인 업종별 에너지관리 표준시스템 결과물 참고가능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(’10</a:t>
            </a:r>
            <a:r>
              <a:rPr kumimoji="1" lang="ko-KR" altLang="en-US" sz="12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년말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~’11</a:t>
            </a:r>
            <a:r>
              <a:rPr kumimoji="1" lang="ko-KR" altLang="en-US" sz="12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년초</a:t>
            </a:r>
            <a:r>
              <a:rPr kumimoji="1" lang="ko-KR" altLang="en-US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배포 예정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endParaRPr kumimoji="1" lang="ko-KR" altLang="en-US" sz="1200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0100" y="5211561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업체 소속 업종의 협회를 통해 시스템을 도입할 수 있으며 </a:t>
            </a:r>
            <a:r>
              <a:rPr kumimoji="1" lang="ko-KR" altLang="en-US" sz="1200" kern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필요시</a:t>
            </a:r>
            <a:r>
              <a:rPr kumimoji="1" lang="ko-KR" altLang="en-US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기업 현황에 맞도록 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customizing </a:t>
            </a:r>
            <a:r>
              <a:rPr kumimoji="1" lang="ko-KR" altLang="en-US" sz="1200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가능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14744" y="3214686"/>
            <a:ext cx="4214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▶ </a:t>
            </a:r>
            <a:r>
              <a:rPr kumimoji="1" lang="ko-KR" altLang="en-US" sz="12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온실가스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ᆞ</a:t>
            </a:r>
            <a:r>
              <a:rPr kumimoji="1" lang="ko-KR" altLang="en-US" sz="12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에너지 관리시스템 </a:t>
            </a:r>
            <a:r>
              <a:rPr kumimoji="1" lang="ko-KR" altLang="en-US" sz="1200" kern="1200" dirty="0" err="1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사이트맵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(</a:t>
            </a:r>
            <a:r>
              <a:rPr kumimoji="1" lang="ko-KR" altLang="en-US" sz="12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예시</a:t>
            </a:r>
            <a:r>
              <a:rPr kumimoji="1" lang="en-US" altLang="ko-KR" sz="12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)</a:t>
            </a:r>
            <a:endParaRPr kumimoji="1" lang="ko-KR" altLang="en-US" sz="1200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3786182" y="3528462"/>
          <a:ext cx="4786346" cy="1972240"/>
        </p:xfrm>
        <a:graphic>
          <a:graphicData uri="http://schemas.openxmlformats.org/drawingml/2006/table">
            <a:tbl>
              <a:tblPr firstRow="1" bandRow="1"/>
              <a:tblGrid>
                <a:gridCol w="1158987"/>
                <a:gridCol w="1198467"/>
                <a:gridCol w="1214446"/>
                <a:gridCol w="1214446"/>
              </a:tblGrid>
              <a:tr h="26296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</a:rPr>
                        <a:t>온실가스관리</a:t>
                      </a:r>
                      <a:endParaRPr lang="ko-KR" altLang="en-US" sz="10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</a:rPr>
                        <a:t>에너지관리</a:t>
                      </a:r>
                      <a:endParaRPr lang="ko-KR" altLang="en-US" sz="10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</a:rPr>
                        <a:t>목표관리</a:t>
                      </a:r>
                      <a:endParaRPr lang="ko-KR" altLang="en-US" sz="10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</a:rPr>
                        <a:t>정책대응</a:t>
                      </a:r>
                      <a:endParaRPr lang="ko-KR" altLang="en-US" sz="10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709275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en-US" altLang="ko-KR" sz="1050" b="0" dirty="0" smtClean="0"/>
                        <a:t> </a:t>
                      </a:r>
                      <a:r>
                        <a:rPr lang="ko-KR" altLang="en-US" sz="800" b="0" dirty="0" err="1" smtClean="0"/>
                        <a:t>온실가스인벤토리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전체온실가스배출량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err="1" smtClean="0"/>
                        <a:t>온실가스별현황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dirty="0" smtClean="0"/>
                        <a:t>Scope</a:t>
                      </a:r>
                      <a:r>
                        <a:rPr lang="ko-KR" altLang="en-US" sz="800" b="0" dirty="0" err="1" smtClean="0"/>
                        <a:t>별현황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endParaRPr lang="en-US" altLang="ko-KR" sz="800" b="0" dirty="0" smtClean="0"/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온실가스배출량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연도별 온실가스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r>
                        <a:rPr lang="en-US" altLang="ko-KR" sz="800" b="0" dirty="0" smtClean="0"/>
                        <a:t> </a:t>
                      </a:r>
                      <a:r>
                        <a:rPr lang="ko-KR" altLang="en-US" sz="800" b="0" dirty="0" smtClean="0"/>
                        <a:t>배출량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월별온실가스배출량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상세조회</a:t>
                      </a:r>
                      <a:endParaRPr lang="en-US" altLang="ko-KR" sz="800" b="0" dirty="0" smtClean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에너지사용량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연도별에너지사용량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월별에너지사용량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상세조회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endParaRPr lang="en-US" altLang="ko-KR" sz="800" b="0" dirty="0" smtClean="0"/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생산량 원단위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근무형태별 가동 시간관리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정산관리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통계분석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정규분</a:t>
                      </a:r>
                      <a:r>
                        <a:rPr lang="ko-KR" altLang="en-US" sz="800" b="0" baseline="0" dirty="0" smtClean="0"/>
                        <a:t>포</a:t>
                      </a:r>
                      <a:endParaRPr lang="en-US" altLang="ko-KR" sz="800" b="0" baseline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/>
                        <a:t>시뮬레이션</a:t>
                      </a:r>
                      <a:endParaRPr lang="en-US" altLang="ko-KR" sz="800" b="0" baseline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baseline="0" dirty="0" smtClean="0"/>
                        <a:t>예측분석</a:t>
                      </a:r>
                      <a:endParaRPr lang="ko-KR" altLang="en-US" sz="800" b="0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목표분석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err="1" smtClean="0"/>
                        <a:t>연단위</a:t>
                      </a:r>
                      <a:r>
                        <a:rPr lang="ko-KR" altLang="en-US" sz="800" b="0" dirty="0" smtClean="0"/>
                        <a:t> 목표분석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err="1" smtClean="0"/>
                        <a:t>월단위</a:t>
                      </a:r>
                      <a:r>
                        <a:rPr lang="ko-KR" altLang="en-US" sz="800" b="0" dirty="0" smtClean="0"/>
                        <a:t> 목표분석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목표설정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None/>
                      </a:pPr>
                      <a:endParaRPr lang="en-US" altLang="ko-KR" sz="800" b="0" dirty="0" smtClean="0"/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감축프로젝트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프로젝트 감축 실적 분석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감축프로젝트 관리</a:t>
                      </a:r>
                      <a:endParaRPr lang="ko-KR" altLang="en-US" sz="800" b="0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정책대응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정부목표관리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endParaRPr lang="en-US" altLang="ko-KR" sz="800" b="0" dirty="0" smtClean="0"/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800" b="0" dirty="0" smtClean="0"/>
                        <a:t>정부보고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en-US" altLang="ko-KR" sz="800" b="0" dirty="0" smtClean="0"/>
                        <a:t> </a:t>
                      </a:r>
                      <a:r>
                        <a:rPr lang="ko-KR" altLang="en-US" sz="800" b="0" dirty="0" smtClean="0"/>
                        <a:t>실적보고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이행계획서보고</a:t>
                      </a:r>
                      <a:endParaRPr lang="en-US" altLang="ko-KR" sz="800" b="0" dirty="0" smtClean="0"/>
                    </a:p>
                    <a:p>
                      <a:pPr algn="l" latinLnBrk="1">
                        <a:buFont typeface="Arial" pitchFamily="34" charset="0"/>
                        <a:buChar char="•"/>
                      </a:pPr>
                      <a:r>
                        <a:rPr lang="ko-KR" altLang="en-US" sz="800" b="0" dirty="0" smtClean="0"/>
                        <a:t>명세서</a:t>
                      </a:r>
                      <a:endParaRPr lang="ko-KR" altLang="en-US" sz="800" b="0" dirty="0"/>
                    </a:p>
                  </a:txBody>
                  <a:tcPr marT="36001" marB="36001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3786182" y="5643578"/>
          <a:ext cx="4786346" cy="540634"/>
        </p:xfrm>
        <a:graphic>
          <a:graphicData uri="http://schemas.openxmlformats.org/drawingml/2006/table">
            <a:tbl>
              <a:tblPr firstRow="1" bandRow="1"/>
              <a:tblGrid>
                <a:gridCol w="1285884"/>
                <a:gridCol w="3500462"/>
              </a:tblGrid>
              <a:tr h="54063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bg1"/>
                          </a:solidFill>
                        </a:rPr>
                        <a:t>기준정보관리</a:t>
                      </a:r>
                      <a:endParaRPr lang="ko-KR" altLang="en-US" sz="1000" b="0" dirty="0">
                        <a:solidFill>
                          <a:schemeClr val="bg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bg1"/>
                          </a:solidFill>
                          <a:latin typeface="맑은 고딕"/>
                        </a:defRPr>
                      </a:lvl9pPr>
                    </a:lstStyle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사업장기본정보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사용자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조직관리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에너지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온실가스정보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직접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간접배출 매개변수 관리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latinLnBrk="1">
                        <a:buFont typeface="Wingdings" pitchFamily="2" charset="2"/>
                        <a:buChar char="Ø"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 시스템관리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원단위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생산실적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관리요인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</a:rPr>
                        <a:t>코드관리</a:t>
                      </a:r>
                      <a:endParaRPr lang="ko-KR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T="36001" marB="36001" anchor="ctr">
                    <a:lnL w="31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개요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910" y="3090446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시스템 구성</a:t>
            </a:r>
            <a:endParaRPr kumimoji="1" lang="ko-KR" altLang="en-US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6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/>
        </p:nvSpPr>
        <p:spPr>
          <a:xfrm>
            <a:off x="500034" y="1357298"/>
            <a:ext cx="8143932" cy="5000660"/>
          </a:xfrm>
          <a:prstGeom prst="roundRect">
            <a:avLst>
              <a:gd name="adj" fmla="val 864"/>
            </a:avLst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114300" sx="101000" sy="101000" algn="ctr" rotWithShape="0">
              <a:sysClr val="window" lastClr="FFFFFF">
                <a:lumMod val="65000"/>
                <a:alpha val="86000"/>
              </a:sysClr>
            </a:outerShdw>
          </a:effectLst>
        </p:spPr>
        <p:txBody>
          <a:bodyPr rtlCol="0" anchor="ctr"/>
          <a:lstStyle/>
          <a:p>
            <a:pPr algn="l" rtl="0">
              <a:defRPr/>
            </a:pPr>
            <a:endParaRPr lang="ko-KR" altLang="en-US" dirty="0">
              <a:solidFill>
                <a:sysClr val="window" lastClr="FFFFFF"/>
              </a:solidFill>
              <a:latin typeface="맑은 고딕"/>
              <a:ea typeface="맑은 고딕"/>
              <a:cs typeface="+mn-cs"/>
            </a:endParaRPr>
          </a:p>
        </p:txBody>
      </p:sp>
      <p:grpSp>
        <p:nvGrpSpPr>
          <p:cNvPr id="3" name="그룹 13"/>
          <p:cNvGrpSpPr/>
          <p:nvPr/>
        </p:nvGrpSpPr>
        <p:grpSpPr>
          <a:xfrm>
            <a:off x="475650" y="1064000"/>
            <a:ext cx="8168316" cy="648000"/>
            <a:chOff x="475650" y="1064000"/>
            <a:chExt cx="8168316" cy="648000"/>
          </a:xfrm>
        </p:grpSpPr>
        <p:sp>
          <p:nvSpPr>
            <p:cNvPr id="17" name="직사각형 16"/>
            <p:cNvSpPr/>
            <p:nvPr/>
          </p:nvSpPr>
          <p:spPr>
            <a:xfrm>
              <a:off x="772541" y="1064000"/>
              <a:ext cx="7871425" cy="64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kern="1200" dirty="0">
                  <a:solidFill>
                    <a:prstClr val="black"/>
                  </a:solidFill>
                  <a:latin typeface="맑은 고딕"/>
                  <a:ea typeface="맑은 고딕"/>
                  <a:cs typeface="+mn-cs"/>
                </a:rPr>
                <a:t>목표관리제 대응에 필요한 예산 확정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475650" y="1064000"/>
              <a:ext cx="714380" cy="648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kern="1200" dirty="0">
                  <a:solidFill>
                    <a:prstClr val="white"/>
                  </a:solidFill>
                  <a:latin typeface="맑은 고딕"/>
                  <a:ea typeface="맑은 고딕"/>
                  <a:cs typeface="+mn-cs"/>
                </a:rPr>
                <a:t>4</a:t>
              </a:r>
              <a:endParaRPr kumimoji="1" lang="ko-KR" altLang="en-US" sz="1600" b="1" kern="1200" dirty="0">
                <a:solidFill>
                  <a:prstClr val="white"/>
                </a:solidFill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목표관리제 대응을 위한 예산확보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0100" y="2334276"/>
            <a:ext cx="76438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온실가스 감축</a:t>
            </a:r>
            <a:r>
              <a:rPr kumimoji="1" lang="en-US" altLang="ko-KR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ᆞ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에너지사용량 절감 목표 달성 및 지침에서 요구하는 모니터링 체계를 갖추기 위해 각종 시설 투자 필요</a:t>
            </a:r>
            <a:endParaRPr kumimoji="1" lang="en-US" altLang="ko-KR" sz="1300" b="1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명세서 작성을 위한 </a:t>
            </a:r>
            <a:r>
              <a:rPr kumimoji="1" lang="ko-KR" altLang="en-US" sz="1300" b="1" kern="1200" dirty="0" err="1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인벤토리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구축 및 검증</a:t>
            </a:r>
            <a:r>
              <a:rPr kumimoji="1" lang="en-US" altLang="ko-KR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, 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각종 보고서 작성을 위한 비용 소요</a:t>
            </a:r>
            <a:endParaRPr kumimoji="1" lang="en-US" altLang="ko-KR" sz="1300" b="1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0100" y="3714752"/>
            <a:ext cx="76438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관리업체 업종</a:t>
            </a:r>
            <a:r>
              <a:rPr kumimoji="1" lang="en-US" altLang="ko-KR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, 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보유사업장의 수 및 규모</a:t>
            </a:r>
            <a:r>
              <a:rPr kumimoji="1" lang="en-US" altLang="ko-KR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, 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수집해야 하는 데이터의 양 등에 따라 소요비용은 차이가 있으며 시기별 적절한 예산 계획을 수립 필요</a:t>
            </a:r>
            <a:endParaRPr kumimoji="1" lang="en-US" altLang="ko-KR" sz="1300" b="1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  <a:p>
            <a:pPr marL="800100" lvl="1" indent="-342900" algn="l" rtl="0"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1" lang="en-US" altLang="ko-KR" sz="1000" b="1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  <a:p>
            <a:pPr marL="800100" lvl="1" indent="-342900"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정부의 각종지원사업</a:t>
            </a:r>
            <a:r>
              <a:rPr kumimoji="1" lang="en-US" altLang="ko-KR" sz="1300" b="1" kern="1200" baseline="300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*</a:t>
            </a:r>
            <a:r>
              <a:rPr kumimoji="1" lang="en-US" altLang="ko-KR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절차 및 세부내용을 확인하여 목표달성을 위한 시설투자 및 </a:t>
            </a:r>
            <a:r>
              <a:rPr kumimoji="1" lang="ko-KR" altLang="en-US" sz="1300" b="1" kern="1200" dirty="0" err="1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인벤토리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구축</a:t>
            </a:r>
            <a:r>
              <a:rPr kumimoji="1" lang="en-US" altLang="ko-KR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ᆞ</a:t>
            </a:r>
            <a:r>
              <a:rPr kumimoji="1" lang="ko-KR" altLang="en-US" sz="13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보고서 작성 등에 소요되는 절절한 예산계획 수립</a:t>
            </a:r>
            <a:endParaRPr kumimoji="1" lang="en-US" altLang="ko-KR" sz="1300" b="1" kern="1200" baseline="300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85852" y="4825853"/>
            <a:ext cx="7643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*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목표관리제 대응 지원사업 및 에너지이용 합리화 자금지원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(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융자 등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) 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사업</a:t>
            </a:r>
            <a:r>
              <a:rPr kumimoji="1" lang="en-US" altLang="ko-KR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, </a:t>
            </a:r>
            <a:r>
              <a:rPr kumimoji="1" lang="ko-KR" altLang="en-US" sz="1000" kern="1200" dirty="0" err="1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그린크레딧</a:t>
            </a:r>
            <a:r>
              <a:rPr kumimoji="1" lang="ko-KR" altLang="en-US" sz="1000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사업 등</a:t>
            </a:r>
            <a:endParaRPr kumimoji="1" lang="en-US" altLang="ko-KR" sz="1000" kern="1200" dirty="0">
              <a:solidFill>
                <a:prstClr val="black"/>
              </a:solidFill>
              <a:latin typeface="맑은 고딕"/>
              <a:ea typeface="맑은 고딕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910" y="1928802"/>
            <a:ext cx="7643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/>
                <a:ea typeface="맑은 고딕"/>
                <a:cs typeface="+mn-cs"/>
              </a:rPr>
              <a:t> 개요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2910" y="3304760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 latinLnBrk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1" lang="ko-KR" altLang="en-US" sz="1600" b="1" kern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+mn-cs"/>
              </a:rPr>
              <a:t> 추진방안</a:t>
            </a:r>
            <a:endParaRPr kumimoji="1" lang="ko-KR" altLang="en-US" sz="1200" b="1" kern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4294967295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7"/>
          <p:cNvGrpSpPr>
            <a:grpSpLocks/>
          </p:cNvGrpSpPr>
          <p:nvPr/>
        </p:nvGrpSpPr>
        <p:grpSpPr bwMode="auto">
          <a:xfrm>
            <a:off x="2339752" y="4783607"/>
            <a:ext cx="4543771" cy="441325"/>
            <a:chOff x="2477014" y="1987540"/>
            <a:chExt cx="4189973" cy="441328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477014" y="1987540"/>
              <a:ext cx="4189973" cy="441328"/>
            </a:xfrm>
            <a:prstGeom prst="roundRect">
              <a:avLst>
                <a:gd name="adj" fmla="val 5873"/>
              </a:avLst>
            </a:prstGeom>
            <a:gradFill>
              <a:gsLst>
                <a:gs pos="0">
                  <a:srgbClr val="92D05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0" scaled="0"/>
            </a:gra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779" name="TextBox 30"/>
            <p:cNvSpPr txBox="1">
              <a:spLocks noChangeArrowheads="1"/>
            </p:cNvSpPr>
            <p:nvPr/>
          </p:nvSpPr>
          <p:spPr bwMode="auto">
            <a:xfrm>
              <a:off x="2595022" y="2000240"/>
              <a:ext cx="2337308" cy="400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/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1]  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용어의 정의</a:t>
              </a:r>
              <a:endParaRPr lang="ko-KR" altLang="en-US" sz="2000" b="0" spc="-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그룹 45"/>
          <p:cNvGrpSpPr>
            <a:grpSpLocks/>
          </p:cNvGrpSpPr>
          <p:nvPr/>
        </p:nvGrpSpPr>
        <p:grpSpPr bwMode="auto">
          <a:xfrm>
            <a:off x="2339752" y="1475507"/>
            <a:ext cx="4543772" cy="441325"/>
            <a:chOff x="2477014" y="3201986"/>
            <a:chExt cx="4189973" cy="44132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477014" y="3201986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94460" y="3214686"/>
              <a:ext cx="3655849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I. 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목표관리제 정의 및 태동 배경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44"/>
          <p:cNvGrpSpPr>
            <a:grpSpLocks/>
          </p:cNvGrpSpPr>
          <p:nvPr/>
        </p:nvGrpSpPr>
        <p:grpSpPr bwMode="auto">
          <a:xfrm>
            <a:off x="2339752" y="2798747"/>
            <a:ext cx="4543772" cy="441325"/>
            <a:chOff x="2477014" y="3786190"/>
            <a:chExt cx="4189973" cy="441328"/>
          </a:xfrm>
        </p:grpSpPr>
        <p:sp>
          <p:nvSpPr>
            <p:cNvPr id="38" name="모서리가 둥근 직사각형 37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94460" y="3798890"/>
              <a:ext cx="2415652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배출량 활용 사례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44"/>
          <p:cNvGrpSpPr>
            <a:grpSpLocks/>
          </p:cNvGrpSpPr>
          <p:nvPr/>
        </p:nvGrpSpPr>
        <p:grpSpPr bwMode="auto">
          <a:xfrm>
            <a:off x="2339752" y="2137127"/>
            <a:ext cx="4543773" cy="441325"/>
            <a:chOff x="2477014" y="3786190"/>
            <a:chExt cx="4189973" cy="44132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94460" y="3798890"/>
              <a:ext cx="2899017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배출량 등의 산정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" name="그룹 44"/>
          <p:cNvGrpSpPr>
            <a:grpSpLocks/>
          </p:cNvGrpSpPr>
          <p:nvPr/>
        </p:nvGrpSpPr>
        <p:grpSpPr bwMode="auto">
          <a:xfrm>
            <a:off x="2339752" y="3460367"/>
            <a:ext cx="4543772" cy="441325"/>
            <a:chOff x="2477014" y="3786190"/>
            <a:chExt cx="4189973" cy="44132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94460" y="3798890"/>
              <a:ext cx="3666196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IV.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목표설정 및 이행계획서 제출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7" name="그룹 44"/>
          <p:cNvGrpSpPr>
            <a:grpSpLocks/>
          </p:cNvGrpSpPr>
          <p:nvPr/>
        </p:nvGrpSpPr>
        <p:grpSpPr bwMode="auto">
          <a:xfrm>
            <a:off x="2339752" y="4121987"/>
            <a:ext cx="4543773" cy="441325"/>
            <a:chOff x="2477014" y="3786190"/>
            <a:chExt cx="4189973" cy="44132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4460" y="3798890"/>
              <a:ext cx="3814014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 컨설팅의 역할과 범위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8" name="그룹 44"/>
          <p:cNvGrpSpPr>
            <a:grpSpLocks/>
          </p:cNvGrpSpPr>
          <p:nvPr/>
        </p:nvGrpSpPr>
        <p:grpSpPr bwMode="auto">
          <a:xfrm>
            <a:off x="2339752" y="5445224"/>
            <a:ext cx="4543773" cy="441325"/>
            <a:chOff x="2477014" y="3786190"/>
            <a:chExt cx="4189973" cy="4413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94460" y="3798890"/>
              <a:ext cx="3784451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2]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국내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외 가이드라인 소개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(1/11)</a:t>
            </a:r>
            <a:endParaRPr lang="ko-KR" altLang="en-US" dirty="0"/>
          </a:p>
        </p:txBody>
      </p:sp>
      <p:sp>
        <p:nvSpPr>
          <p:cNvPr id="84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1810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2213152" y="2204944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온실가스를 배출하거나 에너지를 사용하는 시설의 연간 생산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가능량에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대한 당해 연도 실제 생산량 또는 연간 작업 가능시간에 대한 당해 연도 실제 작업시간의 비율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204864"/>
            <a:ext cx="1971512" cy="756000"/>
            <a:chOff x="-2268760" y="5381159"/>
            <a:chExt cx="1374775" cy="1143000"/>
          </a:xfrm>
        </p:grpSpPr>
        <p:sp>
          <p:nvSpPr>
            <p:cNvPr id="33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4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49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가동률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5" name="모서리가 둥근 직사각형 34"/>
          <p:cNvSpPr/>
          <p:nvPr/>
        </p:nvSpPr>
        <p:spPr>
          <a:xfrm>
            <a:off x="2213152" y="3078042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온실가스를 배출량과 에너지 소비량의 산정과 조기 감축실적 및 외부 감축실적의 인정이 지침에서 정하는 절차와 기준 등에 적합하게 이루어졌는지를 검토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확인하는 체계적이고 문서화된 일련의 활동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077962"/>
            <a:ext cx="1971512" cy="756000"/>
            <a:chOff x="-2268760" y="5381159"/>
            <a:chExt cx="1374775" cy="1143000"/>
          </a:xfrm>
        </p:grpSpPr>
        <p:sp>
          <p:nvSpPr>
            <p:cNvPr id="37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8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검증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9" name="모서리가 둥근 직사각형 38"/>
          <p:cNvSpPr/>
          <p:nvPr/>
        </p:nvSpPr>
        <p:spPr>
          <a:xfrm>
            <a:off x="2213152" y="3951140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검증을 전문적으로 할 수 있는 인적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물적 능력을 갖춘 기관으로서 부문별 관장기관과의 협의를 거쳐 환경부장관이 지정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고시하는 기관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3951060"/>
            <a:ext cx="1971512" cy="756000"/>
            <a:chOff x="-2268760" y="5381159"/>
            <a:chExt cx="1374775" cy="1143000"/>
          </a:xfrm>
        </p:grpSpPr>
        <p:sp>
          <p:nvSpPr>
            <p:cNvPr id="41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2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검증기관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3" name="모서리가 둥근 직사각형 42"/>
          <p:cNvSpPr/>
          <p:nvPr/>
        </p:nvSpPr>
        <p:spPr>
          <a:xfrm>
            <a:off x="2213152" y="4824238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배출량 등의 검증 업무 또는 외부감축사업 등의 타당성 평가업무를 수행할 수 있는 능력을 갖춘 자로서 일정기간 해당분야 실무경력 등을 갖춘 자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6232" y="4824158"/>
            <a:ext cx="1971512" cy="756000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검증심사원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5697336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검증심사원이 되기 위해 일정한 자격과 교육과정을 이수한 자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6232" y="5697256"/>
            <a:ext cx="1971512" cy="756000"/>
            <a:chOff x="-2268760" y="5381159"/>
            <a:chExt cx="1374775" cy="1143000"/>
          </a:xfrm>
        </p:grpSpPr>
        <p:sp>
          <p:nvSpPr>
            <p:cNvPr id="4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0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검증심사원보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2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433842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(2/11)</a:t>
            </a:r>
            <a:endParaRPr lang="ko-KR" altLang="en-US" dirty="0"/>
          </a:p>
        </p:txBody>
      </p:sp>
      <p:sp>
        <p:nvSpPr>
          <p:cNvPr id="84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1810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2213152" y="3049990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녹색성장위원회의 심의를 거쳐 부문별 관장기관 및 온실가스 종합정보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센터가 관련 행정기관 또는 공공기관에게 관련 정보를 제공하는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3049910"/>
            <a:ext cx="1971512" cy="756000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93328"/>
              <a:ext cx="1374775" cy="511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공공기관 정보제공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2204944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피검증기관에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대한 검증을 수행하는 검증심사원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(2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인 이상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과 이를 보조하는 검증심사원보 등으로 구성된 집단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2204864"/>
            <a:ext cx="1971512" cy="756000"/>
            <a:chOff x="-2268760" y="5381159"/>
            <a:chExt cx="1374775" cy="1143000"/>
          </a:xfrm>
        </p:grpSpPr>
        <p:sp>
          <p:nvSpPr>
            <p:cNvPr id="4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0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검증팀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29" name="모서리가 둥근 직사각형 28"/>
          <p:cNvSpPr/>
          <p:nvPr/>
        </p:nvSpPr>
        <p:spPr>
          <a:xfrm>
            <a:off x="2216065" y="3897136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온실가스종합정보센터가 금융위원회 또는 한국거래소의 요청으로 해당 관리업체의 명세서를 통보하는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9145" y="3897057"/>
            <a:ext cx="1971512" cy="756000"/>
            <a:chOff x="-2268760" y="5381159"/>
            <a:chExt cx="1374775" cy="1143000"/>
          </a:xfrm>
        </p:grpSpPr>
        <p:sp>
          <p:nvSpPr>
            <p:cNvPr id="32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6" name="직사각형 130"/>
            <p:cNvSpPr>
              <a:spLocks noChangeArrowheads="1"/>
            </p:cNvSpPr>
            <p:nvPr/>
          </p:nvSpPr>
          <p:spPr bwMode="auto">
            <a:xfrm>
              <a:off x="-2268760" y="5449987"/>
              <a:ext cx="1374775" cy="1000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공시를 위한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정보제공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3" name="모서리가 둥근 직사각형 52"/>
          <p:cNvSpPr/>
          <p:nvPr/>
        </p:nvSpPr>
        <p:spPr>
          <a:xfrm>
            <a:off x="2211873" y="4751707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제품의 생산 공정에서 원료의 물리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화학적 반응 등에 따라 발생하는 온실가스 배출을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4953" y="4751627"/>
            <a:ext cx="1971512" cy="756000"/>
            <a:chOff x="-2268760" y="5381159"/>
            <a:chExt cx="1374775" cy="1143000"/>
          </a:xfrm>
        </p:grpSpPr>
        <p:sp>
          <p:nvSpPr>
            <p:cNvPr id="5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6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공정배출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7" name="모서리가 둥근 직사각형 56"/>
          <p:cNvSpPr/>
          <p:nvPr/>
        </p:nvSpPr>
        <p:spPr>
          <a:xfrm>
            <a:off x="2213152" y="5606278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검증기관이 객관적인 증거와 사실에 근거한 검증활동을 함에 있어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피검증기관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등의 이해관계자로부터 어떠한 영향도 받지 않는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6232" y="5606198"/>
            <a:ext cx="1971512" cy="756000"/>
            <a:chOff x="-2268760" y="5381159"/>
            <a:chExt cx="1374775" cy="1143000"/>
          </a:xfrm>
        </p:grpSpPr>
        <p:sp>
          <p:nvSpPr>
            <p:cNvPr id="5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0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공평성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(3/11)</a:t>
            </a:r>
            <a:endParaRPr lang="ko-KR" altLang="en-US" dirty="0"/>
          </a:p>
        </p:txBody>
      </p:sp>
      <p:sp>
        <p:nvSpPr>
          <p:cNvPr id="33" name="텍스트 개체 틀 3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 smtClean="0"/>
          </a:p>
        </p:txBody>
      </p:sp>
      <p:sp>
        <p:nvSpPr>
          <p:cNvPr id="28" name="슬라이드 번호 개체 틀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135</a:t>
            </a:fld>
            <a:endParaRPr lang="ko-KR" altLang="en-US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1810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2213152" y="2204944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해당 연도 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일을 기준으로 최근 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년간 업체 또는 사업장에서 배출한 온실가스와 소비한 에너지의 연평균 총량이 일정 기준 이상인 경우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204864"/>
            <a:ext cx="1971512" cy="756000"/>
            <a:chOff x="-2268760" y="5381159"/>
            <a:chExt cx="1374775" cy="1143000"/>
          </a:xfrm>
        </p:grpSpPr>
        <p:sp>
          <p:nvSpPr>
            <p:cNvPr id="41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2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관리업체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3" name="모서리가 둥근 직사각형 42"/>
          <p:cNvSpPr/>
          <p:nvPr/>
        </p:nvSpPr>
        <p:spPr>
          <a:xfrm>
            <a:off x="2213152" y="3923611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배출량 등의 관련정보를 비교하기 위해 지정한 과거의 특정기간에 해당하는 년도를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923531"/>
            <a:ext cx="1971512" cy="756000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93328"/>
              <a:ext cx="1374775" cy="511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기준연도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5632753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검증기관이 온실가스 배출량 등의 산정과 연관된 오류를 간과하여 잘못된 검증의견을 제시할 위험의 정도 등을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5632673"/>
            <a:ext cx="1971512" cy="756000"/>
            <a:chOff x="-2268760" y="5381159"/>
            <a:chExt cx="1374775" cy="1143000"/>
          </a:xfrm>
        </p:grpSpPr>
        <p:sp>
          <p:nvSpPr>
            <p:cNvPr id="4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0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리스크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6" name="모서리가 둥근 직사각형 35"/>
          <p:cNvSpPr/>
          <p:nvPr/>
        </p:nvSpPr>
        <p:spPr>
          <a:xfrm>
            <a:off x="2211873" y="3059515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집합건물의 소유 및 관리에 관한 법률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조 또는 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조의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에 규정된 건물부분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공용부분으로 된 것은 제외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을 목적으로 하는 소유권을 가지는 자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4953" y="3059435"/>
            <a:ext cx="1971512" cy="756000"/>
            <a:chOff x="-2268760" y="5381159"/>
            <a:chExt cx="1374775" cy="1143000"/>
          </a:xfrm>
        </p:grpSpPr>
        <p:sp>
          <p:nvSpPr>
            <p:cNvPr id="44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8" name="직사각형 130"/>
            <p:cNvSpPr>
              <a:spLocks noChangeArrowheads="1"/>
            </p:cNvSpPr>
            <p:nvPr/>
          </p:nvSpPr>
          <p:spPr bwMode="auto">
            <a:xfrm>
              <a:off x="-2268760" y="5693328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구분소유자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1" name="모서리가 둥근 직사각형 50"/>
          <p:cNvSpPr/>
          <p:nvPr/>
        </p:nvSpPr>
        <p:spPr>
          <a:xfrm>
            <a:off x="2211873" y="4778182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검증기관이 검증의 신뢰성 확보 등을 위해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검증팀에서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작성한 검증보고서를 최종 확정하기 전에 검증과정 및 결과를 재검토하는 일련의 과정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4953" y="4778102"/>
            <a:ext cx="1971512" cy="756000"/>
            <a:chOff x="-2268760" y="5381159"/>
            <a:chExt cx="1374775" cy="1143000"/>
          </a:xfrm>
        </p:grpSpPr>
        <p:sp>
          <p:nvSpPr>
            <p:cNvPr id="53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4" name="직사각형 130"/>
            <p:cNvSpPr>
              <a:spLocks noChangeArrowheads="1"/>
            </p:cNvSpPr>
            <p:nvPr/>
          </p:nvSpPr>
          <p:spPr bwMode="auto">
            <a:xfrm>
              <a:off x="-2268760" y="5693328"/>
              <a:ext cx="1374775" cy="511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내부심의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505850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(4/11)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1810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2213152" y="2204944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두 개 이상 변수 사이의 상관관계를 나타내는 변수로서 온실가스 배출량 등을 산정하는 데 필요한 배출계수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발열량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산화율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탄소함량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등을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204864"/>
            <a:ext cx="1971512" cy="756000"/>
            <a:chOff x="-2268760" y="5381159"/>
            <a:chExt cx="1374775" cy="1143000"/>
          </a:xfrm>
        </p:grpSpPr>
        <p:sp>
          <p:nvSpPr>
            <p:cNvPr id="33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4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매개변수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5" name="모서리가 둥근 직사각형 34"/>
          <p:cNvSpPr/>
          <p:nvPr/>
        </p:nvSpPr>
        <p:spPr>
          <a:xfrm>
            <a:off x="2213152" y="3932090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배출량 등의 산정에 필요한 자료와 기타 온실가스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에너지 관련 자료의 연속적 또는 주기적인 감시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측정 및 평가에 관한 세부적인 방법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절차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일정 등을 규정한 계획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932010"/>
            <a:ext cx="1971512" cy="756000"/>
            <a:chOff x="-2268760" y="5381159"/>
            <a:chExt cx="1374775" cy="1143000"/>
          </a:xfrm>
        </p:grpSpPr>
        <p:sp>
          <p:nvSpPr>
            <p:cNvPr id="37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8" name="직사각형 130"/>
            <p:cNvSpPr>
              <a:spLocks noChangeArrowheads="1"/>
            </p:cNvSpPr>
            <p:nvPr/>
          </p:nvSpPr>
          <p:spPr bwMode="auto">
            <a:xfrm>
              <a:off x="-2268760" y="5693328"/>
              <a:ext cx="1374775" cy="511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모니터링 계획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9" name="모서리가 둥근 직사각형 38"/>
          <p:cNvSpPr/>
          <p:nvPr/>
        </p:nvSpPr>
        <p:spPr>
          <a:xfrm>
            <a:off x="2213152" y="4795663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관리업체별로 목표가 설정된 이후 목표를 이행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관리하는 연도를 말하며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목표를 부여 받은 다음 해 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 부터 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31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일까지가 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4795583"/>
            <a:ext cx="1971512" cy="756001"/>
            <a:chOff x="-2268760" y="5381159"/>
            <a:chExt cx="1374775" cy="1143000"/>
          </a:xfrm>
        </p:grpSpPr>
        <p:sp>
          <p:nvSpPr>
            <p:cNvPr id="41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2" name="직사각형 130"/>
            <p:cNvSpPr>
              <a:spLocks noChangeArrowheads="1"/>
            </p:cNvSpPr>
            <p:nvPr/>
          </p:nvSpPr>
          <p:spPr bwMode="auto">
            <a:xfrm>
              <a:off x="-2268760" y="5466340"/>
              <a:ext cx="1374775" cy="100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목표관리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계획기간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3" name="모서리가 둥근 직사각형 42"/>
          <p:cNvSpPr/>
          <p:nvPr/>
        </p:nvSpPr>
        <p:spPr>
          <a:xfrm>
            <a:off x="2213152" y="5697336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부문별 관장기관이 지침에서 정한 원칙과 정차 등에 따라 관리업체별로 온실가스 감축 및 에너지 절약 등에 관한 목표를 정하는 것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6232" y="5697257"/>
            <a:ext cx="1971512" cy="756000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93328"/>
              <a:ext cx="1374775" cy="511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목표설정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0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2211873" y="3071140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관리업체가 제출한 비공개 신청서를 심사하여 공개 여부를 결정하기 위해 센터에 두는 위원회를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4953" y="3071063"/>
            <a:ext cx="1971512" cy="756001"/>
            <a:chOff x="-2268760" y="5381159"/>
            <a:chExt cx="1374775" cy="1143000"/>
          </a:xfrm>
        </p:grpSpPr>
        <p:sp>
          <p:nvSpPr>
            <p:cNvPr id="44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8" name="직사각형 130"/>
            <p:cNvSpPr>
              <a:spLocks noChangeArrowheads="1"/>
            </p:cNvSpPr>
            <p:nvPr/>
          </p:nvSpPr>
          <p:spPr bwMode="auto">
            <a:xfrm>
              <a:off x="-2268760" y="5448507"/>
              <a:ext cx="1374775" cy="100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명세서 공개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심사위원회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2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136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505850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(5/11)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1810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2213152" y="2204944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당해 배출시설의 단위 연료 사용량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단위 제품 생산량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단위 원료 사용량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단위 폐기물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소각량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또는 처리량 등 활동자료 단위당 발생하는 온실가스 배출량을 나타내는 계수를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204864"/>
            <a:ext cx="1971512" cy="756000"/>
            <a:chOff x="-2268760" y="5381159"/>
            <a:chExt cx="1374775" cy="1143000"/>
          </a:xfrm>
        </p:grpSpPr>
        <p:sp>
          <p:nvSpPr>
            <p:cNvPr id="4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0" name="직사각형 130"/>
            <p:cNvSpPr>
              <a:spLocks noChangeArrowheads="1"/>
            </p:cNvSpPr>
            <p:nvPr/>
          </p:nvSpPr>
          <p:spPr bwMode="auto">
            <a:xfrm>
              <a:off x="-2268760" y="569332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배출계수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0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2213152" y="3069040"/>
            <a:ext cx="6679328" cy="122405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온실가스를 대기에 배출하는 시설물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기계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기구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그 밖의 물체로서 각각의 원료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부원료와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첨가제를 포함한다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나 연료가 투입되는 지점부터의 해당공정 전체를 말함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이때 해당 공정이란 연료 혹은 원료가 투입되는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설비군을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말하며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설비군은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동일한 목적을 가지고 동일한 연료를 사용하여 유사한 역할 및 기능을 가지고 있는 설비들을 묶은 단위를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068960"/>
            <a:ext cx="1971512" cy="1224056"/>
            <a:chOff x="-2268760" y="5381159"/>
            <a:chExt cx="1374775" cy="1143000"/>
          </a:xfrm>
        </p:grpSpPr>
        <p:sp>
          <p:nvSpPr>
            <p:cNvPr id="4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4" name="직사각형 130"/>
            <p:cNvSpPr>
              <a:spLocks noChangeArrowheads="1"/>
            </p:cNvSpPr>
            <p:nvPr/>
          </p:nvSpPr>
          <p:spPr bwMode="auto">
            <a:xfrm>
              <a:off x="-2268760" y="5792865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배출시설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8" name="모서리가 둥근 직사각형 47"/>
          <p:cNvSpPr/>
          <p:nvPr/>
        </p:nvSpPr>
        <p:spPr>
          <a:xfrm>
            <a:off x="2213152" y="4401192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연간 배출 가능한 온실가스의 양을 이산화탄소 무게로 환산하여 나타낸 것으로서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부문별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업종별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관리업체별로 구분하여 설정한 배출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상한치를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4401117"/>
            <a:ext cx="1971512" cy="756001"/>
            <a:chOff x="-2268760" y="5381159"/>
            <a:chExt cx="1374775" cy="1143000"/>
          </a:xfrm>
        </p:grpSpPr>
        <p:sp>
          <p:nvSpPr>
            <p:cNvPr id="52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3" name="직사각형 130"/>
            <p:cNvSpPr>
              <a:spLocks noChangeArrowheads="1"/>
            </p:cNvSpPr>
            <p:nvPr/>
          </p:nvSpPr>
          <p:spPr bwMode="auto">
            <a:xfrm>
              <a:off x="-2268760" y="5672651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배출허용량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4" name="모서리가 둥근 직사각형 53"/>
          <p:cNvSpPr/>
          <p:nvPr/>
        </p:nvSpPr>
        <p:spPr>
          <a:xfrm>
            <a:off x="2211873" y="5255763"/>
            <a:ext cx="6679328" cy="54950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온실가스를 배출하거나 에너지를 소비하는 일련의 활동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4953" y="5255689"/>
            <a:ext cx="1971512" cy="549502"/>
            <a:chOff x="-2268760" y="5381159"/>
            <a:chExt cx="1374775" cy="1143000"/>
          </a:xfrm>
        </p:grpSpPr>
        <p:sp>
          <p:nvSpPr>
            <p:cNvPr id="56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7" name="직사각형 130"/>
            <p:cNvSpPr>
              <a:spLocks noChangeArrowheads="1"/>
            </p:cNvSpPr>
            <p:nvPr/>
          </p:nvSpPr>
          <p:spPr bwMode="auto">
            <a:xfrm>
              <a:off x="-2268760" y="5633026"/>
              <a:ext cx="1374775" cy="51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배출활동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62" name="모서리가 둥근 직사각형 61"/>
          <p:cNvSpPr/>
          <p:nvPr/>
        </p:nvSpPr>
        <p:spPr>
          <a:xfrm>
            <a:off x="2213152" y="5894310"/>
            <a:ext cx="6679328" cy="54950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민법상의 법인과 상법상의 회사를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6232" y="5894236"/>
            <a:ext cx="1971512" cy="549502"/>
            <a:chOff x="-2268760" y="5381159"/>
            <a:chExt cx="1374775" cy="1143000"/>
          </a:xfrm>
        </p:grpSpPr>
        <p:sp>
          <p:nvSpPr>
            <p:cNvPr id="64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5" name="직사각형 130"/>
            <p:cNvSpPr>
              <a:spLocks noChangeArrowheads="1"/>
            </p:cNvSpPr>
            <p:nvPr/>
          </p:nvSpPr>
          <p:spPr bwMode="auto">
            <a:xfrm>
              <a:off x="-2268760" y="5633026"/>
              <a:ext cx="1374775" cy="704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법인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137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721874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(6/11)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664185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653183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2213152" y="2155227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배출 및 에너지 소비와 관련하여 단위 제품 생산량 당 온실가스 배출량 등의 실적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성과를 국내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외 동종 배출시설 또는 공정과 비교하는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155152"/>
            <a:ext cx="1971512" cy="756001"/>
            <a:chOff x="-2268760" y="5381159"/>
            <a:chExt cx="1374775" cy="1143000"/>
          </a:xfrm>
        </p:grpSpPr>
        <p:sp>
          <p:nvSpPr>
            <p:cNvPr id="2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0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벤치마크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2213152" y="3021410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관리업체가 온실가스 배출량 등을 전자적 방식으로 부문별 관장기관에 제출하는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021335"/>
            <a:ext cx="1971512" cy="656697"/>
            <a:chOff x="-2268760" y="5381159"/>
            <a:chExt cx="1374775" cy="1143000"/>
          </a:xfrm>
        </p:grpSpPr>
        <p:sp>
          <p:nvSpPr>
            <p:cNvPr id="4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4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보고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8" name="모서리가 둥근 직사각형 47"/>
          <p:cNvSpPr/>
          <p:nvPr/>
        </p:nvSpPr>
        <p:spPr>
          <a:xfrm>
            <a:off x="2213152" y="3779589"/>
            <a:ext cx="6679328" cy="62070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배출량 등의 산정결과와 관련하여 정량화된 양을 합리적으로 추정한 값의 분산특성을 나타내는 정도를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3779515"/>
            <a:ext cx="1971512" cy="620702"/>
            <a:chOff x="-2268760" y="5381159"/>
            <a:chExt cx="1374775" cy="1143000"/>
          </a:xfrm>
        </p:grpSpPr>
        <p:sp>
          <p:nvSpPr>
            <p:cNvPr id="52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3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불확도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8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2213152" y="4498391"/>
            <a:ext cx="6679328" cy="620701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spc="-1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동일 법인 등이 지배적인 영향력을 가지고 재화의 생산</a:t>
            </a:r>
            <a:r>
              <a:rPr kumimoji="0" lang="en-US" altLang="ko-KR" sz="1500" kern="0" spc="-1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spc="-1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서비스의 제공 등 일련의 활동을 행하는 일정한 경계를 가진 장소</a:t>
            </a:r>
            <a:r>
              <a:rPr kumimoji="0" lang="en-US" altLang="ko-KR" sz="1500" kern="0" spc="-1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spc="-1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건물 및 부대시설 등을 말함</a:t>
            </a:r>
            <a:endParaRPr kumimoji="0" lang="en-US" altLang="ko-KR" sz="1500" kern="0" spc="-1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6232" y="4498317"/>
            <a:ext cx="1971512" cy="620702"/>
            <a:chOff x="-2268760" y="5381159"/>
            <a:chExt cx="1374775" cy="1143000"/>
          </a:xfrm>
        </p:grpSpPr>
        <p:sp>
          <p:nvSpPr>
            <p:cNvPr id="47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9" name="직사각형 130"/>
            <p:cNvSpPr>
              <a:spLocks noChangeArrowheads="1"/>
            </p:cNvSpPr>
            <p:nvPr/>
          </p:nvSpPr>
          <p:spPr bwMode="auto">
            <a:xfrm>
              <a:off x="-2268760" y="5602492"/>
              <a:ext cx="1374775" cy="62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사업장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0" name="모서리가 둥근 직사각형 49"/>
          <p:cNvSpPr/>
          <p:nvPr/>
        </p:nvSpPr>
        <p:spPr>
          <a:xfrm>
            <a:off x="2213152" y="5215558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관리업체가 해당 관리업체의 온실가스 배출량 등을 계산하거나 측정하여 이를 정량화하는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6232" y="5215483"/>
            <a:ext cx="1971512" cy="756001"/>
            <a:chOff x="-2268760" y="5381159"/>
            <a:chExt cx="1374775" cy="1143000"/>
          </a:xfrm>
        </p:grpSpPr>
        <p:sp>
          <p:nvSpPr>
            <p:cNvPr id="56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7" name="직사각형 130"/>
            <p:cNvSpPr>
              <a:spLocks noChangeArrowheads="1"/>
            </p:cNvSpPr>
            <p:nvPr/>
          </p:nvSpPr>
          <p:spPr bwMode="auto">
            <a:xfrm>
              <a:off x="-2268760" y="5672651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산정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8" name="모서리가 둥근 직사각형 57"/>
          <p:cNvSpPr/>
          <p:nvPr/>
        </p:nvSpPr>
        <p:spPr>
          <a:xfrm>
            <a:off x="2209384" y="6071024"/>
            <a:ext cx="6679328" cy="45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단위 물질당 산화되는 물질량의 비율을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그룹 47"/>
          <p:cNvGrpSpPr/>
          <p:nvPr/>
        </p:nvGrpSpPr>
        <p:grpSpPr>
          <a:xfrm>
            <a:off x="292464" y="6070949"/>
            <a:ext cx="1971512" cy="454321"/>
            <a:chOff x="-2268760" y="5381159"/>
            <a:chExt cx="1374775" cy="1143000"/>
          </a:xfrm>
        </p:grpSpPr>
        <p:sp>
          <p:nvSpPr>
            <p:cNvPr id="6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1" name="직사각형 130"/>
            <p:cNvSpPr>
              <a:spLocks noChangeArrowheads="1"/>
            </p:cNvSpPr>
            <p:nvPr/>
          </p:nvSpPr>
          <p:spPr bwMode="auto">
            <a:xfrm>
              <a:off x="-2268760" y="5535307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산화율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138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649866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(7/11)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495786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484784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2213152" y="1928802"/>
            <a:ext cx="6679328" cy="4572032"/>
          </a:xfrm>
          <a:prstGeom prst="roundRect">
            <a:avLst>
              <a:gd name="adj" fmla="val 2974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u="sng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온실가스를 배출하거나 에너지를 소비하는 일련의 활동을 말함</a:t>
            </a:r>
            <a:endParaRPr kumimoji="0" lang="en-US" altLang="ko-KR" sz="1300" u="sng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3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고정연소시설에서의 에너지 이용에 따른 온실가스 배출</a:t>
            </a: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(1)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고체연료 연소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 (2)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기체연료 연소      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(3)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액체연료 연소</a:t>
            </a: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이동연소시설에서의 에너지 이용에 따른 온실가스 배출</a:t>
            </a: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(1)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항공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 (2)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도로수송     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(3)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철도수송     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(4)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선박</a:t>
            </a: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125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탈루성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온실가스 배출</a:t>
            </a: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(1)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석탄의 채굴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처리 및 저장      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(2)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원유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석유</a:t>
            </a: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및 천연가스 시스템</a:t>
            </a: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kumimoji="0" lang="ko-KR" altLang="en-US" sz="125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제품 생산공정 및 제품사용 등에 따른 온실가스 배출</a:t>
            </a:r>
            <a:endParaRPr kumimoji="0" lang="en-US" altLang="ko-KR" sz="125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(1)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시멘트생산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(2)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석회생산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(3)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탄산염의 기타 공정사용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(4)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암모니아생산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(5)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질산생산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(6)</a:t>
            </a:r>
            <a:r>
              <a:rPr kumimoji="0" lang="ko-KR" altLang="en-US" sz="1250" kern="0" spc="-5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아디프산생산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(7)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카바이드생산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(8)</a:t>
            </a:r>
            <a:r>
              <a:rPr kumimoji="0" lang="ko-KR" altLang="en-US" sz="1250" kern="0" spc="-5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소다회생산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(9)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석유정체활동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(10)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석유화학제품생산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(11)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불소화합물생산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(12)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철강생산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(13)</a:t>
            </a:r>
            <a:r>
              <a:rPr kumimoji="0" lang="ko-KR" altLang="en-US" sz="1250" kern="0" spc="-5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합금철생산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(14)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아연생산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(15)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전자산업 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(16)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오존층파괴물질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(ODS)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의 대체물질 사용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(17)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기타 공정배출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폐기물처리과정에서의 온실가스 배출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(1)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고형폐기물의 매립   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(2)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고형폐기물의 생물학적 처리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(3)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하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폐수 처리 및 배출   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(4)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폐기물의 소각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외부로부터 공급된 전기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열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증기 등에 따른 간접 온실가스 배출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(1)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외부로부터 공급된 전기 사용</a:t>
            </a:r>
            <a:r>
              <a:rPr kumimoji="0" lang="en-US" altLang="ko-KR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 (2)</a:t>
            </a:r>
            <a:r>
              <a:rPr kumimoji="0" lang="ko-KR" altLang="en-US" sz="1250" kern="0" spc="-5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외부로부터 공급된 열 및 증기 사용</a:t>
            </a:r>
            <a:endParaRPr kumimoji="0" lang="en-US" altLang="ko-KR" sz="1250" kern="0" spc="-5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1930480"/>
            <a:ext cx="1971512" cy="4522856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786348"/>
              <a:ext cx="1374775" cy="330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배출활동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및</a:t>
              </a:r>
              <a:endParaRPr lang="en-US" altLang="ko-KR" sz="1600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보고대상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배출활동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14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692696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1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139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721874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(8/11)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638168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627166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2213152" y="2123406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활동자료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배출계수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산화율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전환율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및 배출량 및 온실가스 배출량 등의 산정방법의 복잡성을 나타내는 수준을 말함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일반적으로 산정등급이 올라갈수록 산정결과의 정확도는 높아지는 경향을 보임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123331"/>
            <a:ext cx="1971512" cy="756001"/>
            <a:chOff x="-2268760" y="5381159"/>
            <a:chExt cx="1374775" cy="1143000"/>
          </a:xfrm>
        </p:grpSpPr>
        <p:sp>
          <p:nvSpPr>
            <p:cNvPr id="2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0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산정등급</a:t>
              </a: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(Tier)</a:t>
              </a: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2213152" y="2977977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조직경계 외부의 배출시설 또는 배출활동 등에서 온실가스를 감축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흡수 또는 제거하여 관리업체의 목표관리 실적으로 인정하여 주는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2977902"/>
            <a:ext cx="1971512" cy="656697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상쇄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3741490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일정 단위의 연료가 완전 연소되어 생기는 열량에서 연료 중 수증기의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잠열을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뺀 열량으로서 온실가스 배출량 산정에 활용되는 발열량을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3741415"/>
            <a:ext cx="1971512" cy="656697"/>
            <a:chOff x="-2268760" y="5381159"/>
            <a:chExt cx="1374775" cy="1143000"/>
          </a:xfrm>
        </p:grpSpPr>
        <p:sp>
          <p:nvSpPr>
            <p:cNvPr id="5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1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순발열량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4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grpSp>
        <p:nvGrpSpPr>
          <p:cNvPr id="6" name="그룹 47"/>
          <p:cNvGrpSpPr/>
          <p:nvPr/>
        </p:nvGrpSpPr>
        <p:grpSpPr>
          <a:xfrm>
            <a:off x="294953" y="4499595"/>
            <a:ext cx="1971512" cy="656697"/>
            <a:chOff x="-2268760" y="5381159"/>
            <a:chExt cx="1374775" cy="1143000"/>
          </a:xfrm>
        </p:grpSpPr>
        <p:sp>
          <p:nvSpPr>
            <p:cNvPr id="58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9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업체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60" name="모서리가 둥근 직사각형 59"/>
          <p:cNvSpPr/>
          <p:nvPr/>
        </p:nvSpPr>
        <p:spPr>
          <a:xfrm>
            <a:off x="2195736" y="4500496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동일한 법인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공공기관 또는 개인 등이 지배적인 영향력을 미치는 모든 사업장의 집단을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2213152" y="5255763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석유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가스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석탄 및 그 밖에 열을 발생하는 열원으로써 제품의 연료로 사용되는 것을 제외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열 및 전기를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6232" y="5255688"/>
            <a:ext cx="1971512" cy="756001"/>
            <a:chOff x="-2268760" y="5381159"/>
            <a:chExt cx="1374775" cy="1143000"/>
          </a:xfrm>
        </p:grpSpPr>
        <p:sp>
          <p:nvSpPr>
            <p:cNvPr id="63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4" name="직사각형 130"/>
            <p:cNvSpPr>
              <a:spLocks noChangeArrowheads="1"/>
            </p:cNvSpPr>
            <p:nvPr/>
          </p:nvSpPr>
          <p:spPr bwMode="auto">
            <a:xfrm>
              <a:off x="-2268760" y="5672651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에너지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65" name="모서리가 둥근 직사각형 64"/>
          <p:cNvSpPr/>
          <p:nvPr/>
        </p:nvSpPr>
        <p:spPr>
          <a:xfrm>
            <a:off x="2213152" y="6091737"/>
            <a:ext cx="6679328" cy="414557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소비된 에너지에 대한 실질적인 유효에너지의 비율을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그룹 47"/>
          <p:cNvGrpSpPr/>
          <p:nvPr/>
        </p:nvGrpSpPr>
        <p:grpSpPr>
          <a:xfrm>
            <a:off x="277182" y="6091664"/>
            <a:ext cx="1971512" cy="414558"/>
            <a:chOff x="-2282044" y="5381159"/>
            <a:chExt cx="1374775" cy="1143000"/>
          </a:xfrm>
        </p:grpSpPr>
        <p:sp>
          <p:nvSpPr>
            <p:cNvPr id="67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8" name="직사각형 130"/>
            <p:cNvSpPr>
              <a:spLocks noChangeArrowheads="1"/>
            </p:cNvSpPr>
            <p:nvPr/>
          </p:nvSpPr>
          <p:spPr bwMode="auto">
            <a:xfrm>
              <a:off x="-2282044" y="5490706"/>
              <a:ext cx="1374775" cy="51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에너지 이용 효율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140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073802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(9/11)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657218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646216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209384" y="3554041"/>
            <a:ext cx="6679328" cy="45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 또는 물질을 연소함으로써 발생하는 온실가스 배출을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2464" y="3553966"/>
            <a:ext cx="1971512" cy="454321"/>
            <a:chOff x="-2268760" y="5381159"/>
            <a:chExt cx="1374775" cy="1143000"/>
          </a:xfrm>
        </p:grpSpPr>
        <p:sp>
          <p:nvSpPr>
            <p:cNvPr id="36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7" name="직사각형 130"/>
            <p:cNvSpPr>
              <a:spLocks noChangeArrowheads="1"/>
            </p:cNvSpPr>
            <p:nvPr/>
          </p:nvSpPr>
          <p:spPr bwMode="auto">
            <a:xfrm>
              <a:off x="-2268760" y="5535307"/>
              <a:ext cx="1374775" cy="851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연소배출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2213152" y="4111055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일정지점에 고정되어 배출가스 성분을 연속적으로 측정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분석할 수 있도록 설치된 측정 장비를 통해 모니터링 하는 방법을 의미함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4110980"/>
            <a:ext cx="1971512" cy="656697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연속측정방법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4878760"/>
            <a:ext cx="6679328" cy="864022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사람의 활동에 수반하여 발생하는 온실가스를 대기 중에 배출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방출 또는 누출시키는 직접 배출과 다른 사람으로부터 공급된 전기 또는 열을 사용함으로써 온실가스가 배출되도록 하는 간접 배출을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4878685"/>
            <a:ext cx="1971512" cy="864023"/>
            <a:chOff x="-2268760" y="5381159"/>
            <a:chExt cx="1374775" cy="1143000"/>
          </a:xfrm>
        </p:grpSpPr>
        <p:sp>
          <p:nvSpPr>
            <p:cNvPr id="5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1" name="직사각형 130"/>
            <p:cNvSpPr>
              <a:spLocks noChangeArrowheads="1"/>
            </p:cNvSpPr>
            <p:nvPr/>
          </p:nvSpPr>
          <p:spPr bwMode="auto">
            <a:xfrm>
              <a:off x="-2268760" y="5719277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온실가스 배출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3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48" name="모서리가 둥근 직사각형 47"/>
          <p:cNvSpPr/>
          <p:nvPr/>
        </p:nvSpPr>
        <p:spPr>
          <a:xfrm>
            <a:off x="2213152" y="2149894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열 또는 전기의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공급점을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공유하고 있는 상태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건물 등에 타인으로부터 공급된 에너지를 변환하지 않고 다른 건물 등에 공급하고 있는 상태를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61045" y="2149818"/>
            <a:ext cx="1971512" cy="756001"/>
            <a:chOff x="-2293296" y="5381159"/>
            <a:chExt cx="1374775" cy="1143000"/>
          </a:xfrm>
        </p:grpSpPr>
        <p:sp>
          <p:nvSpPr>
            <p:cNvPr id="52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3" name="직사각형 130"/>
            <p:cNvSpPr>
              <a:spLocks noChangeArrowheads="1"/>
            </p:cNvSpPr>
            <p:nvPr/>
          </p:nvSpPr>
          <p:spPr bwMode="auto">
            <a:xfrm>
              <a:off x="-2293296" y="5464383"/>
              <a:ext cx="1374775" cy="100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에너지 관리의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연계성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4" name="모서리가 둥근 직사각형 53"/>
          <p:cNvSpPr/>
          <p:nvPr/>
        </p:nvSpPr>
        <p:spPr>
          <a:xfrm>
            <a:off x="2203627" y="3006552"/>
            <a:ext cx="6679328" cy="45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소비된 에너지에 대한 실질적인 유효에너지의 비율을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48607" y="3006477"/>
            <a:ext cx="1971512" cy="454321"/>
            <a:chOff x="-2295328" y="5381159"/>
            <a:chExt cx="1374775" cy="1143000"/>
          </a:xfrm>
        </p:grpSpPr>
        <p:sp>
          <p:nvSpPr>
            <p:cNvPr id="56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7" name="직사각형 130"/>
            <p:cNvSpPr>
              <a:spLocks noChangeArrowheads="1"/>
            </p:cNvSpPr>
            <p:nvPr/>
          </p:nvSpPr>
          <p:spPr bwMode="auto">
            <a:xfrm>
              <a:off x="-2295328" y="5511344"/>
              <a:ext cx="1374775" cy="851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에너지 이용효율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8" name="모서리가 둥근 직사각형 57"/>
          <p:cNvSpPr/>
          <p:nvPr/>
        </p:nvSpPr>
        <p:spPr>
          <a:xfrm>
            <a:off x="2211873" y="5840073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관리업체가 외부로부터 공급된 전기 또는 열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 또는 전기를 열원으로 하는 것만 해당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을 사용함으로써 발생되는 온실가스 배출을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그룹 47"/>
          <p:cNvGrpSpPr/>
          <p:nvPr/>
        </p:nvGrpSpPr>
        <p:grpSpPr>
          <a:xfrm>
            <a:off x="294953" y="5839998"/>
            <a:ext cx="1971512" cy="656697"/>
            <a:chOff x="-2268760" y="5381159"/>
            <a:chExt cx="1374775" cy="1143000"/>
          </a:xfrm>
        </p:grpSpPr>
        <p:sp>
          <p:nvSpPr>
            <p:cNvPr id="6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1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온실가스 간접배출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865890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(9/11)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657218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2213152" y="2150352"/>
            <a:ext cx="6679328" cy="79200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이산화탄소에 대한 온실가스의 복사강제력을 비교하는 단위로서 해당 온실가스의 양에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지구온난화지수를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곱하여 산출한 값을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646216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150272"/>
            <a:ext cx="1971512" cy="792008"/>
            <a:chOff x="-2268760" y="5381159"/>
            <a:chExt cx="1374775" cy="1143000"/>
          </a:xfrm>
        </p:grpSpPr>
        <p:sp>
          <p:nvSpPr>
            <p:cNvPr id="33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4" name="직사각형 130"/>
            <p:cNvSpPr>
              <a:spLocks noChangeArrowheads="1"/>
            </p:cNvSpPr>
            <p:nvPr/>
          </p:nvSpPr>
          <p:spPr bwMode="auto">
            <a:xfrm>
              <a:off x="-2268760" y="5753069"/>
              <a:ext cx="1374775" cy="488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이산화탄소 상당량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9" name="모서리가 둥근 직사각형 38"/>
          <p:cNvSpPr/>
          <p:nvPr/>
        </p:nvSpPr>
        <p:spPr>
          <a:xfrm>
            <a:off x="2213152" y="3029838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관리업체가 온실가스 감축 및 에너지 절약 등의 목표를 달성하기 위하여 작성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제출하는 세부적인 계획을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029758"/>
            <a:ext cx="1971512" cy="756001"/>
            <a:chOff x="-2268760" y="5381159"/>
            <a:chExt cx="1374775" cy="1143000"/>
          </a:xfrm>
        </p:grpSpPr>
        <p:sp>
          <p:nvSpPr>
            <p:cNvPr id="41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2" name="직사각형 130"/>
            <p:cNvSpPr>
              <a:spLocks noChangeArrowheads="1"/>
            </p:cNvSpPr>
            <p:nvPr/>
          </p:nvSpPr>
          <p:spPr bwMode="auto">
            <a:xfrm>
              <a:off x="-2268760" y="5672651"/>
              <a:ext cx="1374775" cy="511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이행계획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27" name="모서리가 둥근 직사각형 26"/>
          <p:cNvSpPr/>
          <p:nvPr/>
        </p:nvSpPr>
        <p:spPr>
          <a:xfrm>
            <a:off x="2213152" y="3873316"/>
            <a:ext cx="6679328" cy="486565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검증에 필요한 기술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경험 등의 능력을 적정하게 보유하고 있음을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96232" y="3873237"/>
            <a:ext cx="1971512" cy="486566"/>
            <a:chOff x="-2268760" y="5381159"/>
            <a:chExt cx="1374775" cy="1143000"/>
          </a:xfrm>
        </p:grpSpPr>
        <p:sp>
          <p:nvSpPr>
            <p:cNvPr id="2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0" name="직사각형 130"/>
            <p:cNvSpPr>
              <a:spLocks noChangeArrowheads="1"/>
            </p:cNvSpPr>
            <p:nvPr/>
          </p:nvSpPr>
          <p:spPr bwMode="auto">
            <a:xfrm>
              <a:off x="-2268760" y="5608530"/>
              <a:ext cx="1374775" cy="795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적격성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28" name="모서리가 둥근 직사각형 27"/>
          <p:cNvSpPr/>
          <p:nvPr/>
        </p:nvSpPr>
        <p:spPr>
          <a:xfrm>
            <a:off x="2209384" y="4447359"/>
            <a:ext cx="6679328" cy="45432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단위 물질당 변화되는 물질량의 비율을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2464" y="4447281"/>
            <a:ext cx="1971512" cy="454321"/>
            <a:chOff x="-2268760" y="5381159"/>
            <a:chExt cx="1374775" cy="1143000"/>
          </a:xfrm>
        </p:grpSpPr>
        <p:sp>
          <p:nvSpPr>
            <p:cNvPr id="36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7" name="직사각형 130"/>
            <p:cNvSpPr>
              <a:spLocks noChangeArrowheads="1"/>
            </p:cNvSpPr>
            <p:nvPr/>
          </p:nvSpPr>
          <p:spPr bwMode="auto">
            <a:xfrm>
              <a:off x="-2268760" y="5535307"/>
              <a:ext cx="1374775" cy="851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전환율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2213152" y="4989157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관리업체가 조기행동을 통해 기준 배출량에 비하여 온실가스를 감축한 것으로 일정 유형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방법 및 절차에 따라 인정된 부분을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6232" y="4989080"/>
            <a:ext cx="1971512" cy="656697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조기 감축실적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5733330"/>
            <a:ext cx="6679328" cy="72000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관리업체가 법 및 시행령에 따른 목표관리를 받기 이전에 자발적이고 추가적으로 온실가스 감축을 위하여 행한 일련의 행동을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그룹 47"/>
          <p:cNvGrpSpPr/>
          <p:nvPr/>
        </p:nvGrpSpPr>
        <p:grpSpPr>
          <a:xfrm>
            <a:off x="296232" y="5733255"/>
            <a:ext cx="1971512" cy="720007"/>
            <a:chOff x="-2268760" y="5381159"/>
            <a:chExt cx="1374775" cy="1143000"/>
          </a:xfrm>
        </p:grpSpPr>
        <p:sp>
          <p:nvSpPr>
            <p:cNvPr id="5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1" name="직사각형 130"/>
            <p:cNvSpPr>
              <a:spLocks noChangeArrowheads="1"/>
            </p:cNvSpPr>
            <p:nvPr/>
          </p:nvSpPr>
          <p:spPr bwMode="auto">
            <a:xfrm>
              <a:off x="-2268760" y="5744478"/>
              <a:ext cx="1374775" cy="4478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조기행동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3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3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865890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(10/11)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0176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2213152" y="2203310"/>
            <a:ext cx="6679328" cy="79200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환경부장관이 부문별 관장기관의 소관 사무에 대하여 서면 등의 방법으로 온실가스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/>
                <a:ea typeface="맑은 고딕"/>
              </a:rPr>
              <a:t>•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/>
                <a:ea typeface="맑은 고딕"/>
              </a:rPr>
              <a:t>에너지 목표관리제의 전반적인 제도운영 또는 집행과정에서의 문제점을 발굴∙시정∙개선하는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699174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58132" y="2203230"/>
            <a:ext cx="1971512" cy="792008"/>
            <a:chOff x="-2295328" y="5381159"/>
            <a:chExt cx="1374775" cy="1143000"/>
          </a:xfrm>
        </p:grpSpPr>
        <p:sp>
          <p:nvSpPr>
            <p:cNvPr id="33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4" name="직사각형 130"/>
            <p:cNvSpPr>
              <a:spLocks noChangeArrowheads="1"/>
            </p:cNvSpPr>
            <p:nvPr/>
          </p:nvSpPr>
          <p:spPr bwMode="auto">
            <a:xfrm>
              <a:off x="-2295328" y="5711830"/>
              <a:ext cx="1374775" cy="488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종합적인 점검</a:t>
              </a: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/</a:t>
              </a: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평가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3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5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2213152" y="3102943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배출량 등의 최종확정에 영향을 미치는 개별적 또는 총체적 오류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누락 및 허위 기록 등의 정도를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102868"/>
            <a:ext cx="1971512" cy="656697"/>
            <a:chOff x="-2268760" y="5381159"/>
            <a:chExt cx="1374775" cy="1143000"/>
          </a:xfrm>
        </p:grpSpPr>
        <p:sp>
          <p:nvSpPr>
            <p:cNvPr id="48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9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중요성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2" name="모서리가 둥근 직사각형 51"/>
          <p:cNvSpPr/>
          <p:nvPr/>
        </p:nvSpPr>
        <p:spPr>
          <a:xfrm>
            <a:off x="2216065" y="3851603"/>
            <a:ext cx="6679328" cy="79200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동일 법인 등이 당해 사업장의 조직 변경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신규 사업에의 투자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인사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회게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녹색경영 등 사회통념상 경제적 일체로서의 주요 의사결정이나 온실가스 감축 및 에너지 절약 등의 업무집행에 필요한 영향력을 행사하는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41995" y="3851523"/>
            <a:ext cx="1971512" cy="792008"/>
            <a:chOff x="-2308612" y="5381159"/>
            <a:chExt cx="1374775" cy="1143000"/>
          </a:xfrm>
        </p:grpSpPr>
        <p:sp>
          <p:nvSpPr>
            <p:cNvPr id="54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5" name="직사각형 130"/>
            <p:cNvSpPr>
              <a:spLocks noChangeArrowheads="1"/>
            </p:cNvSpPr>
            <p:nvPr/>
          </p:nvSpPr>
          <p:spPr bwMode="auto">
            <a:xfrm>
              <a:off x="-2308612" y="5711830"/>
              <a:ext cx="1374775" cy="488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ko-KR" altLang="en-US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지배적인 영향력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56" name="모서리가 둥근 직사각형 55"/>
          <p:cNvSpPr/>
          <p:nvPr/>
        </p:nvSpPr>
        <p:spPr>
          <a:xfrm>
            <a:off x="2213152" y="4734749"/>
            <a:ext cx="6679328" cy="79200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일정 단위의 연료가 완전 연소되어 생기는 열량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 중 수증기의 </a:t>
            </a:r>
            <a:r>
              <a:rPr kumimoji="0" lang="ko-KR" altLang="en-US" sz="15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잠열까지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포함함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으로서 에너지사용량 산정에 활용됨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6232" y="4734669"/>
            <a:ext cx="1971512" cy="792008"/>
            <a:chOff x="-2268760" y="5381159"/>
            <a:chExt cx="1374775" cy="1143000"/>
          </a:xfrm>
        </p:grpSpPr>
        <p:sp>
          <p:nvSpPr>
            <p:cNvPr id="58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9" name="직사각형 130"/>
            <p:cNvSpPr>
              <a:spLocks noChangeArrowheads="1"/>
            </p:cNvSpPr>
            <p:nvPr/>
          </p:nvSpPr>
          <p:spPr bwMode="auto">
            <a:xfrm>
              <a:off x="-2268760" y="5753069"/>
              <a:ext cx="1374775" cy="488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ko-KR" altLang="en-US" sz="1600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총발열량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60" name="모서리가 둥근 직사각형 59"/>
          <p:cNvSpPr/>
          <p:nvPr/>
        </p:nvSpPr>
        <p:spPr>
          <a:xfrm>
            <a:off x="2213152" y="5625328"/>
            <a:ext cx="6679328" cy="756000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온실가스 감축 및 에너지 절약과 관련하여 경제적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기술적으로 사용이 가능하면서 가장 최신이고 효율적인 기술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활동 및 운전방법을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6232" y="5625253"/>
            <a:ext cx="1971512" cy="756001"/>
            <a:chOff x="-2268760" y="5381159"/>
            <a:chExt cx="1374775" cy="1143000"/>
          </a:xfrm>
        </p:grpSpPr>
        <p:sp>
          <p:nvSpPr>
            <p:cNvPr id="62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63" name="직사각형 130"/>
            <p:cNvSpPr>
              <a:spLocks noChangeArrowheads="1"/>
            </p:cNvSpPr>
            <p:nvPr/>
          </p:nvSpPr>
          <p:spPr bwMode="auto">
            <a:xfrm>
              <a:off x="-2268760" y="5484328"/>
              <a:ext cx="1374775" cy="100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최적가용기술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(BAT)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2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145810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용어의 정의</a:t>
            </a:r>
            <a:r>
              <a:rPr lang="en-US" altLang="ko-KR" dirty="0" smtClean="0"/>
              <a:t>(11/11)`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1810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2213152" y="2204939"/>
            <a:ext cx="6679328" cy="774597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인위적으로 온실가스를 저감하거나 에너지를 절약하기 위하여 일반적인 경영여건에서 실시할 수 있는 활동 이상의 추가적인 노력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47"/>
          <p:cNvGrpSpPr/>
          <p:nvPr/>
        </p:nvGrpSpPr>
        <p:grpSpPr>
          <a:xfrm>
            <a:off x="296232" y="2204864"/>
            <a:ext cx="1971512" cy="774671"/>
            <a:chOff x="-2268760" y="5381159"/>
            <a:chExt cx="1374775" cy="1143108"/>
          </a:xfrm>
        </p:grpSpPr>
        <p:sp>
          <p:nvSpPr>
            <p:cNvPr id="2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0" name="직사각형 130"/>
            <p:cNvSpPr>
              <a:spLocks noChangeArrowheads="1"/>
            </p:cNvSpPr>
            <p:nvPr/>
          </p:nvSpPr>
          <p:spPr bwMode="auto">
            <a:xfrm>
              <a:off x="-2268760" y="5728965"/>
              <a:ext cx="1374775" cy="795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추가성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2213152" y="3078560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외부감축사업의 유형이 일정 기준 등에 적합한지 여부를 확인하고 평가하는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078485"/>
            <a:ext cx="1971512" cy="656697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타당성 평가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3842072"/>
            <a:ext cx="6679328" cy="692709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검증기관으로부터 온실가스 배출량 등의 명세서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조기감축실적 및 외부감축실적 등에 대한 검증을 받는 관리업체를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58132" y="3841998"/>
            <a:ext cx="1971512" cy="692710"/>
            <a:chOff x="-2295328" y="5381159"/>
            <a:chExt cx="1374775" cy="1143000"/>
          </a:xfrm>
        </p:grpSpPr>
        <p:sp>
          <p:nvSpPr>
            <p:cNvPr id="5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1" name="직사각형 130"/>
            <p:cNvSpPr>
              <a:spLocks noChangeArrowheads="1"/>
            </p:cNvSpPr>
            <p:nvPr/>
          </p:nvSpPr>
          <p:spPr bwMode="auto">
            <a:xfrm>
              <a:off x="-2295328" y="5699439"/>
              <a:ext cx="1374775" cy="537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피검증기관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44" name="모서리가 둥근 직사각형 43"/>
          <p:cNvSpPr/>
          <p:nvPr/>
        </p:nvSpPr>
        <p:spPr>
          <a:xfrm>
            <a:off x="2213152" y="5554128"/>
            <a:ext cx="6679328" cy="692709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사용된 에너지 및 원료의 양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생산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제공된 제품 및 서비스의 양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폐기물 처리량 등 온실가스 배출량 등의 산정에 필요한 정량적인 측정결과를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6232" y="5554054"/>
            <a:ext cx="1971512" cy="692710"/>
            <a:chOff x="-2268760" y="5381159"/>
            <a:chExt cx="1374775" cy="1143000"/>
          </a:xfrm>
        </p:grpSpPr>
        <p:sp>
          <p:nvSpPr>
            <p:cNvPr id="4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2" name="직사각형 130"/>
            <p:cNvSpPr>
              <a:spLocks noChangeArrowheads="1"/>
            </p:cNvSpPr>
            <p:nvPr/>
          </p:nvSpPr>
          <p:spPr bwMode="auto">
            <a:xfrm>
              <a:off x="-2268760" y="5699440"/>
              <a:ext cx="1374775" cy="55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활동자료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36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72008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pc="-20" dirty="0" smtClean="0"/>
              <a:t>기후변화관련 용어는 국제적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국내적 관련문서에 근거하여 난제 하여 사용되고 있기 때문에 </a:t>
            </a:r>
            <a:r>
              <a:rPr lang="en-US" altLang="ko-KR" spc="-20" dirty="0" smtClean="0"/>
              <a:t>‘</a:t>
            </a:r>
            <a:r>
              <a:rPr lang="ko-KR" altLang="en-US" spc="-20" dirty="0" smtClean="0"/>
              <a:t>온실가스</a:t>
            </a:r>
            <a:r>
              <a:rPr lang="en-US" altLang="ko-KR" spc="-20" dirty="0" smtClean="0"/>
              <a:t>·</a:t>
            </a:r>
            <a:r>
              <a:rPr lang="ko-KR" altLang="en-US" spc="-20" dirty="0" smtClean="0"/>
              <a:t>에너지 목표관리 운영 등에 관한 지침 제정</a:t>
            </a:r>
            <a:r>
              <a:rPr lang="en-US" altLang="ko-KR" spc="-20" dirty="0" smtClean="0"/>
              <a:t>(</a:t>
            </a:r>
            <a:r>
              <a:rPr lang="ko-KR" altLang="en-US" spc="-20" dirty="0" smtClean="0"/>
              <a:t>안</a:t>
            </a:r>
            <a:r>
              <a:rPr lang="en-US" altLang="ko-KR" spc="-20" dirty="0" smtClean="0"/>
              <a:t>)’</a:t>
            </a:r>
            <a:r>
              <a:rPr lang="ko-KR" altLang="en-US" spc="-20" dirty="0" smtClean="0"/>
              <a:t>에서 정의되고 있는 용어를 설명함으로써 혼란을 방지함</a:t>
            </a:r>
            <a:endParaRPr lang="ko-KR" altLang="en-US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2213152" y="4643685"/>
            <a:ext cx="6679328" cy="801539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검증기관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검증심사원을 포함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이 검증결론을 적극적인 형태로 표명함에 있어 검증과정에서 이와 관련된 리스크가 수용 가능한 수준 이하임을 보증하는 것을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2"/>
          <p:cNvGrpSpPr/>
          <p:nvPr/>
        </p:nvGrpSpPr>
        <p:grpSpPr>
          <a:xfrm>
            <a:off x="239082" y="4643611"/>
            <a:ext cx="1971512" cy="801540"/>
            <a:chOff x="-2308612" y="5381159"/>
            <a:chExt cx="1374775" cy="1143000"/>
          </a:xfrm>
        </p:grpSpPr>
        <p:sp>
          <p:nvSpPr>
            <p:cNvPr id="54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5" name="직사각형 130"/>
            <p:cNvSpPr>
              <a:spLocks noChangeArrowheads="1"/>
            </p:cNvSpPr>
            <p:nvPr/>
          </p:nvSpPr>
          <p:spPr bwMode="auto">
            <a:xfrm>
              <a:off x="-2308612" y="5699440"/>
              <a:ext cx="1374775" cy="55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ko-KR" altLang="en-US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합리적 보증</a:t>
              </a:r>
              <a:endPara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  <p:sp>
        <p:nvSpPr>
          <p:cNvPr id="2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7" y="116632"/>
            <a:ext cx="5145810" cy="504056"/>
          </a:xfrm>
        </p:spPr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단위의 정의</a:t>
            </a:r>
            <a:r>
              <a:rPr lang="en-US" altLang="ko-KR" dirty="0" smtClean="0"/>
              <a:t>`</a:t>
            </a:r>
            <a:endParaRPr lang="ko-KR" altLang="en-US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gray">
          <a:xfrm>
            <a:off x="2213375" y="1711810"/>
            <a:ext cx="668114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정의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gray">
          <a:xfrm>
            <a:off x="323751" y="1700808"/>
            <a:ext cx="1835335" cy="392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용어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2213152" y="2204939"/>
            <a:ext cx="6679328" cy="774597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석유환산계수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(Ton of Oil Equivalent)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의 약자로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국제에너지기구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(IEA)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에서 정한 단위로 석유환산톤을 나타내는 용어 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* TOE = </a:t>
            </a:r>
            <a:r>
              <a:rPr kumimoji="0" lang="ko-KR" altLang="en-US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연료의 </a:t>
            </a:r>
            <a:r>
              <a:rPr kumimoji="0" lang="ko-KR" altLang="en-US" sz="13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총발열량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(kcal)/(10</a:t>
            </a:r>
            <a:r>
              <a:rPr kumimoji="0" lang="en-US" altLang="ko-KR" sz="1300" kern="0" baseline="300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kcal)</a:t>
            </a:r>
          </a:p>
        </p:txBody>
      </p:sp>
      <p:grpSp>
        <p:nvGrpSpPr>
          <p:cNvPr id="3" name="그룹 47"/>
          <p:cNvGrpSpPr/>
          <p:nvPr/>
        </p:nvGrpSpPr>
        <p:grpSpPr>
          <a:xfrm>
            <a:off x="243978" y="2204865"/>
            <a:ext cx="1971512" cy="774598"/>
            <a:chOff x="-2305198" y="5381159"/>
            <a:chExt cx="1374775" cy="1143000"/>
          </a:xfrm>
        </p:grpSpPr>
        <p:sp>
          <p:nvSpPr>
            <p:cNvPr id="2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0" name="직사각형 130"/>
            <p:cNvSpPr>
              <a:spLocks noChangeArrowheads="1"/>
            </p:cNvSpPr>
            <p:nvPr/>
          </p:nvSpPr>
          <p:spPr bwMode="auto">
            <a:xfrm>
              <a:off x="-2305198" y="5716112"/>
              <a:ext cx="1374775" cy="499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TOE</a:t>
              </a:r>
            </a:p>
          </p:txBody>
        </p:sp>
      </p:grpSp>
      <p:sp>
        <p:nvSpPr>
          <p:cNvPr id="38" name="모서리가 둥근 직사각형 37"/>
          <p:cNvSpPr/>
          <p:nvPr/>
        </p:nvSpPr>
        <p:spPr>
          <a:xfrm>
            <a:off x="2213152" y="3078560"/>
            <a:ext cx="6679328" cy="656696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칼로리로 열에너지의 양을 뜻함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algn="just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* 1 cal = 10</a:t>
            </a:r>
            <a:r>
              <a:rPr kumimoji="0" lang="en-US" altLang="ko-KR" sz="1300" kern="0" baseline="300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kcal 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47"/>
          <p:cNvGrpSpPr/>
          <p:nvPr/>
        </p:nvGrpSpPr>
        <p:grpSpPr>
          <a:xfrm>
            <a:off x="296232" y="3078485"/>
            <a:ext cx="1971512" cy="656697"/>
            <a:chOff x="-2268760" y="5381159"/>
            <a:chExt cx="1374775" cy="1143000"/>
          </a:xfrm>
        </p:grpSpPr>
        <p:sp>
          <p:nvSpPr>
            <p:cNvPr id="4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46" name="직사각형 130"/>
            <p:cNvSpPr>
              <a:spLocks noChangeArrowheads="1"/>
            </p:cNvSpPr>
            <p:nvPr/>
          </p:nvSpPr>
          <p:spPr bwMode="auto">
            <a:xfrm>
              <a:off x="-2268760" y="5672652"/>
              <a:ext cx="1374775" cy="589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lang="en-US" altLang="ko-KR" sz="1600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c</a:t>
              </a: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al</a:t>
              </a:r>
            </a:p>
          </p:txBody>
        </p:sp>
      </p:grpSp>
      <p:sp>
        <p:nvSpPr>
          <p:cNvPr id="47" name="모서리가 둥근 직사각형 46"/>
          <p:cNvSpPr/>
          <p:nvPr/>
        </p:nvSpPr>
        <p:spPr>
          <a:xfrm>
            <a:off x="2213152" y="3842072"/>
            <a:ext cx="6679328" cy="1027088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줄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(joule)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로 일과 에너지의 국제단위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algn="just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* 1 J = 10</a:t>
            </a:r>
            <a:r>
              <a:rPr kumimoji="0" lang="en-US" altLang="ko-KR" sz="1300" kern="0" baseline="300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kJ(kilo Joule) = 10</a:t>
            </a:r>
            <a:r>
              <a:rPr kumimoji="0" lang="en-US" altLang="ko-KR" sz="1300" kern="0" baseline="300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-6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MJ(Mega Joule)= 10</a:t>
            </a:r>
            <a:r>
              <a:rPr kumimoji="0" lang="en-US" altLang="ko-KR" sz="1300" kern="0" baseline="300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-9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GJ(Giga Joule)</a:t>
            </a:r>
          </a:p>
          <a:p>
            <a:pPr algn="just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       = 10</a:t>
            </a:r>
            <a:r>
              <a:rPr kumimoji="0" lang="en-US" altLang="ko-KR" sz="1300" kern="0" baseline="3000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-12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TJ(</a:t>
            </a:r>
            <a:r>
              <a:rPr kumimoji="0" lang="en-US" altLang="ko-KR" sz="1300" kern="0" dirty="0" err="1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Tera</a:t>
            </a: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joule)</a:t>
            </a:r>
          </a:p>
          <a:p>
            <a:pPr algn="just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 * 4.1868J = 1cal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그룹 47"/>
          <p:cNvGrpSpPr/>
          <p:nvPr/>
        </p:nvGrpSpPr>
        <p:grpSpPr>
          <a:xfrm>
            <a:off x="258132" y="3841997"/>
            <a:ext cx="1971512" cy="1027089"/>
            <a:chOff x="-2295328" y="5381159"/>
            <a:chExt cx="1374775" cy="1143000"/>
          </a:xfrm>
        </p:grpSpPr>
        <p:sp>
          <p:nvSpPr>
            <p:cNvPr id="50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1" name="직사각형 130"/>
            <p:cNvSpPr>
              <a:spLocks noChangeArrowheads="1"/>
            </p:cNvSpPr>
            <p:nvPr/>
          </p:nvSpPr>
          <p:spPr bwMode="auto">
            <a:xfrm>
              <a:off x="-2295328" y="5776973"/>
              <a:ext cx="1374775" cy="55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J</a:t>
              </a:r>
            </a:p>
          </p:txBody>
        </p:sp>
      </p:grpSp>
      <p:sp>
        <p:nvSpPr>
          <p:cNvPr id="44" name="모서리가 둥근 직사각형 43"/>
          <p:cNvSpPr/>
          <p:nvPr/>
        </p:nvSpPr>
        <p:spPr>
          <a:xfrm>
            <a:off x="2213152" y="4941242"/>
            <a:ext cx="6679328" cy="692709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기체의 에너지사용량 단위로 쓰이며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, 0</a:t>
            </a:r>
            <a:r>
              <a:rPr kumimoji="0" lang="en-US" altLang="ko-KR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/>
                <a:ea typeface="맑은 고딕"/>
              </a:rPr>
              <a:t>℃, 1</a:t>
            </a: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/>
                <a:ea typeface="맑은 고딕"/>
              </a:rPr>
              <a:t>기압 상태의 체적을 말함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" name="그룹 47"/>
          <p:cNvGrpSpPr/>
          <p:nvPr/>
        </p:nvGrpSpPr>
        <p:grpSpPr>
          <a:xfrm>
            <a:off x="296232" y="4941168"/>
            <a:ext cx="1971512" cy="692710"/>
            <a:chOff x="-2268760" y="5381159"/>
            <a:chExt cx="1374775" cy="1143000"/>
          </a:xfrm>
        </p:grpSpPr>
        <p:sp>
          <p:nvSpPr>
            <p:cNvPr id="49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52" name="직사각형 130"/>
            <p:cNvSpPr>
              <a:spLocks noChangeArrowheads="1"/>
            </p:cNvSpPr>
            <p:nvPr/>
          </p:nvSpPr>
          <p:spPr bwMode="auto">
            <a:xfrm>
              <a:off x="-2268760" y="5699440"/>
              <a:ext cx="1374775" cy="55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Nm</a:t>
              </a:r>
              <a:r>
                <a:rPr kumimoji="1" lang="en-US" altLang="ko-KR" sz="1600" b="1" i="0" u="none" strike="noStrike" cap="none" normalizeH="0" baseline="30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3</a:t>
              </a:r>
            </a:p>
          </p:txBody>
        </p:sp>
      </p:grpSp>
      <p:sp>
        <p:nvSpPr>
          <p:cNvPr id="36" name="텍스트 개체 틀 88"/>
          <p:cNvSpPr>
            <a:spLocks noGrp="1"/>
          </p:cNvSpPr>
          <p:nvPr>
            <p:ph type="body" sz="quarter" idx="13"/>
          </p:nvPr>
        </p:nvSpPr>
        <p:spPr>
          <a:xfrm>
            <a:off x="250825" y="764704"/>
            <a:ext cx="8642350" cy="720080"/>
          </a:xfrm>
        </p:spPr>
        <p:txBody>
          <a:bodyPr/>
          <a:lstStyle/>
          <a:p>
            <a:r>
              <a:rPr lang="ko-KR" altLang="en-US" spc="-20" dirty="0" smtClean="0"/>
              <a:t>단위환산 등은 배출량 산정에서 매우 중요한 </a:t>
            </a:r>
            <a:r>
              <a:rPr lang="en-US" altLang="ko-KR" spc="-20" dirty="0" smtClean="0"/>
              <a:t>factor</a:t>
            </a:r>
            <a:r>
              <a:rPr lang="ko-KR" altLang="en-US" spc="-20" dirty="0" smtClean="0"/>
              <a:t>가 될 수 있음</a:t>
            </a:r>
            <a:endParaRPr lang="en-US" altLang="ko-KR" spc="-20" dirty="0" smtClean="0"/>
          </a:p>
          <a:p>
            <a:r>
              <a:rPr lang="ko-KR" altLang="en-US" spc="-20" dirty="0" smtClean="0"/>
              <a:t>단위를 이해함으로써</a:t>
            </a:r>
            <a:r>
              <a:rPr lang="en-US" altLang="ko-KR" spc="-20" dirty="0" smtClean="0"/>
              <a:t>, </a:t>
            </a:r>
            <a:r>
              <a:rPr lang="ko-KR" altLang="en-US" spc="-20" dirty="0" smtClean="0"/>
              <a:t>기본적으로 배출량 산정에 있어 오차를 줄일 수 있음</a:t>
            </a:r>
            <a:endParaRPr lang="ko-KR" altLang="en-US" dirty="0"/>
          </a:p>
        </p:txBody>
      </p:sp>
      <p:sp>
        <p:nvSpPr>
          <p:cNvPr id="28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145</a:t>
            </a:fld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2211985" y="5733330"/>
            <a:ext cx="6679328" cy="692709"/>
          </a:xfrm>
          <a:prstGeom prst="roundRect">
            <a:avLst>
              <a:gd name="adj" fmla="val 4756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noFill/>
            <a:prstDash val="solid"/>
          </a:ln>
          <a:effectLst/>
        </p:spPr>
        <p:txBody>
          <a:bodyPr vert="horz" anchor="ctr"/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kern="0" dirty="0" smtClean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맑은 고딕" pitchFamily="50" charset="-127"/>
                <a:ea typeface="맑은 고딕" pitchFamily="50" charset="-127"/>
              </a:rPr>
              <a:t>전력사용량의 단위</a:t>
            </a:r>
            <a:endParaRPr kumimoji="0" lang="en-US" altLang="ko-KR" sz="1500" kern="0" dirty="0" smtClean="0">
              <a:solidFill>
                <a:sysClr val="windowText" lastClr="000000">
                  <a:lumMod val="95000"/>
                  <a:lumOff val="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" name="그룹 47"/>
          <p:cNvGrpSpPr/>
          <p:nvPr/>
        </p:nvGrpSpPr>
        <p:grpSpPr>
          <a:xfrm>
            <a:off x="295065" y="5733256"/>
            <a:ext cx="1971512" cy="692710"/>
            <a:chOff x="-2268760" y="5381159"/>
            <a:chExt cx="1374775" cy="1143000"/>
          </a:xfrm>
        </p:grpSpPr>
        <p:sp>
          <p:nvSpPr>
            <p:cNvPr id="35" name="직사각형 77"/>
            <p:cNvSpPr/>
            <p:nvPr/>
          </p:nvSpPr>
          <p:spPr>
            <a:xfrm>
              <a:off x="-2243360" y="5381159"/>
              <a:ext cx="1249363" cy="1143000"/>
            </a:xfrm>
            <a:prstGeom prst="rect">
              <a:avLst/>
            </a:prstGeom>
            <a:solidFill>
              <a:srgbClr val="8AA3CC"/>
            </a:solidFill>
            <a:ln w="19050" algn="ctr">
              <a:solidFill>
                <a:srgbClr val="81ABD5"/>
              </a:solidFill>
              <a:round/>
              <a:headEnd/>
              <a:tailEnd/>
            </a:ln>
            <a:effectLst>
              <a:outerShdw dist="17961" dir="2700000" algn="ctr" rotWithShape="0">
                <a:srgbClr val="576F97"/>
              </a:outerShdw>
            </a:effectLst>
          </p:spPr>
          <p:txBody>
            <a:bodyPr vert="horz" wrap="none" lIns="0" tIns="46038" rIns="0" bIns="4603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  <p:sp>
          <p:nvSpPr>
            <p:cNvPr id="37" name="직사각형 130"/>
            <p:cNvSpPr>
              <a:spLocks noChangeArrowheads="1"/>
            </p:cNvSpPr>
            <p:nvPr/>
          </p:nvSpPr>
          <p:spPr bwMode="auto">
            <a:xfrm>
              <a:off x="-2268760" y="5699440"/>
              <a:ext cx="1374775" cy="55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/>
                </a:buClr>
                <a:buSzPts val="1100"/>
                <a:tabLst/>
              </a:pPr>
              <a:r>
                <a:rPr kumimoji="1" lang="en-US" altLang="ko-KR" sz="1600" b="1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 pitchFamily="50" charset="-127"/>
                  <a:ea typeface="맑은 고딕" pitchFamily="50" charset="-127"/>
                  <a:cs typeface="굴림" pitchFamily="50" charset="-127"/>
                </a:rPr>
                <a:t>kwh</a:t>
              </a:r>
              <a:endParaRPr kumimoji="1" lang="en-US" altLang="ko-KR" sz="1600" b="1" i="0" u="none" strike="noStrike" cap="none" normalizeH="0" baseline="30000" dirty="0" smtClean="0">
                <a:ln>
                  <a:noFill/>
                </a:ln>
                <a:solidFill>
                  <a:srgbClr val="FFFFFF"/>
                </a:solidFill>
                <a:effectLst/>
                <a:latin typeface="맑은 고딕" pitchFamily="50" charset="-127"/>
                <a:ea typeface="맑은 고딕" pitchFamily="50" charset="-127"/>
                <a:cs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7"/>
          <p:cNvGrpSpPr>
            <a:grpSpLocks/>
          </p:cNvGrpSpPr>
          <p:nvPr/>
        </p:nvGrpSpPr>
        <p:grpSpPr bwMode="auto">
          <a:xfrm>
            <a:off x="2339752" y="5445224"/>
            <a:ext cx="4543770" cy="441325"/>
            <a:chOff x="2477014" y="1987540"/>
            <a:chExt cx="4189973" cy="441328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2477014" y="1987540"/>
              <a:ext cx="4189973" cy="441328"/>
            </a:xfrm>
            <a:prstGeom prst="roundRect">
              <a:avLst>
                <a:gd name="adj" fmla="val 5873"/>
              </a:avLst>
            </a:prstGeom>
            <a:gradFill>
              <a:gsLst>
                <a:gs pos="0">
                  <a:srgbClr val="92D050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0" scaled="0"/>
            </a:gradFill>
            <a:ln w="12700" cap="flat" cmpd="sng" algn="ctr">
              <a:solidFill>
                <a:srgbClr val="FFFFFF"/>
              </a:solidFill>
              <a:prstDash val="solid"/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txBody>
            <a:bodyPr lIns="0" rIns="0" anchor="ctr"/>
            <a:lstStyle/>
            <a:p>
              <a:pPr algn="ctr" defTabSz="989013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200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779" name="TextBox 30"/>
            <p:cNvSpPr txBox="1">
              <a:spLocks noChangeArrowheads="1"/>
            </p:cNvSpPr>
            <p:nvPr/>
          </p:nvSpPr>
          <p:spPr bwMode="auto">
            <a:xfrm>
              <a:off x="2595022" y="2000240"/>
              <a:ext cx="3547943" cy="400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/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2] 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국내</a:t>
              </a:r>
              <a:r>
                <a:rPr lang="en-US" altLang="ko-KR" sz="2000" b="0" spc="-100" dirty="0" smtClean="0">
                  <a:solidFill>
                    <a:schemeClr val="bg1"/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spc="-1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외 가이드라인 소개</a:t>
              </a:r>
              <a:endParaRPr lang="ko-KR" altLang="en-US" sz="2000" b="0" spc="-5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3" name="그룹 45"/>
          <p:cNvGrpSpPr>
            <a:grpSpLocks/>
          </p:cNvGrpSpPr>
          <p:nvPr/>
        </p:nvGrpSpPr>
        <p:grpSpPr bwMode="auto">
          <a:xfrm>
            <a:off x="2339752" y="1475507"/>
            <a:ext cx="4543772" cy="441325"/>
            <a:chOff x="2477014" y="3201986"/>
            <a:chExt cx="4189973" cy="441328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477014" y="3201986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94460" y="3214686"/>
              <a:ext cx="3655849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I. 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목표관리제 정의 및 태동 배경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" name="그룹 44"/>
          <p:cNvGrpSpPr>
            <a:grpSpLocks/>
          </p:cNvGrpSpPr>
          <p:nvPr/>
        </p:nvGrpSpPr>
        <p:grpSpPr bwMode="auto">
          <a:xfrm>
            <a:off x="2339752" y="2798745"/>
            <a:ext cx="4543772" cy="441325"/>
            <a:chOff x="2477014" y="3786190"/>
            <a:chExt cx="4189973" cy="441328"/>
          </a:xfrm>
        </p:grpSpPr>
        <p:sp>
          <p:nvSpPr>
            <p:cNvPr id="38" name="모서리가 둥근 직사각형 37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94460" y="3798890"/>
              <a:ext cx="2415652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배출량 활용 사례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44"/>
          <p:cNvGrpSpPr>
            <a:grpSpLocks/>
          </p:cNvGrpSpPr>
          <p:nvPr/>
        </p:nvGrpSpPr>
        <p:grpSpPr bwMode="auto">
          <a:xfrm>
            <a:off x="2339752" y="2137126"/>
            <a:ext cx="4543773" cy="441325"/>
            <a:chOff x="2477014" y="3786190"/>
            <a:chExt cx="4189973" cy="44132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94460" y="3798890"/>
              <a:ext cx="2899017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배출량 등의 산정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맑은 고딕"/>
                  <a:ea typeface="맑은 고딕"/>
                </a:rPr>
                <a:t>•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보고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6" name="그룹 44"/>
          <p:cNvGrpSpPr>
            <a:grpSpLocks/>
          </p:cNvGrpSpPr>
          <p:nvPr/>
        </p:nvGrpSpPr>
        <p:grpSpPr bwMode="auto">
          <a:xfrm>
            <a:off x="2339752" y="3460364"/>
            <a:ext cx="4543772" cy="441325"/>
            <a:chOff x="2477014" y="3786190"/>
            <a:chExt cx="4189973" cy="441328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94460" y="3798890"/>
              <a:ext cx="3666196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IV.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목표설정 및 이행계획서 제출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7" name="그룹 44"/>
          <p:cNvGrpSpPr>
            <a:grpSpLocks/>
          </p:cNvGrpSpPr>
          <p:nvPr/>
        </p:nvGrpSpPr>
        <p:grpSpPr bwMode="auto">
          <a:xfrm>
            <a:off x="2339752" y="4121983"/>
            <a:ext cx="4543773" cy="441325"/>
            <a:chOff x="2477014" y="3786190"/>
            <a:chExt cx="4189973" cy="44132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94460" y="3798890"/>
              <a:ext cx="3814014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V.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목표관리 컨설팅의 역할과 범위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8" name="그룹 44"/>
          <p:cNvGrpSpPr>
            <a:grpSpLocks/>
          </p:cNvGrpSpPr>
          <p:nvPr/>
        </p:nvGrpSpPr>
        <p:grpSpPr bwMode="auto">
          <a:xfrm>
            <a:off x="2339752" y="4783603"/>
            <a:ext cx="4543773" cy="441325"/>
            <a:chOff x="2477014" y="3786190"/>
            <a:chExt cx="4189973" cy="441328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2477014" y="3786190"/>
              <a:ext cx="4189973" cy="441328"/>
            </a:xfrm>
            <a:prstGeom prst="roundRect">
              <a:avLst>
                <a:gd name="adj" fmla="val 5873"/>
              </a:avLst>
            </a:prstGeom>
            <a:solidFill>
              <a:srgbClr val="DDDDDD"/>
            </a:solidFill>
            <a:ln w="12700">
              <a:solidFill>
                <a:schemeClr val="bg1"/>
              </a:solidFill>
            </a:ln>
            <a:effectLst>
              <a:outerShdw blurRad="76200" algn="ctr" rotWithShape="0">
                <a:srgbClr val="000000">
                  <a:alpha val="3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94460" y="3798890"/>
              <a:ext cx="2424520" cy="400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514350" indent="-514350">
                <a:defRPr/>
              </a:pP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[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참고 </a:t>
              </a:r>
              <a:r>
                <a:rPr lang="en-US" altLang="ko-KR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1] </a:t>
              </a:r>
              <a:r>
                <a:rPr lang="ko-KR" altLang="en-US" sz="2000" b="0" dirty="0" smtClean="0">
                  <a:solidFill>
                    <a:schemeClr val="bg1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용어의 정의</a:t>
              </a:r>
              <a:endParaRPr lang="ko-KR" altLang="en-US" sz="2000" b="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해외 가이드라인 현황</a:t>
            </a:r>
            <a:endParaRPr lang="ko-KR" altLang="en-US" dirty="0"/>
          </a:p>
        </p:txBody>
      </p:sp>
      <p:graphicFrame>
        <p:nvGraphicFramePr>
          <p:cNvPr id="5" name="Group 265"/>
          <p:cNvGraphicFramePr>
            <a:graphicFrameLocks noGrp="1"/>
          </p:cNvGraphicFramePr>
          <p:nvPr/>
        </p:nvGraphicFramePr>
        <p:xfrm>
          <a:off x="212725" y="962025"/>
          <a:ext cx="8607746" cy="5424436"/>
        </p:xfrm>
        <a:graphic>
          <a:graphicData uri="http://schemas.openxmlformats.org/drawingml/2006/table">
            <a:tbl>
              <a:tblPr/>
              <a:tblGrid>
                <a:gridCol w="863517"/>
                <a:gridCol w="501962"/>
                <a:gridCol w="1366931"/>
                <a:gridCol w="2937668"/>
                <a:gridCol w="2937668"/>
              </a:tblGrid>
              <a:tr h="3113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성격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가이드라인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징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614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국가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인벤토리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국제단체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IPCC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IPCC Guideline(1995)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IPCC Guideline(revised edition)(1996)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IPCC Guideline(2006)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국가단위 산출을 위한 가이드라인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7313" marR="0" lvl="0" indent="-873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온실가스배출량 산출을 위한 세부 방법론 포함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7468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기업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인벤토리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국제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단체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ISO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ISO 14064-1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원칙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개념 중심의 가이드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7313" marR="0" lvl="0" indent="-87313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계산 방법에 대한 언급 없음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59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국제단체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(WRI/WBCSD)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GHG Protocol(2001)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GHG Protocol(revised edition)(2003)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-87313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기업을 위한 가이드라인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87313" marR="0" lvl="0" indent="-87313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대부분의 가이드라인에서 인용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5439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국가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EU-ETS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Monitoring and Reporting guideline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국가 가이드라인의 종류</a:t>
                      </a:r>
                    </a:p>
                    <a:p>
                      <a:pPr marL="180000" marR="0" lvl="0" indent="-18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배출권거래제의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도입</a:t>
                      </a:r>
                    </a:p>
                    <a:p>
                      <a:pPr marL="180000" marR="0" lvl="0" indent="-18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배출량 등록 프로그램 운영 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 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59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UK-ETS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spc="-4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Measurement and Reporting guideline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86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일본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사업자로부터의 온실가스 배출량 산정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가이드라인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캐나다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Challenge Registry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3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캘리포니아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California Climate Action Registry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3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EPA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Climate Change Leaders Progream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8639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HY헤드라인M" pitchFamily="18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협회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API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Compendium of Greenhouse Gas Emissions Methodologies </a:t>
                      </a:r>
                      <a:b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</a:b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for the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Oil and Gas industry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3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IPIECA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Petroleum Industry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Guideline for Reporting GHG Emissions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31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EPGEU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Power/utility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reporting protocol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24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CSI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CO2 Accounting and Reporting Standard for the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Cement Industry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147</a:t>
            </a:fld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둥근 직사각형 26"/>
          <p:cNvSpPr/>
          <p:nvPr/>
        </p:nvSpPr>
        <p:spPr bwMode="auto">
          <a:xfrm>
            <a:off x="381000" y="3725963"/>
            <a:ext cx="8439150" cy="2597150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algn="ctr" defTabSz="762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tabLst>
                <a:tab pos="1733550" algn="l"/>
                <a:tab pos="2498725" algn="l"/>
              </a:tabLst>
              <a:defRPr/>
            </a:pPr>
            <a:endParaRPr kumimoji="0" lang="ko-KR" altLang="en-US" ker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 bwMode="auto">
          <a:xfrm>
            <a:off x="381000" y="855763"/>
            <a:ext cx="8439150" cy="2747962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algn="ctr" defTabSz="762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tabLst>
                <a:tab pos="1733550" algn="l"/>
                <a:tab pos="2498725" algn="l"/>
              </a:tabLst>
              <a:defRPr/>
            </a:pPr>
            <a:endParaRPr kumimoji="0" lang="ko-KR" altLang="en-US" ker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제목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해외 가이드라인</a:t>
            </a:r>
            <a:endParaRPr lang="ko-KR" altLang="en-US" dirty="0"/>
          </a:p>
        </p:txBody>
      </p:sp>
      <p:sp>
        <p:nvSpPr>
          <p:cNvPr id="16" name="양쪽 모서리가 둥근 사각형 15"/>
          <p:cNvSpPr/>
          <p:nvPr/>
        </p:nvSpPr>
        <p:spPr bwMode="auto">
          <a:xfrm rot="16200000">
            <a:off x="-942974" y="1994000"/>
            <a:ext cx="2786062" cy="471487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eaVert" lIns="1080000" rIns="1080000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br>
              <a:rPr lang="en-US" altLang="ko-KR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P   C   </a:t>
            </a:r>
            <a:r>
              <a:rPr lang="en-US" altLang="ko-KR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C</a:t>
            </a:r>
            <a:endParaRPr lang="en-US" altLang="ko-KR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spcBef>
                <a:spcPct val="50000"/>
              </a:spcBef>
              <a:defRPr/>
            </a:pPr>
            <a:r>
              <a:rPr lang="ko-KR" altLang="en-US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가 이 </a:t>
            </a:r>
            <a:r>
              <a:rPr lang="ko-KR" altLang="en-US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드</a:t>
            </a:r>
            <a:r>
              <a:rPr lang="ko-KR" altLang="en-US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라 인</a:t>
            </a:r>
          </a:p>
        </p:txBody>
      </p:sp>
      <p:sp>
        <p:nvSpPr>
          <p:cNvPr id="22" name="양쪽 모서리가 둥근 사각형 21"/>
          <p:cNvSpPr/>
          <p:nvPr/>
        </p:nvSpPr>
        <p:spPr bwMode="auto">
          <a:xfrm rot="16200000">
            <a:off x="-871537" y="4780063"/>
            <a:ext cx="2643187" cy="471487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eaVert"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W  R</a:t>
            </a:r>
            <a:br>
              <a:rPr lang="en-US" altLang="ko-KR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I </a:t>
            </a:r>
            <a:br>
              <a:rPr lang="en-US" altLang="ko-KR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가 이 드 라 인</a:t>
            </a:r>
            <a:endParaRPr kumimoji="0" lang="ko-KR" altLang="en-US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852488" y="979588"/>
            <a:ext cx="5791200" cy="192881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marL="180975" lvl="1" indent="-180975" defTabSz="955675" latinLnBrk="0">
              <a:spcBef>
                <a:spcPts val="8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1996 ‘Revised 1996 IPCC Guidelines for National Greenhouse Gas Inventories</a:t>
            </a:r>
          </a:p>
          <a:p>
            <a:pPr marL="180975" lvl="1" indent="-180975" defTabSz="955675" latinLnBrk="0">
              <a:spcBef>
                <a:spcPts val="8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2006 IPCC Guidelines for National Greenhouse Gas Inventories</a:t>
            </a:r>
          </a:p>
          <a:p>
            <a:pPr marL="180975" lvl="1" indent="-180975" defTabSz="955675" latinLnBrk="0">
              <a:spcBef>
                <a:spcPts val="8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UNFCC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에서 국제표준으로 인정한 유일한 지침서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하향식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(Top-Down)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배출량 산정 접근방법을 이용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 </a:t>
            </a:r>
            <a:r>
              <a:rPr lang="ko-KR" altLang="en-US" sz="1300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인벤토리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작성을 위해 개발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ko-KR" altLang="en-US" sz="1300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불확도를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고려한 활동데이터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배출계수 선정에서의 접근방식 제시하며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국제 배출계수를 제공함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국제적 표준이 되는 온실가스 종류 및 지구 온난화 지수 등을 포함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852488" y="3908525"/>
            <a:ext cx="5930900" cy="192881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marL="180975" lvl="1" indent="-180975" defTabSz="955675" latinLnBrk="0">
              <a:spcBef>
                <a:spcPts val="8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2001.9 ‘GHG Corporate Accounting and Reporting Standard (GHG Protocol Corporate Standard)’ First Edition </a:t>
            </a:r>
          </a:p>
          <a:p>
            <a:pPr marL="180975" lvl="1" indent="-180975" defTabSz="955675" latinLnBrk="0">
              <a:spcBef>
                <a:spcPts val="8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2004.3 ‘A Corporate Accounting and Reporting Standard (the GHG Protocol)’ Revised Edition 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WRI/WBCSD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국제적인 지침서를 만들기 위해 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1998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공동연구를 시작하여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2001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초판발행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2004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불확실성 및 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Scope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등의 보완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2005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산업별 보고양식보완 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IPCC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국가 </a:t>
            </a:r>
            <a:r>
              <a:rPr lang="ko-KR" altLang="en-US" sz="1300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인벤토리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산정지침서에 근거하여 개발 세계 각국 여러 기업의 참여 및 시범적용</a:t>
            </a:r>
          </a:p>
        </p:txBody>
      </p:sp>
      <p:pic>
        <p:nvPicPr>
          <p:cNvPr id="57354" name="Picture 44" descr="그림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04025" y="978000"/>
            <a:ext cx="1865313" cy="2517775"/>
          </a:xfrm>
          <a:prstGeom prst="rect">
            <a:avLst/>
          </a:prstGeom>
          <a:noFill/>
          <a:ln w="9525">
            <a:solidFill>
              <a:srgbClr val="C4C4C4"/>
            </a:solidFill>
            <a:miter lim="800000"/>
            <a:headEnd/>
            <a:tailEnd/>
          </a:ln>
        </p:spPr>
      </p:pic>
      <p:pic>
        <p:nvPicPr>
          <p:cNvPr id="57355" name="Picture 23" descr="그림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43713" y="3865663"/>
            <a:ext cx="1785937" cy="2333625"/>
          </a:xfrm>
          <a:prstGeom prst="rect">
            <a:avLst/>
          </a:prstGeom>
          <a:noFill/>
          <a:ln w="9525">
            <a:solidFill>
              <a:srgbClr val="C4C4C4"/>
            </a:solidFill>
            <a:miter lim="800000"/>
            <a:headEnd/>
            <a:tailEnd/>
          </a:ln>
        </p:spPr>
      </p:pic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148</a:t>
            </a:fld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[</a:t>
            </a:r>
            <a:r>
              <a:rPr lang="ko-KR" altLang="en-US" dirty="0" smtClean="0"/>
              <a:t>참고</a:t>
            </a:r>
            <a:r>
              <a:rPr lang="en-US" altLang="ko-KR" dirty="0" smtClean="0"/>
              <a:t>] </a:t>
            </a:r>
            <a:r>
              <a:rPr lang="ko-KR" altLang="en-US" dirty="0" smtClean="0"/>
              <a:t>국내 가이드라인 </a:t>
            </a:r>
            <a:endParaRPr lang="ko-KR" altLang="en-US" dirty="0"/>
          </a:p>
        </p:txBody>
      </p:sp>
      <p:pic>
        <p:nvPicPr>
          <p:cNvPr id="58372" name="Picture 77" descr="그림6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63" y="1071563"/>
            <a:ext cx="1571625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모서리가 둥근 직사각형 16"/>
          <p:cNvSpPr/>
          <p:nvPr/>
        </p:nvSpPr>
        <p:spPr bwMode="auto">
          <a:xfrm>
            <a:off x="214313" y="947738"/>
            <a:ext cx="8715375" cy="4695825"/>
          </a:xfrm>
          <a:prstGeom prst="roundRect">
            <a:avLst>
              <a:gd name="adj" fmla="val 1491"/>
            </a:avLst>
          </a:prstGeom>
          <a:noFill/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algn="ctr" defTabSz="762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tabLst>
                <a:tab pos="1733550" algn="l"/>
                <a:tab pos="2498725" algn="l"/>
              </a:tabLst>
              <a:defRPr/>
            </a:pPr>
            <a:endParaRPr kumimoji="0" lang="ko-KR" altLang="en-US" kern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2938" y="1428750"/>
            <a:ext cx="4572000" cy="192881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marL="180975" lvl="1" indent="-180975" defTabSz="955675" latinLnBrk="0">
              <a:spcBef>
                <a:spcPts val="8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2006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“기업 온실가스 배출량 산정지침” 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에너지관리공단</a:t>
            </a:r>
          </a:p>
          <a:p>
            <a:pPr marL="180975" lvl="1" indent="-180975" defTabSz="955675" latinLnBrk="0">
              <a:spcBef>
                <a:spcPts val="800"/>
              </a:spcBef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2008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 업종별* 가이드라인 개발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에너지관리공단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2006 IPCC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가이드라인 및 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WRI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가이드 라인 등 국내외 가이드라인을 참고로 업종별 특성을 반영한 온실가스 산정지침 개발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업종별로 온실가스를 배출시키는 </a:t>
            </a:r>
            <a:r>
              <a:rPr lang="ko-KR" altLang="en-US" sz="1300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배출원을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직접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고정연소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이동연소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공정배출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탈루배출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및 간접 </a:t>
            </a:r>
            <a:r>
              <a:rPr lang="ko-KR" altLang="en-US" sz="1300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배출원으로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파악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업종별로 산정방법은 물론 업종의 특성에 적합한 예시를 제시하여</a:t>
            </a:r>
            <a:r>
              <a:rPr lang="en-US" altLang="ko-KR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이해도 증진</a:t>
            </a:r>
          </a:p>
          <a:p>
            <a:pPr marL="392113" lvl="2" indent="-203200" defTabSz="955675" latinLnBrk="0">
              <a:spcBef>
                <a:spcPts val="800"/>
              </a:spcBef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ko-KR" altLang="en-US" sz="13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업종별 산정지침을 근거로 하여 기업에서 쉽게 이용할 수 있는 웹 프로그램** 개발</a:t>
            </a:r>
          </a:p>
        </p:txBody>
      </p:sp>
      <p:sp>
        <p:nvSpPr>
          <p:cNvPr id="58375" name="Text Box 70"/>
          <p:cNvSpPr txBox="1">
            <a:spLocks noChangeArrowheads="1"/>
          </p:cNvSpPr>
          <p:nvPr/>
        </p:nvSpPr>
        <p:spPr bwMode="auto">
          <a:xfrm>
            <a:off x="214313" y="5903913"/>
            <a:ext cx="73580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3500" indent="-63500">
              <a:spcBef>
                <a:spcPct val="50000"/>
              </a:spcBef>
            </a:pP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* 13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개 업종 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석유화학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정유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시멘트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제지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유리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비철금속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도로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철도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항공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해운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반도체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철강</a:t>
            </a:r>
            <a:r>
              <a:rPr lang="en-US" altLang="ko-KR" sz="120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발전</a:t>
            </a:r>
          </a:p>
          <a:p>
            <a:pPr marL="63500" indent="-63500">
              <a:spcBef>
                <a:spcPct val="50000"/>
              </a:spcBef>
            </a:pPr>
            <a:r>
              <a:rPr lang="ko-KR" altLang="en-US" sz="1200">
                <a:latin typeface="맑은 고딕" pitchFamily="50" charset="-127"/>
                <a:ea typeface="맑은 고딕" pitchFamily="50" charset="-127"/>
              </a:rPr>
              <a:t>** </a:t>
            </a:r>
            <a:r>
              <a:rPr lang="en-US" altLang="ko-KR" sz="1200" u="sng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http://geis2.kemco.or.kr</a:t>
            </a:r>
          </a:p>
        </p:txBody>
      </p:sp>
      <p:sp>
        <p:nvSpPr>
          <p:cNvPr id="20" name="양쪽 모서리가 둥근 사각형 19"/>
          <p:cNvSpPr/>
          <p:nvPr/>
        </p:nvSpPr>
        <p:spPr bwMode="auto">
          <a:xfrm>
            <a:off x="6357938" y="2714625"/>
            <a:ext cx="2214562" cy="357188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업종별 배출량산정지침</a:t>
            </a:r>
            <a:endParaRPr lang="en-US" altLang="ko-KR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8377" name="Picture 76" descr="그림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86563" y="3429000"/>
            <a:ext cx="15716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양쪽 모서리가 둥근 사각형 21"/>
          <p:cNvSpPr/>
          <p:nvPr/>
        </p:nvSpPr>
        <p:spPr bwMode="auto">
          <a:xfrm>
            <a:off x="5572125" y="4929188"/>
            <a:ext cx="2071688" cy="357187"/>
          </a:xfrm>
          <a:prstGeom prst="round2SameRect">
            <a:avLst/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lIns="0" rIns="0" anchor="ctr"/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웹 프로그램</a:t>
            </a:r>
            <a:endParaRPr lang="en-US" altLang="ko-KR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17900" y="6610350"/>
            <a:ext cx="2133600" cy="147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900" b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B6CBFB7-D0FD-453A-A9CD-97EA46531E5F}" type="slidenum">
              <a:rPr lang="ko-KR" altLang="en-US" smtClean="0"/>
              <a:pPr>
                <a:defRPr/>
              </a:pPr>
              <a:t>149</a:t>
            </a:fld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Review Questions</a:t>
            </a:r>
            <a:endParaRPr lang="ko-KR" altLang="en-US" dirty="0"/>
          </a:p>
        </p:txBody>
      </p:sp>
      <p:sp>
        <p:nvSpPr>
          <p:cNvPr id="19" name="모서리가 둥근 직사각형 18"/>
          <p:cNvSpPr/>
          <p:nvPr/>
        </p:nvSpPr>
        <p:spPr bwMode="auto">
          <a:xfrm>
            <a:off x="304800" y="714357"/>
            <a:ext cx="8716370" cy="5675154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342900" lvl="0" indent="-342900" latinLnBrk="0">
              <a:lnSpc>
                <a:spcPct val="150000"/>
              </a:lnSpc>
              <a:buFont typeface="+mj-lt"/>
              <a:buAutoNum type="arabicPeriod"/>
            </a:pPr>
            <a:endParaRPr lang="ko-KR" altLang="ko-KR" sz="1400" dirty="0" smtClean="0">
              <a:latin typeface="+mn-ea"/>
              <a:ea typeface="+mn-ea"/>
            </a:endParaRPr>
          </a:p>
          <a:p>
            <a:pPr algn="ctr" defTabSz="762000" fontAlgn="auto" latinLnBrk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tabLst>
                <a:tab pos="1733550" algn="l"/>
                <a:tab pos="2498725" algn="l"/>
              </a:tabLs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63C3BC04-13F0-4EB2-B659-499CACB37284}" type="slidenum">
              <a:rPr lang="ko-KR" altLang="en-US" smtClean="0"/>
              <a:pPr>
                <a:defRPr/>
              </a:pPr>
              <a:t>150</a:t>
            </a:fld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428596" y="625525"/>
            <a:ext cx="8715404" cy="5867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목표관리제는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목표관리제 대상 온실가스에는 무엇이 있는가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직접 온실가스와 간접 온실가스의 차이는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온실가스 배출량 산정ᆞ보고 시 절차단계를 설명하여라</a:t>
            </a: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목표설정 및 이행계획서 제출 절차에 대해 설명하여라</a:t>
            </a: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목표관리 컨설팅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R&amp;R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의 정의는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7.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목표관리 컨설팅 업무 중 배출량 산정 및 명세서 작성의 단계와 목표협상 및 이행계획서 작성의 단계를 설명하시오</a:t>
            </a: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8.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온실가스 배출량 산정 원칙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5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가지는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9. MRV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의 의미는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10.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녹색성장 정책의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10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대 정책방향은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11.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조직경계를 설정할 시 부지 내에 있는 운영과 통제를 직접 맡고 있는 외주업체는 배출량 산정을 어떻게 하는가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12.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모니터링 유형을 설정할 때 사업장의 데이터 관리현황 및 지침의 규정에 알맞게 선정해야 한다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모니터링 방법의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가지 방법은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13. </a:t>
            </a:r>
            <a:r>
              <a:rPr lang="ko-KR" altLang="ko-KR" sz="1400" b="0" dirty="0" err="1" smtClean="0">
                <a:latin typeface="맑은 고딕" pitchFamily="50" charset="-127"/>
                <a:ea typeface="맑은 고딕" pitchFamily="50" charset="-127"/>
              </a:rPr>
              <a:t>배출활동별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 산정방법론을 선택할 때 산정등급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(Tier)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에는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4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개의 단계가 있다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각각의 특성은 무엇인가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 smtClean="0">
              <a:latin typeface="맑은 고딕" pitchFamily="50" charset="-127"/>
              <a:ea typeface="맑은 고딕" pitchFamily="50" charset="-127"/>
            </a:endParaRPr>
          </a:p>
          <a:p>
            <a:pPr marL="177800" indent="-177800" latinLnBrk="0">
              <a:lnSpc>
                <a:spcPct val="150000"/>
              </a:lnSpc>
            </a:pP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14.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목표설정 및 이행계획서를 제출하는 절차에는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 BAU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산정 단계가 있다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ko-KR" sz="1400" b="0" dirty="0" smtClean="0">
                <a:latin typeface="맑은 고딕" pitchFamily="50" charset="-127"/>
                <a:ea typeface="맑은 고딕" pitchFamily="50" charset="-127"/>
              </a:rPr>
              <a:t>이 단계는 어떤 특징을 가지고 있는가</a:t>
            </a:r>
            <a:r>
              <a:rPr lang="en-US" altLang="ko-KR" sz="1400" b="0" dirty="0" smtClean="0"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ko-KR" sz="1400" b="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84.875"/>
  <p:tag name="LTOP" val=" 317.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351.375"/>
  <p:tag name="LTOP" val=" 28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517.875"/>
  <p:tag name="LTOP" val=" 2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66"/>
  <p:tag name="LTOP" val=" 238.7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18296</Words>
  <Application>Microsoft Office PowerPoint</Application>
  <PresentationFormat>화면 슬라이드 쇼(4:3)</PresentationFormat>
  <Paragraphs>3707</Paragraphs>
  <Slides>151</Slides>
  <Notes>95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151</vt:i4>
      </vt:variant>
    </vt:vector>
  </HeadingPairs>
  <TitlesOfParts>
    <vt:vector size="152" baseType="lpstr">
      <vt:lpstr>Office 테마</vt:lpstr>
      <vt:lpstr>슬라이드 1</vt:lpstr>
      <vt:lpstr>슬라이드 2</vt:lpstr>
      <vt:lpstr>슬라이드 3</vt:lpstr>
      <vt:lpstr>슬라이드 4</vt:lpstr>
      <vt:lpstr>산업화시대와 자연의 원리</vt:lpstr>
      <vt:lpstr>우리의 가정과 믿음, 세계관</vt:lpstr>
      <vt:lpstr>기업의 지속가능성 발전 단계</vt:lpstr>
      <vt:lpstr>환경문제 접근 방법</vt:lpstr>
      <vt:lpstr>Integrated Product Policy의 5대 원칙</vt:lpstr>
      <vt:lpstr>환경관련 ISO 규격</vt:lpstr>
      <vt:lpstr>체계적 변화를 위한 역량 강화 방법</vt:lpstr>
      <vt:lpstr>시스템을 보라 - ‘실제의’실제 세계</vt:lpstr>
      <vt:lpstr>시스템적 사고의 빙산 - 현실을 설명하는 방법</vt:lpstr>
      <vt:lpstr>알루미늄 산업의 성장 제한요소</vt:lpstr>
      <vt:lpstr>책임을 떠넘길 것인지, 혁신할 것인지의 선택</vt:lpstr>
      <vt:lpstr>개별 기업의 선택은 모두 합산되어 영향을 미친다</vt:lpstr>
      <vt:lpstr>긍정적인 변화의 눈덩이를 만들어라</vt:lpstr>
      <vt:lpstr>큰 그림: 순환경제</vt:lpstr>
      <vt:lpstr>경계를 뛰어넘는 협력</vt:lpstr>
      <vt:lpstr>네슬레 사례</vt:lpstr>
      <vt:lpstr>새로운 경영전략: Creating Shared Value(CSV)</vt:lpstr>
      <vt:lpstr>진정으로 원하는 미래 창조</vt:lpstr>
      <vt:lpstr>매립하지 말자 (Zero to Landfill)</vt:lpstr>
      <vt:lpstr>변화하는 기업 환경 안에서 조직 재설계</vt:lpstr>
      <vt:lpstr>슬라이드 25</vt:lpstr>
      <vt:lpstr>1. 기후변화란?</vt:lpstr>
      <vt:lpstr>2. 지구온난화-온실효과 </vt:lpstr>
      <vt:lpstr>2. 지구온난화-6대 온실가스 </vt:lpstr>
      <vt:lpstr>3. 지구온난화가 환경에 미치는 영향</vt:lpstr>
      <vt:lpstr>4. 기후변화가 산업에 미치는 영향 및 대응</vt:lpstr>
      <vt:lpstr>4. 기후변화가 산업에 미치는 영향 및 대응</vt:lpstr>
      <vt:lpstr>슬라이드 32</vt:lpstr>
      <vt:lpstr>1. 기후변화협약(UNFCC) </vt:lpstr>
      <vt:lpstr>1. 기후변화협약 –추진 경과</vt:lpstr>
      <vt:lpstr>1. 기후변화협약- 교토의정서 및 마라케쉬 합의문</vt:lpstr>
      <vt:lpstr>2. 교토의정서(Kyoto Protocol)</vt:lpstr>
      <vt:lpstr>3. 교토메커니즘(Kyoto Mechanism)</vt:lpstr>
      <vt:lpstr>3. 교토메커니즘-배출권 거래제도</vt:lpstr>
      <vt:lpstr>3. 교토메커니즘-공동이행제도</vt:lpstr>
      <vt:lpstr>3. 교토메커니즘-청정개발체제</vt:lpstr>
      <vt:lpstr>4. 마라케쉬 합의문 </vt:lpstr>
      <vt:lpstr>5. Post-Kyoto 논의 동향 및 전망</vt:lpstr>
      <vt:lpstr>5. Post-Kyoto 논의 동향 및 전망</vt:lpstr>
      <vt:lpstr>5. Post-Kyoto 논의 동향 및 전망-COP17</vt:lpstr>
      <vt:lpstr>6. CO₂감축을 위한 투자비 (효율향상) </vt:lpstr>
      <vt:lpstr>슬라이드 46</vt:lpstr>
      <vt:lpstr>1. 국내 온실가스 배출현황</vt:lpstr>
      <vt:lpstr>1. 국내 온실가스 배출현황-부문별 </vt:lpstr>
      <vt:lpstr>2.국내 저탄소 녹색성장 정책-저탄소 녹색성장 추진현황</vt:lpstr>
      <vt:lpstr>2.국내 저탄소 녹색성장 정책-저탄소 녹색성장 기본법 </vt:lpstr>
      <vt:lpstr>2.국내 저탄소 녹색성장 정책-저탄소 녹색성장 기본법 </vt:lpstr>
      <vt:lpstr>3.국내 온실가스 규제 정책-온실가스∙에너지 목표관리제</vt:lpstr>
      <vt:lpstr>슬라이드 53</vt:lpstr>
      <vt:lpstr>친환경 건축</vt:lpstr>
      <vt:lpstr>녹색도시의 건설: 하마비 허스타드</vt:lpstr>
      <vt:lpstr>신재생에너지 사업</vt:lpstr>
      <vt:lpstr>신재생에너지 의무발전 할당제도 - RPS</vt:lpstr>
      <vt:lpstr>그린 마케팅</vt:lpstr>
      <vt:lpstr>그린 마케팅 전략</vt:lpstr>
      <vt:lpstr>그린 마케팅 전략</vt:lpstr>
      <vt:lpstr>그린 마케팅 전략</vt:lpstr>
      <vt:lpstr>탄소 라벨링</vt:lpstr>
      <vt:lpstr>탄소성적표지</vt:lpstr>
      <vt:lpstr>환경회계</vt:lpstr>
      <vt:lpstr>환경회계</vt:lpstr>
      <vt:lpstr>환경성과평가</vt:lpstr>
      <vt:lpstr>환경성과평가 실행 단계 </vt:lpstr>
      <vt:lpstr>금융기관 환경성과 평가</vt:lpstr>
      <vt:lpstr>녹색경영진단평가 </vt:lpstr>
      <vt:lpstr>녹색경영진단평가 </vt:lpstr>
      <vt:lpstr>환경보고서</vt:lpstr>
      <vt:lpstr>지속가능경영 보고서</vt:lpstr>
      <vt:lpstr>지속가능경영 보고서</vt:lpstr>
      <vt:lpstr>탄소시장</vt:lpstr>
      <vt:lpstr>탄소배출권 거래 개요</vt:lpstr>
      <vt:lpstr>국외 탄소배출권거래 제도</vt:lpstr>
      <vt:lpstr>국내 탄소배출권거래 제도</vt:lpstr>
      <vt:lpstr>Review Questions</vt:lpstr>
      <vt:lpstr>슬라이드 79</vt:lpstr>
      <vt:lpstr>슬라이드 80</vt:lpstr>
      <vt:lpstr>1. 목표관리제 정의(1/5)</vt:lpstr>
      <vt:lpstr>1. 목표관리제 정의(2/5)</vt:lpstr>
      <vt:lpstr>1. 목표관리제 정의(3/5)</vt:lpstr>
      <vt:lpstr>1. 목표관리제 정의(4/5)</vt:lpstr>
      <vt:lpstr>1. 목표관리제 정의(5/5)</vt:lpstr>
      <vt:lpstr>2. 목표관리제 태동배경(1/4)</vt:lpstr>
      <vt:lpstr>2. 목표관리제 태동배경(2/4)</vt:lpstr>
      <vt:lpstr>2. 목표관리제 태동배경(3/4)</vt:lpstr>
      <vt:lpstr>2. 목표관리제 및 태동배경(4/4)</vt:lpstr>
      <vt:lpstr>슬라이드 90</vt:lpstr>
      <vt:lpstr>1. 목표관리제에 따른 명세서제출 의무</vt:lpstr>
      <vt:lpstr>2. 대상온실가스(1/3)</vt:lpstr>
      <vt:lpstr>2. 대상온실가스(2/3)</vt:lpstr>
      <vt:lpstr>2. 대상온실가스(3/3)</vt:lpstr>
      <vt:lpstr>3. 배출량 산정 원칙</vt:lpstr>
      <vt:lpstr>4. 배출량 등의 산정∙보고절차</vt:lpstr>
      <vt:lpstr>4. 배출량 등의 산정·보고 절차-Step1</vt:lpstr>
      <vt:lpstr>4. 배출량 등의 산정·보고 절차-Step2</vt:lpstr>
      <vt:lpstr>4. 배출량 등의 산정·보고 절차-Step3</vt:lpstr>
      <vt:lpstr>4. 배출량 등의 산정·보고 절차-Step4</vt:lpstr>
      <vt:lpstr>4. 배출량 등의 산정·보고 절차-Step5</vt:lpstr>
      <vt:lpstr>4. 배출량 등의 산정·보고 절차-Step6</vt:lpstr>
      <vt:lpstr>4. 배출량 등의 산정·보고 절차-Step7</vt:lpstr>
      <vt:lpstr>4. 배출량 등의 산정·보고 절차-Step8∙9</vt:lpstr>
      <vt:lpstr>슬라이드 105</vt:lpstr>
      <vt:lpstr>1. 목표설정 및 이행계획서 제출 절차</vt:lpstr>
      <vt:lpstr>2. 목표설정 및 이행계획서 제출-Step1</vt:lpstr>
      <vt:lpstr>2. 목표설정 및 이행계획서 제출-Step2</vt:lpstr>
      <vt:lpstr>2. 목표설정 및 이행계획서 제출-Step3</vt:lpstr>
      <vt:lpstr>2. 목표설정 및 이행계획서 제출-Step4</vt:lpstr>
      <vt:lpstr>2. 목표설정 및 이행계획서 제출-Step5</vt:lpstr>
      <vt:lpstr>2. 목표설정 및 이행계획서 제출-Step6</vt:lpstr>
      <vt:lpstr>슬라이드 113</vt:lpstr>
      <vt:lpstr>1. 목표관리 컨설팅 R&amp;R 정의</vt:lpstr>
      <vt:lpstr>2. 목표관리 컨설팅 사전조사</vt:lpstr>
      <vt:lpstr>3. 목표관리 컨설팅 추진조직 정의</vt:lpstr>
      <vt:lpstr>4. 목표관리 컨설팅 업무 범위(1/3)</vt:lpstr>
      <vt:lpstr>4. 목표관리 컨설팅 업무 범위(2/3)</vt:lpstr>
      <vt:lpstr>4. 목표관리 컨설팅 업무 범위(3/3)</vt:lpstr>
      <vt:lpstr>5. 목표관리 컨설팅 일정관리(1/2)</vt:lpstr>
      <vt:lpstr>5. 목표관리 컨설팅 일정관리(2/2)</vt:lpstr>
      <vt:lpstr>[참고] 지정 관리업체 핵심 준비사항 </vt:lpstr>
      <vt:lpstr>[참고] 지정 관리업체 핵심 준비사항 </vt:lpstr>
      <vt:lpstr>[참고] 지정 관리업체 핵심 준비사항 </vt:lpstr>
      <vt:lpstr>[참고] 지정 관리업체 핵심 준비사항 </vt:lpstr>
      <vt:lpstr>[참고] 지정 관리업체 핵심 준비사항 </vt:lpstr>
      <vt:lpstr>[참고] 지정 관리업체 핵심 준비사항 </vt:lpstr>
      <vt:lpstr>[참고] 목표관리제 대응을 위한 종합대응방안</vt:lpstr>
      <vt:lpstr>[참고] 목표관리제 대응을 위한 종합대응방안</vt:lpstr>
      <vt:lpstr>[참고] 목표관리제 대응을 위한 종합대응방안</vt:lpstr>
      <vt:lpstr>[참고] 목표관리제 대응을 위한 예산확보</vt:lpstr>
      <vt:lpstr>슬라이드 132</vt:lpstr>
      <vt:lpstr>참고. 용어의 정의(1/11)</vt:lpstr>
      <vt:lpstr>참고. 용어의 정의(2/11)</vt:lpstr>
      <vt:lpstr>참고. 용어의 정의(3/11)</vt:lpstr>
      <vt:lpstr>참고. 용어의 정의(4/11)</vt:lpstr>
      <vt:lpstr>참고. 용어의 정의(5/11)</vt:lpstr>
      <vt:lpstr>참고. 용어의 정의(6/11)</vt:lpstr>
      <vt:lpstr>참고. 용어의 정의(7/11)</vt:lpstr>
      <vt:lpstr>참고. 용어의 정의(8/11)</vt:lpstr>
      <vt:lpstr>참고. 용어의 정의(9/11)</vt:lpstr>
      <vt:lpstr>참고. 용어의 정의(9/11)</vt:lpstr>
      <vt:lpstr>참고. 용어의 정의(10/11)</vt:lpstr>
      <vt:lpstr>참고. 용어의 정의(11/11)`</vt:lpstr>
      <vt:lpstr>참고. 단위의 정의`</vt:lpstr>
      <vt:lpstr>슬라이드 146</vt:lpstr>
      <vt:lpstr>[참고] 해외 가이드라인 현황</vt:lpstr>
      <vt:lpstr>[참고] 해외 가이드라인</vt:lpstr>
      <vt:lpstr>[참고] 국내 가이드라인 </vt:lpstr>
      <vt:lpstr>Review Questions</vt:lpstr>
      <vt:lpstr>슬라이드 151</vt:lpstr>
    </vt:vector>
  </TitlesOfParts>
  <Company>END-USER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YD, KWAK</dc:creator>
  <cp:lastModifiedBy>Yohan</cp:lastModifiedBy>
  <cp:revision>95</cp:revision>
  <dcterms:created xsi:type="dcterms:W3CDTF">2011-03-21T04:22:01Z</dcterms:created>
  <dcterms:modified xsi:type="dcterms:W3CDTF">2012-04-09T09:56:28Z</dcterms:modified>
</cp:coreProperties>
</file>