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handoutMasterIdLst>
    <p:handoutMasterId r:id="rId31"/>
  </p:handoutMasterIdLst>
  <p:sldIdLst>
    <p:sldId id="266" r:id="rId2"/>
    <p:sldId id="267" r:id="rId3"/>
    <p:sldId id="268" r:id="rId4"/>
    <p:sldId id="265" r:id="rId5"/>
    <p:sldId id="256" r:id="rId6"/>
    <p:sldId id="269" r:id="rId7"/>
    <p:sldId id="257" r:id="rId8"/>
    <p:sldId id="270" r:id="rId9"/>
    <p:sldId id="258" r:id="rId10"/>
    <p:sldId id="259" r:id="rId11"/>
    <p:sldId id="260" r:id="rId12"/>
    <p:sldId id="271" r:id="rId13"/>
    <p:sldId id="261" r:id="rId14"/>
    <p:sldId id="279" r:id="rId15"/>
    <p:sldId id="278" r:id="rId16"/>
    <p:sldId id="280" r:id="rId17"/>
    <p:sldId id="277" r:id="rId18"/>
    <p:sldId id="262" r:id="rId19"/>
    <p:sldId id="272" r:id="rId20"/>
    <p:sldId id="263" r:id="rId21"/>
    <p:sldId id="264" r:id="rId22"/>
    <p:sldId id="273" r:id="rId23"/>
    <p:sldId id="274" r:id="rId24"/>
    <p:sldId id="281" r:id="rId25"/>
    <p:sldId id="275" r:id="rId26"/>
    <p:sldId id="276" r:id="rId27"/>
    <p:sldId id="283" r:id="rId28"/>
    <p:sldId id="286" r:id="rId29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497" autoAdjust="0"/>
    <p:restoredTop sz="80530" autoAdjust="0"/>
  </p:normalViewPr>
  <p:slideViewPr>
    <p:cSldViewPr snapToGrid="0">
      <p:cViewPr varScale="1">
        <p:scale>
          <a:sx n="86" d="100"/>
          <a:sy n="86" d="100"/>
        </p:scale>
        <p:origin x="60" y="210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&#53685;&#54633;%20&#47928;&#49436;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&#53685;&#54633;%20&#47928;&#49436;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&#53685;&#54633;%20&#47928;&#49436;1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&#53685;&#54633;%20&#47928;&#49436;1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r>
              <a:rPr lang="ko-KR"/>
              <a:t>교역현황</a:t>
            </a:r>
            <a:r>
              <a:rPr lang="en-US"/>
              <a:t>(23</a:t>
            </a:r>
            <a:r>
              <a:rPr lang="ko-KR"/>
              <a:t>위</a:t>
            </a:r>
            <a:r>
              <a:rPr lang="en-US"/>
              <a:t>)</a:t>
            </a:r>
            <a:endParaRPr lang="ko-KR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dk1"/>
              </a:solidFill>
              <a:latin typeface="+mn-lt"/>
              <a:ea typeface="+mn-ea"/>
              <a:cs typeface="+mn-cs"/>
            </a:defRPr>
          </a:pPr>
          <a:endParaRPr lang="ko-K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Sheet1!$E$6</c:f>
              <c:strCache>
                <c:ptCount val="1"/>
                <c:pt idx="0">
                  <c:v>수출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Sheet1!$F$5:$J$5</c:f>
              <c:numCache>
                <c:formatCode>General</c:formatCode>
                <c:ptCount val="5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</c:numCache>
            </c:numRef>
          </c:cat>
          <c:val>
            <c:numRef>
              <c:f>Sheet1!$F$6:$J$6</c:f>
              <c:numCache>
                <c:formatCode>General</c:formatCode>
                <c:ptCount val="5"/>
                <c:pt idx="0">
                  <c:v>6068276</c:v>
                </c:pt>
                <c:pt idx="1">
                  <c:v>6256525</c:v>
                </c:pt>
                <c:pt idx="2">
                  <c:v>4480902</c:v>
                </c:pt>
                <c:pt idx="3">
                  <c:v>4162243</c:v>
                </c:pt>
                <c:pt idx="4">
                  <c:v>2620271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Sheet1!$E$7</c:f>
              <c:strCache>
                <c:ptCount val="1"/>
                <c:pt idx="0">
                  <c:v>수입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Sheet1!$F$5:$J$5</c:f>
              <c:numCache>
                <c:formatCode>General</c:formatCode>
                <c:ptCount val="5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</c:numCache>
            </c:numRef>
          </c:cat>
          <c:val>
            <c:numRef>
              <c:f>Sheet1!$F$7:$J$7</c:f>
              <c:numCache>
                <c:formatCode>General</c:formatCode>
                <c:ptCount val="5"/>
                <c:pt idx="0">
                  <c:v>11358379</c:v>
                </c:pt>
                <c:pt idx="1">
                  <c:v>8544429</c:v>
                </c:pt>
                <c:pt idx="2">
                  <c:v>5564403</c:v>
                </c:pt>
                <c:pt idx="3">
                  <c:v>4578119</c:v>
                </c:pt>
                <c:pt idx="4">
                  <c:v>1629304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1132272"/>
        <c:axId val="161132832"/>
      </c:lineChart>
      <c:catAx>
        <c:axId val="161132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61132832"/>
        <c:crosses val="autoZero"/>
        <c:auto val="1"/>
        <c:lblAlgn val="ctr"/>
        <c:lblOffset val="100"/>
        <c:noMultiLvlLbl val="0"/>
      </c:catAx>
      <c:valAx>
        <c:axId val="161132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61132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/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solidFill>
      <a:schemeClr val="lt1"/>
    </a:solidFill>
    <a:ln w="12700" cap="flat" cmpd="sng" algn="ctr">
      <a:solidFill>
        <a:schemeClr val="accent6"/>
      </a:solidFill>
      <a:prstDash val="solid"/>
      <a:miter lim="800000"/>
    </a:ln>
    <a:effectLst/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ko-K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r>
              <a:rPr lang="ko-KR"/>
              <a:t>수출액</a:t>
            </a:r>
            <a:r>
              <a:rPr lang="en-US"/>
              <a:t>(</a:t>
            </a:r>
            <a:r>
              <a:rPr lang="ko-KR"/>
              <a:t>천불</a:t>
            </a:r>
            <a:r>
              <a:rPr lang="en-US"/>
              <a:t>) MTI 6</a:t>
            </a:r>
            <a:r>
              <a:rPr lang="ko-KR"/>
              <a:t>단위</a:t>
            </a:r>
            <a:endParaRPr lang="en-US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dk1"/>
              </a:solidFill>
              <a:latin typeface="+mn-lt"/>
              <a:ea typeface="+mn-ea"/>
              <a:cs typeface="+mn-cs"/>
            </a:defRPr>
          </a:pPr>
          <a:endParaRPr lang="ko-KR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Sheet1!$F$13</c:f>
              <c:strCache>
                <c:ptCount val="1"/>
                <c:pt idx="0">
                  <c:v>수출액(천불)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Sheet1!$E$14:$E$23</c:f>
              <c:strCache>
                <c:ptCount val="10"/>
                <c:pt idx="0">
                  <c:v>자동차부품</c:v>
                </c:pt>
                <c:pt idx="1">
                  <c:v>LCD TV(디지털의 것)</c:v>
                </c:pt>
                <c:pt idx="2">
                  <c:v>액정디바이스</c:v>
                </c:pt>
                <c:pt idx="3">
                  <c:v>냉장고(400리터이상)</c:v>
                </c:pt>
                <c:pt idx="4">
                  <c:v>인쇄용지</c:v>
                </c:pt>
                <c:pt idx="5">
                  <c:v>철및비합금강열연강판</c:v>
                </c:pt>
                <c:pt idx="6">
                  <c:v>불꽃점화식 1,500시시 초과</c:v>
                </c:pt>
                <c:pt idx="7">
                  <c:v>철및비합금강냉연강판</c:v>
                </c:pt>
                <c:pt idx="8">
                  <c:v>칼라TV부품</c:v>
                </c:pt>
                <c:pt idx="9">
                  <c:v>기타석유화학제품</c:v>
                </c:pt>
              </c:strCache>
            </c:strRef>
          </c:cat>
          <c:val>
            <c:numRef>
              <c:f>Sheet1!$F$14:$F$23</c:f>
              <c:numCache>
                <c:formatCode>General</c:formatCode>
                <c:ptCount val="10"/>
                <c:pt idx="0">
                  <c:v>1233361</c:v>
                </c:pt>
                <c:pt idx="1">
                  <c:v>877385</c:v>
                </c:pt>
                <c:pt idx="2">
                  <c:v>868262</c:v>
                </c:pt>
                <c:pt idx="3">
                  <c:v>653153</c:v>
                </c:pt>
                <c:pt idx="4">
                  <c:v>641766</c:v>
                </c:pt>
                <c:pt idx="5">
                  <c:v>567127</c:v>
                </c:pt>
                <c:pt idx="6">
                  <c:v>553374</c:v>
                </c:pt>
                <c:pt idx="7">
                  <c:v>539066</c:v>
                </c:pt>
                <c:pt idx="8">
                  <c:v>515842</c:v>
                </c:pt>
                <c:pt idx="9">
                  <c:v>487148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61134512"/>
        <c:axId val="161135072"/>
      </c:barChart>
      <c:catAx>
        <c:axId val="16113451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61135072"/>
        <c:crosses val="autoZero"/>
        <c:auto val="1"/>
        <c:lblAlgn val="ctr"/>
        <c:lblOffset val="100"/>
        <c:noMultiLvlLbl val="0"/>
      </c:catAx>
      <c:valAx>
        <c:axId val="16113507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611345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lt1"/>
    </a:solidFill>
    <a:ln w="12700" cap="flat" cmpd="sng" algn="ctr">
      <a:solidFill>
        <a:schemeClr val="accent2"/>
      </a:solidFill>
      <a:prstDash val="solid"/>
      <a:miter lim="800000"/>
    </a:ln>
    <a:effectLst/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ko-K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ctr" rtl="0">
              <a:defRPr sz="1400" b="0" i="0" u="none" strike="noStrike" kern="1200" spc="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r>
              <a:rPr lang="ko-KR"/>
              <a:t>수입액</a:t>
            </a:r>
            <a:r>
              <a:rPr lang="en-US"/>
              <a:t>(</a:t>
            </a:r>
            <a:r>
              <a:rPr lang="ko-KR"/>
              <a:t>천불</a:t>
            </a:r>
            <a:r>
              <a:rPr lang="en-US"/>
              <a:t>) MTI 6</a:t>
            </a:r>
            <a:r>
              <a:rPr lang="ko-KR"/>
              <a:t>단위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 rtl="0">
            <a:defRPr sz="1400" b="0" i="0" u="none" strike="noStrike" kern="1200" spc="0" baseline="0">
              <a:solidFill>
                <a:schemeClr val="dk1"/>
              </a:solidFill>
              <a:latin typeface="+mn-lt"/>
              <a:ea typeface="+mn-ea"/>
              <a:cs typeface="+mn-cs"/>
            </a:defRPr>
          </a:pPr>
          <a:endParaRPr lang="ko-KR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Sheet1!$H$13</c:f>
              <c:strCache>
                <c:ptCount val="1"/>
                <c:pt idx="0">
                  <c:v>수입액(천불)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Sheet1!$G$14:$G$23</c:f>
              <c:strCache>
                <c:ptCount val="10"/>
                <c:pt idx="0">
                  <c:v>원유</c:v>
                </c:pt>
                <c:pt idx="1">
                  <c:v>프로판</c:v>
                </c:pt>
                <c:pt idx="2">
                  <c:v>나프타</c:v>
                </c:pt>
                <c:pt idx="3">
                  <c:v>부탄</c:v>
                </c:pt>
                <c:pt idx="4">
                  <c:v>부타디엔</c:v>
                </c:pt>
                <c:pt idx="5">
                  <c:v>아연괴</c:v>
                </c:pt>
                <c:pt idx="6">
                  <c:v>기타석유화학제품</c:v>
                </c:pt>
                <c:pt idx="7">
                  <c:v>알루미늄괴</c:v>
                </c:pt>
                <c:pt idx="8">
                  <c:v>동광</c:v>
                </c:pt>
                <c:pt idx="9">
                  <c:v>파라크실렌</c:v>
                </c:pt>
              </c:strCache>
            </c:strRef>
          </c:cat>
          <c:val>
            <c:numRef>
              <c:f>Sheet1!$H$14:$H$23</c:f>
              <c:numCache>
                <c:formatCode>General</c:formatCode>
                <c:ptCount val="10"/>
                <c:pt idx="0">
                  <c:v>26868977</c:v>
                </c:pt>
                <c:pt idx="1">
                  <c:v>1757147</c:v>
                </c:pt>
                <c:pt idx="2">
                  <c:v>1273757</c:v>
                </c:pt>
                <c:pt idx="3">
                  <c:v>821800</c:v>
                </c:pt>
                <c:pt idx="4">
                  <c:v>297173</c:v>
                </c:pt>
                <c:pt idx="5">
                  <c:v>145043</c:v>
                </c:pt>
                <c:pt idx="6">
                  <c:v>128684</c:v>
                </c:pt>
                <c:pt idx="7">
                  <c:v>81490</c:v>
                </c:pt>
                <c:pt idx="8">
                  <c:v>69231</c:v>
                </c:pt>
                <c:pt idx="9">
                  <c:v>62345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61137312"/>
        <c:axId val="200345760"/>
      </c:barChart>
      <c:catAx>
        <c:axId val="16113731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200345760"/>
        <c:crosses val="autoZero"/>
        <c:auto val="1"/>
        <c:lblAlgn val="ctr"/>
        <c:lblOffset val="100"/>
        <c:noMultiLvlLbl val="0"/>
      </c:catAx>
      <c:valAx>
        <c:axId val="20034576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611373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lt1"/>
    </a:solidFill>
    <a:ln w="12700" cap="flat" cmpd="sng" algn="ctr">
      <a:solidFill>
        <a:schemeClr val="accent2"/>
      </a:solidFill>
      <a:prstDash val="solid"/>
      <a:miter lim="800000"/>
    </a:ln>
    <a:effectLst/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ko-KR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ko-KR" altLang="en-US"/>
              <a:t>이란 자동차 제조기업 점유율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Sheet1!$E$42:$E$46</c:f>
              <c:strCache>
                <c:ptCount val="5"/>
                <c:pt idx="0">
                  <c:v>Saipa</c:v>
                </c:pt>
                <c:pt idx="1">
                  <c:v>푸조</c:v>
                </c:pt>
                <c:pt idx="2">
                  <c:v>Iran Khodro</c:v>
                </c:pt>
                <c:pt idx="3">
                  <c:v>르노</c:v>
                </c:pt>
                <c:pt idx="4">
                  <c:v>체리</c:v>
                </c:pt>
              </c:strCache>
            </c:strRef>
          </c:cat>
          <c:val>
            <c:numRef>
              <c:f>Sheet1!$G$42:$G$46</c:f>
              <c:numCache>
                <c:formatCode>0.00%</c:formatCode>
                <c:ptCount val="5"/>
                <c:pt idx="0">
                  <c:v>0.39500000000000002</c:v>
                </c:pt>
                <c:pt idx="1">
                  <c:v>0.3</c:v>
                </c:pt>
                <c:pt idx="2">
                  <c:v>0.17</c:v>
                </c:pt>
                <c:pt idx="3">
                  <c:v>7.4999999999999997E-2</c:v>
                </c:pt>
                <c:pt idx="4">
                  <c:v>3.9E-2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58410E4-C584-4E03-A888-E121C39A3C4E}" type="doc">
      <dgm:prSet loTypeId="urn:microsoft.com/office/officeart/2005/8/layout/chart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E4FF4D7B-8FB9-4811-9998-16F7A52F05FF}">
      <dgm:prSet phldrT="[텍스트]"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pPr latinLnBrk="1"/>
          <a:endParaRPr lang="ko-KR" altLang="en-US" dirty="0"/>
        </a:p>
      </dgm:t>
    </dgm:pt>
    <dgm:pt modelId="{B086982C-50D8-4F78-8D72-5E3DE78A4A8A}" type="parTrans" cxnId="{193BA5E9-A7B2-4BB7-ABE1-041C4318FF4A}">
      <dgm:prSet/>
      <dgm:spPr/>
      <dgm:t>
        <a:bodyPr/>
        <a:lstStyle/>
        <a:p>
          <a:pPr latinLnBrk="1"/>
          <a:endParaRPr lang="ko-KR" altLang="en-US"/>
        </a:p>
      </dgm:t>
    </dgm:pt>
    <dgm:pt modelId="{73C9F070-F432-42CE-99A4-2C815D7E1486}" type="sibTrans" cxnId="{193BA5E9-A7B2-4BB7-ABE1-041C4318FF4A}">
      <dgm:prSet/>
      <dgm:spPr/>
      <dgm:t>
        <a:bodyPr/>
        <a:lstStyle/>
        <a:p>
          <a:pPr latinLnBrk="1"/>
          <a:endParaRPr lang="ko-KR" altLang="en-US"/>
        </a:p>
      </dgm:t>
    </dgm:pt>
    <dgm:pt modelId="{C21EA9A2-0255-46BB-816F-9F1D1E53DA57}">
      <dgm:prSet phldrT="[텍스트]"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pPr latinLnBrk="1"/>
          <a:endParaRPr lang="ko-KR" altLang="en-US" dirty="0"/>
        </a:p>
      </dgm:t>
    </dgm:pt>
    <dgm:pt modelId="{0CC44575-395D-49AC-9A78-CC56DBECBBE8}" type="parTrans" cxnId="{68FE7FF4-3FED-4B66-BACB-A37ADD434BB0}">
      <dgm:prSet/>
      <dgm:spPr/>
      <dgm:t>
        <a:bodyPr/>
        <a:lstStyle/>
        <a:p>
          <a:pPr latinLnBrk="1"/>
          <a:endParaRPr lang="ko-KR" altLang="en-US"/>
        </a:p>
      </dgm:t>
    </dgm:pt>
    <dgm:pt modelId="{5FC8715D-4B3E-4195-9310-3C61F2A18635}" type="sibTrans" cxnId="{68FE7FF4-3FED-4B66-BACB-A37ADD434BB0}">
      <dgm:prSet/>
      <dgm:spPr/>
      <dgm:t>
        <a:bodyPr/>
        <a:lstStyle/>
        <a:p>
          <a:pPr latinLnBrk="1"/>
          <a:endParaRPr lang="ko-KR" altLang="en-US"/>
        </a:p>
      </dgm:t>
    </dgm:pt>
    <dgm:pt modelId="{0CD91F3A-9AF9-47B9-AE83-B1CB6E319DE9}">
      <dgm:prSet phldrT="[텍스트]" custT="1"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pPr latinLnBrk="1"/>
          <a:endParaRPr lang="ko-KR" altLang="en-US" sz="1100" dirty="0"/>
        </a:p>
      </dgm:t>
    </dgm:pt>
    <dgm:pt modelId="{9B204802-8C6B-45DF-9460-35B6AC81B840}" type="parTrans" cxnId="{A486B846-34E2-4A7A-BF30-D4BED72DD3CF}">
      <dgm:prSet/>
      <dgm:spPr/>
      <dgm:t>
        <a:bodyPr/>
        <a:lstStyle/>
        <a:p>
          <a:pPr latinLnBrk="1"/>
          <a:endParaRPr lang="ko-KR" altLang="en-US"/>
        </a:p>
      </dgm:t>
    </dgm:pt>
    <dgm:pt modelId="{594FBA32-AFF4-425C-B9E0-EF33B4CCDB6F}" type="sibTrans" cxnId="{A486B846-34E2-4A7A-BF30-D4BED72DD3CF}">
      <dgm:prSet/>
      <dgm:spPr/>
      <dgm:t>
        <a:bodyPr/>
        <a:lstStyle/>
        <a:p>
          <a:pPr latinLnBrk="1"/>
          <a:endParaRPr lang="ko-KR" altLang="en-US"/>
        </a:p>
      </dgm:t>
    </dgm:pt>
    <dgm:pt modelId="{B13ECEDC-46FA-48F3-8505-363E39506F3D}" type="pres">
      <dgm:prSet presAssocID="{458410E4-C584-4E03-A888-E121C39A3C4E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CBFFCFE0-B046-46E2-896C-AA234DF345F3}" type="pres">
      <dgm:prSet presAssocID="{458410E4-C584-4E03-A888-E121C39A3C4E}" presName="wedge1" presStyleLbl="node1" presStyleIdx="0" presStyleCnt="3" custLinFactNeighborX="-4807" custLinFactNeighborY="2582"/>
      <dgm:spPr/>
      <dgm:t>
        <a:bodyPr/>
        <a:lstStyle/>
        <a:p>
          <a:pPr latinLnBrk="1"/>
          <a:endParaRPr lang="ko-KR" altLang="en-US"/>
        </a:p>
      </dgm:t>
    </dgm:pt>
    <dgm:pt modelId="{FEA32BCF-40D1-4FDE-B853-D7FED42C5A94}" type="pres">
      <dgm:prSet presAssocID="{458410E4-C584-4E03-A888-E121C39A3C4E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0CD458D0-FF33-41F1-89A4-8DA4A6D03DBB}" type="pres">
      <dgm:prSet presAssocID="{458410E4-C584-4E03-A888-E121C39A3C4E}" presName="wedge2" presStyleLbl="node1" presStyleIdx="1" presStyleCnt="3"/>
      <dgm:spPr/>
      <dgm:t>
        <a:bodyPr/>
        <a:lstStyle/>
        <a:p>
          <a:pPr latinLnBrk="1"/>
          <a:endParaRPr lang="ko-KR" altLang="en-US"/>
        </a:p>
      </dgm:t>
    </dgm:pt>
    <dgm:pt modelId="{F411B108-D511-48FB-9CBA-0331BAD6DFC1}" type="pres">
      <dgm:prSet presAssocID="{458410E4-C584-4E03-A888-E121C39A3C4E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A8C6B9F4-EF08-4FA4-AE52-12D995D41715}" type="pres">
      <dgm:prSet presAssocID="{458410E4-C584-4E03-A888-E121C39A3C4E}" presName="wedge3" presStyleLbl="node1" presStyleIdx="2" presStyleCnt="3" custScaleX="65208" custScaleY="72044" custLinFactNeighborX="-13455" custLinFactNeighborY="-4469"/>
      <dgm:spPr/>
      <dgm:t>
        <a:bodyPr/>
        <a:lstStyle/>
        <a:p>
          <a:pPr latinLnBrk="1"/>
          <a:endParaRPr lang="ko-KR" altLang="en-US"/>
        </a:p>
      </dgm:t>
    </dgm:pt>
    <dgm:pt modelId="{F0F115E4-1ED5-40A7-AA3C-E022AA178F28}" type="pres">
      <dgm:prSet presAssocID="{458410E4-C584-4E03-A888-E121C39A3C4E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A486B846-34E2-4A7A-BF30-D4BED72DD3CF}" srcId="{458410E4-C584-4E03-A888-E121C39A3C4E}" destId="{0CD91F3A-9AF9-47B9-AE83-B1CB6E319DE9}" srcOrd="2" destOrd="0" parTransId="{9B204802-8C6B-45DF-9460-35B6AC81B840}" sibTransId="{594FBA32-AFF4-425C-B9E0-EF33B4CCDB6F}"/>
    <dgm:cxn modelId="{68FE7FF4-3FED-4B66-BACB-A37ADD434BB0}" srcId="{458410E4-C584-4E03-A888-E121C39A3C4E}" destId="{C21EA9A2-0255-46BB-816F-9F1D1E53DA57}" srcOrd="1" destOrd="0" parTransId="{0CC44575-395D-49AC-9A78-CC56DBECBBE8}" sibTransId="{5FC8715D-4B3E-4195-9310-3C61F2A18635}"/>
    <dgm:cxn modelId="{88CE4F2D-9235-4FA4-BF99-6ADC1D98C686}" type="presOf" srcId="{E4FF4D7B-8FB9-4811-9998-16F7A52F05FF}" destId="{FEA32BCF-40D1-4FDE-B853-D7FED42C5A94}" srcOrd="1" destOrd="0" presId="urn:microsoft.com/office/officeart/2005/8/layout/chart3"/>
    <dgm:cxn modelId="{1AA1F94E-C3CD-42CC-8F2B-1A8C1870B24E}" type="presOf" srcId="{0CD91F3A-9AF9-47B9-AE83-B1CB6E319DE9}" destId="{A8C6B9F4-EF08-4FA4-AE52-12D995D41715}" srcOrd="0" destOrd="0" presId="urn:microsoft.com/office/officeart/2005/8/layout/chart3"/>
    <dgm:cxn modelId="{193BA5E9-A7B2-4BB7-ABE1-041C4318FF4A}" srcId="{458410E4-C584-4E03-A888-E121C39A3C4E}" destId="{E4FF4D7B-8FB9-4811-9998-16F7A52F05FF}" srcOrd="0" destOrd="0" parTransId="{B086982C-50D8-4F78-8D72-5E3DE78A4A8A}" sibTransId="{73C9F070-F432-42CE-99A4-2C815D7E1486}"/>
    <dgm:cxn modelId="{63048A2F-3F75-4A1B-B964-D08D98EDF73D}" type="presOf" srcId="{C21EA9A2-0255-46BB-816F-9F1D1E53DA57}" destId="{F411B108-D511-48FB-9CBA-0331BAD6DFC1}" srcOrd="1" destOrd="0" presId="urn:microsoft.com/office/officeart/2005/8/layout/chart3"/>
    <dgm:cxn modelId="{2F734250-77E6-4682-8511-A39267999696}" type="presOf" srcId="{C21EA9A2-0255-46BB-816F-9F1D1E53DA57}" destId="{0CD458D0-FF33-41F1-89A4-8DA4A6D03DBB}" srcOrd="0" destOrd="0" presId="urn:microsoft.com/office/officeart/2005/8/layout/chart3"/>
    <dgm:cxn modelId="{16B15AC6-E296-43F9-A65E-24EC12938E3C}" type="presOf" srcId="{E4FF4D7B-8FB9-4811-9998-16F7A52F05FF}" destId="{CBFFCFE0-B046-46E2-896C-AA234DF345F3}" srcOrd="0" destOrd="0" presId="urn:microsoft.com/office/officeart/2005/8/layout/chart3"/>
    <dgm:cxn modelId="{421B6032-D513-42B6-AA25-11744810D442}" type="presOf" srcId="{0CD91F3A-9AF9-47B9-AE83-B1CB6E319DE9}" destId="{F0F115E4-1ED5-40A7-AA3C-E022AA178F28}" srcOrd="1" destOrd="0" presId="urn:microsoft.com/office/officeart/2005/8/layout/chart3"/>
    <dgm:cxn modelId="{60AFD237-E470-4E50-9960-5FBEEE3AAF46}" type="presOf" srcId="{458410E4-C584-4E03-A888-E121C39A3C4E}" destId="{B13ECEDC-46FA-48F3-8505-363E39506F3D}" srcOrd="0" destOrd="0" presId="urn:microsoft.com/office/officeart/2005/8/layout/chart3"/>
    <dgm:cxn modelId="{D10D34BD-A58C-43CB-A3B1-93A40C3D8102}" type="presParOf" srcId="{B13ECEDC-46FA-48F3-8505-363E39506F3D}" destId="{CBFFCFE0-B046-46E2-896C-AA234DF345F3}" srcOrd="0" destOrd="0" presId="urn:microsoft.com/office/officeart/2005/8/layout/chart3"/>
    <dgm:cxn modelId="{4A6DCF33-4F7A-457D-81DB-73C51DD144CC}" type="presParOf" srcId="{B13ECEDC-46FA-48F3-8505-363E39506F3D}" destId="{FEA32BCF-40D1-4FDE-B853-D7FED42C5A94}" srcOrd="1" destOrd="0" presId="urn:microsoft.com/office/officeart/2005/8/layout/chart3"/>
    <dgm:cxn modelId="{93236E0A-450B-4BC0-AB49-AD94D92571DF}" type="presParOf" srcId="{B13ECEDC-46FA-48F3-8505-363E39506F3D}" destId="{0CD458D0-FF33-41F1-89A4-8DA4A6D03DBB}" srcOrd="2" destOrd="0" presId="urn:microsoft.com/office/officeart/2005/8/layout/chart3"/>
    <dgm:cxn modelId="{EF6687DD-C880-4C06-8D2B-6A149898C604}" type="presParOf" srcId="{B13ECEDC-46FA-48F3-8505-363E39506F3D}" destId="{F411B108-D511-48FB-9CBA-0331BAD6DFC1}" srcOrd="3" destOrd="0" presId="urn:microsoft.com/office/officeart/2005/8/layout/chart3"/>
    <dgm:cxn modelId="{24129218-5EA6-4493-AFAC-0E25F1AE48C0}" type="presParOf" srcId="{B13ECEDC-46FA-48F3-8505-363E39506F3D}" destId="{A8C6B9F4-EF08-4FA4-AE52-12D995D41715}" srcOrd="4" destOrd="0" presId="urn:microsoft.com/office/officeart/2005/8/layout/chart3"/>
    <dgm:cxn modelId="{EDA63EEC-A211-4206-A127-94A2958F9FB9}" type="presParOf" srcId="{B13ECEDC-46FA-48F3-8505-363E39506F3D}" destId="{F0F115E4-1ED5-40A7-AA3C-E022AA178F28}" srcOrd="5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FFCFE0-B046-46E2-896C-AA234DF345F3}">
      <dsp:nvSpPr>
        <dsp:cNvPr id="0" name=""/>
        <dsp:cNvSpPr/>
      </dsp:nvSpPr>
      <dsp:spPr>
        <a:xfrm>
          <a:off x="1686674" y="483284"/>
          <a:ext cx="4551680" cy="4551680"/>
        </a:xfrm>
        <a:prstGeom prst="pie">
          <a:avLst>
            <a:gd name="adj1" fmla="val 16200000"/>
            <a:gd name="adj2" fmla="val 1800000"/>
          </a:avLst>
        </a:prstGeom>
        <a:gradFill rotWithShape="1">
          <a:gsLst>
            <a:gs pos="0">
              <a:schemeClr val="accent1">
                <a:satMod val="103000"/>
                <a:lumMod val="102000"/>
                <a:tint val="94000"/>
              </a:schemeClr>
            </a:gs>
            <a:gs pos="50000">
              <a:schemeClr val="accent1">
                <a:satMod val="110000"/>
                <a:lumMod val="100000"/>
                <a:shade val="100000"/>
              </a:schemeClr>
            </a:gs>
            <a:gs pos="100000">
              <a:schemeClr val="accent1"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hemeClr val="accent1"/>
        </a:lnRef>
        <a:fillRef idx="3">
          <a:schemeClr val="accent1"/>
        </a:fillRef>
        <a:effectRef idx="3">
          <a:schemeClr val="accent1"/>
        </a:effectRef>
        <a:fontRef idx="minor">
          <a:schemeClr val="lt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lvl="0" algn="ctr" defTabSz="28892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6500" kern="1200" dirty="0"/>
        </a:p>
      </dsp:txBody>
      <dsp:txXfrm>
        <a:off x="4161379" y="1323177"/>
        <a:ext cx="1544320" cy="1517226"/>
      </dsp:txXfrm>
    </dsp:sp>
    <dsp:sp modelId="{0CD458D0-FF33-41F1-89A4-8DA4A6D03DBB}">
      <dsp:nvSpPr>
        <dsp:cNvPr id="0" name=""/>
        <dsp:cNvSpPr/>
      </dsp:nvSpPr>
      <dsp:spPr>
        <a:xfrm>
          <a:off x="1670845" y="501226"/>
          <a:ext cx="4551680" cy="4551680"/>
        </a:xfrm>
        <a:prstGeom prst="pie">
          <a:avLst>
            <a:gd name="adj1" fmla="val 1800000"/>
            <a:gd name="adj2" fmla="val 9000000"/>
          </a:avLst>
        </a:prstGeom>
        <a:gradFill rotWithShape="1">
          <a:gsLst>
            <a:gs pos="0">
              <a:schemeClr val="accent1">
                <a:satMod val="103000"/>
                <a:lumMod val="102000"/>
                <a:tint val="94000"/>
              </a:schemeClr>
            </a:gs>
            <a:gs pos="50000">
              <a:schemeClr val="accent1">
                <a:satMod val="110000"/>
                <a:lumMod val="100000"/>
                <a:shade val="100000"/>
              </a:schemeClr>
            </a:gs>
            <a:gs pos="100000">
              <a:schemeClr val="accent1"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hemeClr val="accent1"/>
        </a:lnRef>
        <a:fillRef idx="3">
          <a:schemeClr val="accent1"/>
        </a:fillRef>
        <a:effectRef idx="3">
          <a:schemeClr val="accent1"/>
        </a:effectRef>
        <a:fontRef idx="minor">
          <a:schemeClr val="lt1"/>
        </a:fontRef>
      </dsp:style>
      <dsp:txBody>
        <a:bodyPr spcFirstLastPara="0" vert="horz" wrap="square" lIns="77470" tIns="77470" rIns="77470" bIns="77470" numCol="1" spcCol="1270" anchor="ctr" anchorCtr="0">
          <a:noAutofit/>
        </a:bodyPr>
        <a:lstStyle/>
        <a:p>
          <a:pPr lvl="0" algn="ctr" defTabSz="27114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6100" kern="1200" dirty="0"/>
        </a:p>
      </dsp:txBody>
      <dsp:txXfrm>
        <a:off x="2917139" y="3373120"/>
        <a:ext cx="2059093" cy="1408853"/>
      </dsp:txXfrm>
    </dsp:sp>
    <dsp:sp modelId="{A8C6B9F4-EF08-4FA4-AE52-12D995D41715}">
      <dsp:nvSpPr>
        <dsp:cNvPr id="0" name=""/>
        <dsp:cNvSpPr/>
      </dsp:nvSpPr>
      <dsp:spPr>
        <a:xfrm>
          <a:off x="1850227" y="934045"/>
          <a:ext cx="2968059" cy="3279212"/>
        </a:xfrm>
        <a:prstGeom prst="pie">
          <a:avLst>
            <a:gd name="adj1" fmla="val 9000000"/>
            <a:gd name="adj2" fmla="val 16200000"/>
          </a:avLst>
        </a:prstGeom>
        <a:gradFill rotWithShape="1">
          <a:gsLst>
            <a:gs pos="0">
              <a:schemeClr val="accent1">
                <a:satMod val="103000"/>
                <a:lumMod val="102000"/>
                <a:tint val="94000"/>
              </a:schemeClr>
            </a:gs>
            <a:gs pos="50000">
              <a:schemeClr val="accent1">
                <a:satMod val="110000"/>
                <a:lumMod val="100000"/>
                <a:shade val="100000"/>
              </a:schemeClr>
            </a:gs>
            <a:gs pos="100000">
              <a:schemeClr val="accent1"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hemeClr val="accent1"/>
        </a:lnRef>
        <a:fillRef idx="3">
          <a:schemeClr val="accent1"/>
        </a:fillRef>
        <a:effectRef idx="3">
          <a:schemeClr val="accent1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1100" kern="1200" dirty="0"/>
        </a:p>
      </dsp:txBody>
      <dsp:txXfrm>
        <a:off x="2168233" y="1578177"/>
        <a:ext cx="1007020" cy="109307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CC66C2-A7B8-478F-B470-7D5146767FD7}" type="datetimeFigureOut">
              <a:rPr lang="ko-KR" altLang="en-US" smtClean="0"/>
              <a:t>2015-10-01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2FE4FA-3B8E-4BD3-A05E-CECEA8D50D9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219711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45DB3E-47F9-4093-9A99-B08CF409BE98}" type="datetimeFigureOut">
              <a:rPr lang="ko-KR" altLang="en-US" smtClean="0"/>
              <a:t>2015-10-01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19D5BC-A6EC-4801-9042-EDCCC90FFDD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023851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050" dirty="0" smtClean="0"/>
              <a:t>중동지역을 크게 </a:t>
            </a:r>
            <a:r>
              <a:rPr lang="en-US" altLang="ko-KR" sz="1050" dirty="0" smtClean="0"/>
              <a:t>4</a:t>
            </a:r>
            <a:r>
              <a:rPr lang="ko-KR" altLang="en-US" sz="1050" dirty="0" smtClean="0"/>
              <a:t>개 권역으로 나누어 볼 수 있다</a:t>
            </a:r>
            <a:r>
              <a:rPr lang="en-US" altLang="ko-KR" sz="1050" dirty="0" smtClean="0"/>
              <a:t> </a:t>
            </a:r>
            <a:r>
              <a:rPr lang="ko-KR" altLang="en-US" sz="1050" dirty="0" err="1" smtClean="0"/>
              <a:t>마그레브</a:t>
            </a:r>
            <a:r>
              <a:rPr lang="en-US" altLang="ko-KR" sz="1050" dirty="0" smtClean="0"/>
              <a:t>, </a:t>
            </a:r>
            <a:r>
              <a:rPr lang="ko-KR" altLang="en-US" sz="1050" dirty="0" err="1" smtClean="0"/>
              <a:t>레반트</a:t>
            </a:r>
            <a:r>
              <a:rPr lang="en-US" altLang="ko-KR" sz="1050" dirty="0" smtClean="0"/>
              <a:t>,</a:t>
            </a:r>
            <a:r>
              <a:rPr lang="en-US" altLang="ko-KR" sz="1050" baseline="0" dirty="0" smtClean="0"/>
              <a:t> GCC, </a:t>
            </a:r>
            <a:r>
              <a:rPr lang="ko-KR" altLang="en-US" sz="1050" baseline="0" dirty="0" smtClean="0"/>
              <a:t>기타</a:t>
            </a:r>
            <a:endParaRPr lang="en-US" altLang="ko-KR" sz="1050" baseline="0" dirty="0" smtClean="0"/>
          </a:p>
          <a:p>
            <a:pPr marL="171450" marR="0" indent="-17145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ko-KR" altLang="en-US" sz="1050" dirty="0" smtClean="0"/>
              <a:t>이 기타국가는 단일국가이지만 그 경제규모가 타 권역에 비슷하거나 월등히 크다</a:t>
            </a:r>
            <a:endParaRPr lang="ko-KR" alt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ko-KR" altLang="en-US" sz="105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19D5BC-A6EC-4801-9042-EDCCC90FFDD5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366940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ko-KR" altLang="en-US" dirty="0" smtClean="0"/>
              <a:t>국내의 교역 현황과</a:t>
            </a:r>
            <a:endParaRPr lang="en-US" altLang="ko-KR" dirty="0" smtClean="0"/>
          </a:p>
          <a:p>
            <a:pPr algn="ctr"/>
            <a:r>
              <a:rPr lang="ko-KR" altLang="en-US" dirty="0" smtClean="0"/>
              <a:t>한류열풍에 대한 내용 추가 </a:t>
            </a:r>
            <a:r>
              <a:rPr lang="ko-KR" altLang="en-US" dirty="0" err="1" smtClean="0"/>
              <a:t>대장금</a:t>
            </a:r>
            <a:r>
              <a:rPr lang="ko-KR" altLang="en-US" dirty="0" smtClean="0"/>
              <a:t> 이영애</a:t>
            </a:r>
            <a:r>
              <a:rPr lang="en-US" altLang="ko-KR" dirty="0" smtClean="0"/>
              <a:t>, </a:t>
            </a:r>
            <a:r>
              <a:rPr lang="ko-KR" altLang="en-US" dirty="0" smtClean="0"/>
              <a:t>주몽 송일국 </a:t>
            </a:r>
            <a:r>
              <a:rPr lang="en-US" altLang="ko-KR" dirty="0" smtClean="0"/>
              <a:t>– LG , KIA,</a:t>
            </a:r>
          </a:p>
          <a:p>
            <a:pPr algn="ctr"/>
            <a:r>
              <a:rPr lang="ko-KR" altLang="en-US" dirty="0" smtClean="0"/>
              <a:t>핵 타결에 따른 개방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19D5BC-A6EC-4801-9042-EDCCC90FFDD5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172373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19D5BC-A6EC-4801-9042-EDCCC90FFDD5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943025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dirty="0" smtClean="0"/>
              <a:t>이란의 에너지 산업에 대한 정보는 다양한 기관에서 보고서를 내고 있기 때문에</a:t>
            </a:r>
            <a:r>
              <a:rPr lang="en-US" altLang="ko-KR" dirty="0" smtClean="0"/>
              <a:t>, </a:t>
            </a:r>
            <a:r>
              <a:rPr lang="ko-KR" altLang="en-US" dirty="0" smtClean="0"/>
              <a:t>간단하게만 요약해서 알려드립니다</a:t>
            </a:r>
            <a:r>
              <a:rPr lang="en-US" altLang="ko-KR" dirty="0" smtClean="0"/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dirty="0" smtClean="0"/>
              <a:t>정보 통신분야에 대해 인프라를 확장시키는 노력이 보이며</a:t>
            </a:r>
            <a:r>
              <a:rPr lang="en-US" altLang="ko-KR" dirty="0" smtClean="0"/>
              <a:t>, </a:t>
            </a:r>
            <a:r>
              <a:rPr lang="ko-KR" altLang="en-US" dirty="0" smtClean="0"/>
              <a:t>특히 건설 플랜트 분야 기술 수출과 </a:t>
            </a:r>
            <a:r>
              <a:rPr lang="en-US" altLang="ko-KR" dirty="0" smtClean="0"/>
              <a:t>/ </a:t>
            </a:r>
            <a:r>
              <a:rPr lang="ko-KR" altLang="en-US" dirty="0" smtClean="0"/>
              <a:t>발전소등의 프로젝트가 발전하고 있음</a:t>
            </a:r>
            <a:endParaRPr lang="en-US" altLang="ko-KR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19D5BC-A6EC-4801-9042-EDCCC90FFDD5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330353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* </a:t>
            </a:r>
            <a:r>
              <a:rPr lang="ko-KR" altLang="en-US" dirty="0" smtClean="0"/>
              <a:t>상대적으로 제조분야가 열세인 중동지역은 유엔공업개발기구의 보고서에서 언급이 미비함</a:t>
            </a:r>
            <a:endParaRPr lang="en-US" altLang="ko-KR" dirty="0" smtClean="0"/>
          </a:p>
          <a:p>
            <a:r>
              <a:rPr lang="en-US" altLang="ko-KR" dirty="0" smtClean="0"/>
              <a:t>*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세계적으로 봤을 때는 이란의 제조산업은 미비하나 산업별 </a:t>
            </a:r>
            <a:r>
              <a:rPr lang="en-US" altLang="ko-KR" baseline="0" dirty="0" smtClean="0"/>
              <a:t>GDP </a:t>
            </a:r>
            <a:r>
              <a:rPr lang="ko-KR" altLang="en-US" baseline="0" dirty="0" smtClean="0"/>
              <a:t>기여도에서는 다른 양상을 보임</a:t>
            </a:r>
            <a:r>
              <a:rPr lang="en-US" altLang="ko-KR" baseline="0" dirty="0" smtClean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19D5BC-A6EC-4801-9042-EDCCC90FFDD5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156734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19D5BC-A6EC-4801-9042-EDCCC90FFDD5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880877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 latinLnBrk="1"/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이란의 민영화 대상 기업은 발전 부분에 큰 비중이 치우쳐있음을 알 수 있으며 </a:t>
            </a:r>
          </a:p>
          <a:p>
            <a:pPr fontAlgn="base" latinLnBrk="1"/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이에 발전소 효율화 컨설팅에 진출하는 것이 경쟁적일 것으로 판단됨</a:t>
            </a:r>
            <a:endParaRPr lang="en-US" altLang="ko-K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 latinLnBrk="1"/>
            <a:endParaRPr lang="ko-KR" alt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 latinLnBrk="1"/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해당 발전소에서 컨설팅을 필요로 하는 것 보다 주식매입을 통해 경영권을 얻고 </a:t>
            </a:r>
          </a:p>
          <a:p>
            <a:pPr fontAlgn="base" latinLnBrk="1"/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발전소 효율을 증대시킨 후 주식매각을 하는 방식이 큰 수익으로 될 것으로 보임</a:t>
            </a:r>
            <a:endParaRPr lang="ko-KR" alt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19D5BC-A6EC-4801-9042-EDCCC90FFDD5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997143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19D5BC-A6EC-4801-9042-EDCCC90FFDD5}" type="slidenum">
              <a:rPr lang="ko-KR" altLang="en-US" smtClean="0"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56873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19D5BC-A6EC-4801-9042-EDCCC90FFDD5}" type="slidenum">
              <a:rPr lang="ko-KR" altLang="en-US" smtClean="0"/>
              <a:t>21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464281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19D5BC-A6EC-4801-9042-EDCCC90FFDD5}" type="slidenum">
              <a:rPr lang="ko-KR" altLang="en-US" smtClean="0"/>
              <a:t>23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607465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19D5BC-A6EC-4801-9042-EDCCC90FFDD5}" type="slidenum">
              <a:rPr lang="ko-KR" altLang="en-US" smtClean="0"/>
              <a:t>25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3532073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19D5BC-A6EC-4801-9042-EDCCC90FFDD5}" type="slidenum">
              <a:rPr lang="ko-KR" altLang="en-US" smtClean="0"/>
              <a:t>26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566143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19D5BC-A6EC-4801-9042-EDCCC90FFDD5}" type="slidenum">
              <a:rPr lang="ko-KR" altLang="en-US" smtClean="0"/>
              <a:t>27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856125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5581650" y="6543675"/>
            <a:ext cx="1971675" cy="130175"/>
          </a:xfrm>
          <a:prstGeom prst="rect">
            <a:avLst/>
          </a:prstGeom>
        </p:spPr>
        <p:txBody>
          <a:bodyPr/>
          <a:lstStyle>
            <a:lvl1pPr>
              <a:defRPr sz="14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4CFC8ABD-7762-4111-800B-237D06CE7893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sp>
        <p:nvSpPr>
          <p:cNvPr id="7" name="직사각형 6"/>
          <p:cNvSpPr/>
          <p:nvPr userDrawn="1"/>
        </p:nvSpPr>
        <p:spPr>
          <a:xfrm>
            <a:off x="1" y="609599"/>
            <a:ext cx="12192000" cy="142875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0">
                <a:schemeClr val="tx2"/>
              </a:gs>
              <a:gs pos="0">
                <a:schemeClr val="tx2">
                  <a:lumMod val="50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57000">
                <a:schemeClr val="accent1">
                  <a:lumMod val="5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9" name="직선 연결선 8"/>
          <p:cNvCxnSpPr/>
          <p:nvPr userDrawn="1"/>
        </p:nvCxnSpPr>
        <p:spPr>
          <a:xfrm>
            <a:off x="0" y="6457950"/>
            <a:ext cx="12192000" cy="28575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93112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77BA63-7BE4-442F-BAAB-171954696211}" type="datetime1">
              <a:rPr lang="ko-KR" altLang="en-US" smtClean="0"/>
              <a:t>2015-10-01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5124450" y="6492875"/>
            <a:ext cx="2743200" cy="365125"/>
          </a:xfrm>
          <a:prstGeom prst="rect">
            <a:avLst/>
          </a:prstGeom>
        </p:spPr>
        <p:txBody>
          <a:bodyPr/>
          <a:lstStyle/>
          <a:p>
            <a:fld id="{4CFC8ABD-7762-4111-800B-237D06CE7893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120419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095A24F-2D4A-4704-BCC3-B136B6456B85}" type="datetime1">
              <a:rPr lang="ko-KR" altLang="en-US" smtClean="0"/>
              <a:t>2015-10-01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CFC8ABD-7762-4111-800B-237D06CE789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231941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0E599CD-5439-49E7-98EE-A74689F720FF}" type="datetime1">
              <a:rPr lang="ko-KR" altLang="en-US" smtClean="0"/>
              <a:t>2015-10-01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CFC8ABD-7762-4111-800B-237D06CE789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611655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05F56C6-97BC-4930-BFEA-8D2A965D20A6}" type="datetime1">
              <a:rPr lang="ko-KR" altLang="en-US" smtClean="0"/>
              <a:t>2015-10-01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CFC8ABD-7762-4111-800B-237D06CE789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010781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04A5DC-0F26-436D-AF47-B40AF3FA7D4C}" type="datetime1">
              <a:rPr lang="ko-KR" altLang="en-US" smtClean="0"/>
              <a:t>2015-10-01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CFC8ABD-7762-4111-800B-237D06CE789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65373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79FA92C-9AB7-4638-96E8-E4BAFB91D140}" type="datetime1">
              <a:rPr lang="ko-KR" altLang="en-US" smtClean="0"/>
              <a:t>2015-10-01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CFC8ABD-7762-4111-800B-237D06CE789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819005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7C915AA-6880-425B-92A4-2819847F2EAE}" type="datetime1">
              <a:rPr lang="ko-KR" altLang="en-US" smtClean="0"/>
              <a:t>2015-10-01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CFC8ABD-7762-4111-800B-237D06CE789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876385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7F9D81F-7685-4BFA-BAC7-D0F9E0E0E08B}" type="datetime1">
              <a:rPr lang="ko-KR" altLang="en-US" smtClean="0"/>
              <a:t>2015-10-01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CFC8ABD-7762-4111-800B-237D06CE789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585631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1E43D5E-715F-4E52-971A-9D11BCBE82B7}" type="datetime1">
              <a:rPr lang="ko-KR" altLang="en-US" smtClean="0"/>
              <a:t>2015-10-01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CFC8ABD-7762-4111-800B-237D06CE789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410066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0D26E41-4645-41D3-9FFB-D91E333481B9}" type="datetime1">
              <a:rPr lang="ko-KR" altLang="en-US" smtClean="0"/>
              <a:t>2015-10-01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CFC8ABD-7762-4111-800B-237D06CE789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960163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625" y="6430566"/>
            <a:ext cx="1144860" cy="4464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 userDrawn="1"/>
        </p:nvSpPr>
        <p:spPr>
          <a:xfrm>
            <a:off x="9182101" y="6552426"/>
            <a:ext cx="32003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>
                <a:solidFill>
                  <a:schemeClr val="bg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2015 Summer KOTRA Internship Report</a:t>
            </a:r>
            <a:endParaRPr lang="ko-KR" altLang="en-US" sz="1200" b="1" dirty="0">
              <a:solidFill>
                <a:schemeClr val="bg1">
                  <a:lumMod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427143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676400" y="1133475"/>
            <a:ext cx="8486775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이란의 핵 협상 타결에 따른 </a:t>
            </a:r>
            <a:endParaRPr lang="en-US" altLang="ko-KR" sz="2800" b="1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ctr"/>
            <a:endParaRPr lang="en-US" altLang="ko-KR" sz="3200" b="1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ctr"/>
            <a:r>
              <a:rPr lang="ko-KR" altLang="en-US" sz="3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한국의 지식 서비스 산업 진출 방안</a:t>
            </a:r>
            <a:endParaRPr lang="ko-KR" altLang="en-US" sz="32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6" name="Picture 14"/>
          <p:cNvPicPr>
            <a:picLocks noChangeAspect="1" noChangeArrowheads="1"/>
          </p:cNvPicPr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03" t="26381" r="27501" b="15553"/>
          <a:stretch>
            <a:fillRect/>
          </a:stretch>
        </p:blipFill>
        <p:spPr bwMode="auto">
          <a:xfrm>
            <a:off x="8312150" y="3118384"/>
            <a:ext cx="3060700" cy="300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6D77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18"/>
          <p:cNvSpPr>
            <a:spLocks noChangeArrowheads="1"/>
          </p:cNvSpPr>
          <p:nvPr/>
        </p:nvSpPr>
        <p:spPr bwMode="auto">
          <a:xfrm>
            <a:off x="830263" y="3000374"/>
            <a:ext cx="10647362" cy="180000"/>
          </a:xfrm>
          <a:prstGeom prst="rect">
            <a:avLst/>
          </a:prstGeom>
          <a:gradFill rotWithShape="1">
            <a:gsLst>
              <a:gs pos="0">
                <a:schemeClr val="accent1">
                  <a:lumMod val="50000"/>
                </a:schemeClr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ffectLst/>
          <a:extLst/>
        </p:spPr>
        <p:txBody>
          <a:bodyPr wrap="square" anchor="ctr">
            <a:spAutoFit/>
          </a:bodyPr>
          <a:lstStyle/>
          <a:p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3428999" y="4161669"/>
            <a:ext cx="42386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한양대학교 일반대학원 경영컨설팅학과</a:t>
            </a:r>
            <a:endParaRPr lang="en-US" altLang="ko-KR" b="1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ctr"/>
            <a:endParaRPr lang="en-US" altLang="ko-KR" b="1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ctr"/>
            <a:r>
              <a:rPr lang="ko-KR" altLang="en-US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석사과정 </a:t>
            </a:r>
            <a:r>
              <a:rPr lang="en-US" altLang="ko-KR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2</a:t>
            </a:r>
            <a:r>
              <a:rPr lang="ko-KR" altLang="en-US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기 서 상원</a:t>
            </a:r>
            <a:r>
              <a:rPr lang="en-US" altLang="ko-KR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김 성진</a:t>
            </a:r>
            <a:endParaRPr lang="ko-KR" altLang="en-US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9463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8"/>
          <p:cNvSpPr>
            <a:spLocks noChangeArrowheads="1"/>
          </p:cNvSpPr>
          <p:nvPr/>
        </p:nvSpPr>
        <p:spPr bwMode="auto">
          <a:xfrm rot="5400000">
            <a:off x="1283493" y="3518695"/>
            <a:ext cx="6238876" cy="166688"/>
          </a:xfrm>
          <a:prstGeom prst="rect">
            <a:avLst/>
          </a:prstGeom>
          <a:gradFill rotWithShape="1">
            <a:gsLst>
              <a:gs pos="0">
                <a:schemeClr val="accent1">
                  <a:lumMod val="50000"/>
                </a:schemeClr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ffectLst/>
          <a:extLst/>
        </p:spPr>
        <p:txBody>
          <a:bodyPr wrap="square" anchor="ctr">
            <a:spAutoFit/>
          </a:bodyPr>
          <a:lstStyle/>
          <a:p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1275556" y="1445059"/>
            <a:ext cx="2295525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sz="5400" b="1" dirty="0" smtClean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목   차</a:t>
            </a:r>
            <a:endParaRPr lang="ko-KR" altLang="en-US" sz="5400" b="1" dirty="0">
              <a:solidFill>
                <a:schemeClr val="accent1">
                  <a:lumMod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8" name="Rectangle 18"/>
          <p:cNvSpPr>
            <a:spLocks noChangeArrowheads="1"/>
          </p:cNvSpPr>
          <p:nvPr/>
        </p:nvSpPr>
        <p:spPr bwMode="auto">
          <a:xfrm>
            <a:off x="3871912" y="989619"/>
            <a:ext cx="6789738" cy="182327"/>
          </a:xfrm>
          <a:prstGeom prst="rect">
            <a:avLst/>
          </a:prstGeom>
          <a:gradFill rotWithShape="1">
            <a:gsLst>
              <a:gs pos="0">
                <a:schemeClr val="accent1">
                  <a:lumMod val="50000"/>
                </a:schemeClr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ffectLst/>
          <a:extLst/>
        </p:spPr>
        <p:txBody>
          <a:bodyPr wrap="square" anchor="ctr">
            <a:spAutoFit/>
          </a:bodyPr>
          <a:lstStyle/>
          <a:p>
            <a:endParaRPr lang="ko-KR" altLang="en-US"/>
          </a:p>
        </p:txBody>
      </p:sp>
      <p:sp>
        <p:nvSpPr>
          <p:cNvPr id="2" name="TextBox 1"/>
          <p:cNvSpPr txBox="1"/>
          <p:nvPr/>
        </p:nvSpPr>
        <p:spPr>
          <a:xfrm>
            <a:off x="4792663" y="1583559"/>
            <a:ext cx="381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1.1 </a:t>
            </a:r>
            <a:r>
              <a:rPr lang="ko-KR" altLang="en-US" dirty="0" smtClean="0"/>
              <a:t>이란선정 배경</a:t>
            </a:r>
            <a:endParaRPr lang="en-US" altLang="ko-KR" dirty="0" smtClean="0"/>
          </a:p>
          <a:p>
            <a:r>
              <a:rPr lang="en-US" altLang="ko-KR" dirty="0" smtClean="0"/>
              <a:t>1.2 </a:t>
            </a:r>
            <a:r>
              <a:rPr lang="ko-KR" altLang="en-US" dirty="0" smtClean="0"/>
              <a:t>이란의 최근 이슈 </a:t>
            </a:r>
            <a:endParaRPr lang="en-US" altLang="ko-KR" dirty="0" smtClean="0"/>
          </a:p>
        </p:txBody>
      </p:sp>
      <p:sp>
        <p:nvSpPr>
          <p:cNvPr id="9" name="TextBox 8"/>
          <p:cNvSpPr txBox="1"/>
          <p:nvPr/>
        </p:nvSpPr>
        <p:spPr>
          <a:xfrm>
            <a:off x="4645024" y="2853805"/>
            <a:ext cx="4518025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/>
              <a:t>Ⅱ</a:t>
            </a:r>
            <a:r>
              <a:rPr lang="en-US" altLang="ko-KR" sz="2000" b="1" dirty="0" smtClean="0"/>
              <a:t>. </a:t>
            </a:r>
            <a:r>
              <a:rPr lang="ko-KR" altLang="en-US" sz="2000" b="1" dirty="0" smtClean="0"/>
              <a:t>이란의 민영화와 지식서비스 산업</a:t>
            </a:r>
            <a:endParaRPr lang="en-US" altLang="ko-KR" sz="2000" b="1" dirty="0" smtClean="0"/>
          </a:p>
          <a:p>
            <a:endParaRPr lang="en-US" altLang="ko-KR" dirty="0" smtClean="0"/>
          </a:p>
          <a:p>
            <a:r>
              <a:rPr lang="en-US" altLang="ko-KR" dirty="0" smtClean="0"/>
              <a:t>  2.1 </a:t>
            </a:r>
            <a:r>
              <a:rPr lang="ko-KR" altLang="en-US" dirty="0" smtClean="0"/>
              <a:t>경제 개발 계획</a:t>
            </a:r>
            <a:r>
              <a:rPr lang="en-US" altLang="ko-KR" dirty="0" smtClean="0"/>
              <a:t>  </a:t>
            </a:r>
          </a:p>
          <a:p>
            <a:r>
              <a:rPr lang="en-US" altLang="ko-KR" dirty="0" smtClean="0"/>
              <a:t>  2.2 </a:t>
            </a:r>
            <a:r>
              <a:rPr lang="ko-KR" altLang="en-US" dirty="0" smtClean="0"/>
              <a:t>민영화 배경 및 대상기업</a:t>
            </a:r>
            <a:r>
              <a:rPr lang="en-US" altLang="ko-KR" dirty="0" smtClean="0"/>
              <a:t>  </a:t>
            </a:r>
          </a:p>
          <a:p>
            <a:r>
              <a:rPr lang="en-US" altLang="ko-KR" dirty="0" smtClean="0"/>
              <a:t>  2.3 </a:t>
            </a:r>
            <a:r>
              <a:rPr lang="ko-KR" altLang="en-US" dirty="0" smtClean="0"/>
              <a:t>이란기업 투자 유치 및 투자 절차</a:t>
            </a:r>
            <a:endParaRPr lang="ko-KR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792662" y="2156926"/>
            <a:ext cx="29702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1.3 </a:t>
            </a:r>
            <a:r>
              <a:rPr lang="ko-KR" altLang="en-US" dirty="0" smtClean="0"/>
              <a:t>이란의 주요 산업 동향</a:t>
            </a:r>
            <a:endParaRPr lang="ko-KR" alt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802187" y="4419272"/>
            <a:ext cx="46577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2.4 </a:t>
            </a:r>
            <a:r>
              <a:rPr lang="ko-KR" altLang="en-US" dirty="0" smtClean="0"/>
              <a:t>지식서비스 및 컨설팅 현황</a:t>
            </a:r>
            <a:endParaRPr lang="en-US" altLang="ko-KR" dirty="0" smtClean="0"/>
          </a:p>
          <a:p>
            <a:r>
              <a:rPr lang="en-US" altLang="ko-KR" dirty="0" smtClean="0"/>
              <a:t>2.5 </a:t>
            </a:r>
            <a:r>
              <a:rPr lang="ko-KR" altLang="en-US" dirty="0" smtClean="0"/>
              <a:t>지식서비스 산업의 이란진출 방향</a:t>
            </a:r>
            <a:endParaRPr lang="en-US" altLang="ko-KR" dirty="0" smtClean="0"/>
          </a:p>
          <a:p>
            <a:endParaRPr lang="en-US" altLang="ko-KR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4645025" y="1201667"/>
            <a:ext cx="31178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/>
              <a:t>Ⅰ. </a:t>
            </a:r>
            <a:r>
              <a:rPr lang="ko-KR" altLang="en-US" sz="2000" b="1" dirty="0" smtClean="0"/>
              <a:t>이란시장 소개</a:t>
            </a:r>
            <a:endParaRPr lang="ko-KR" altLang="en-US" sz="20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4633913" y="5243345"/>
            <a:ext cx="36560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/>
              <a:t>Ⅲ. </a:t>
            </a:r>
            <a:r>
              <a:rPr lang="ko-KR" altLang="en-US" sz="2000" b="1" dirty="0" smtClean="0"/>
              <a:t>결론 및 제언</a:t>
            </a:r>
            <a:endParaRPr lang="ko-KR" alt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545575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3425825" y="2697160"/>
            <a:ext cx="4848225" cy="52228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4232573" y="1290185"/>
            <a:ext cx="3690938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folHlink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>
            <a:lvl1pPr algn="l" latinLnBrk="1">
              <a:defRPr kumimoji="1" b="1">
                <a:solidFill>
                  <a:srgbClr val="000000"/>
                </a:solidFill>
                <a:latin typeface="Book Antiqua" panose="02040602050305030304" pitchFamily="18" charset="0"/>
                <a:ea typeface="돋움" panose="020B0600000101010101" pitchFamily="50" charset="-127"/>
              </a:defRPr>
            </a:lvl1pPr>
            <a:lvl2pPr algn="l" latinLnBrk="1">
              <a:defRPr kumimoji="1" b="1">
                <a:solidFill>
                  <a:srgbClr val="000000"/>
                </a:solidFill>
                <a:latin typeface="Book Antiqua" panose="02040602050305030304" pitchFamily="18" charset="0"/>
                <a:ea typeface="돋움" panose="020B0600000101010101" pitchFamily="50" charset="-127"/>
              </a:defRPr>
            </a:lvl2pPr>
            <a:lvl3pPr algn="l" latinLnBrk="1">
              <a:defRPr kumimoji="1" b="1">
                <a:solidFill>
                  <a:srgbClr val="000000"/>
                </a:solidFill>
                <a:latin typeface="Book Antiqua" panose="02040602050305030304" pitchFamily="18" charset="0"/>
                <a:ea typeface="돋움" panose="020B0600000101010101" pitchFamily="50" charset="-127"/>
              </a:defRPr>
            </a:lvl3pPr>
            <a:lvl4pPr algn="l" latinLnBrk="1">
              <a:defRPr kumimoji="1" b="1">
                <a:solidFill>
                  <a:srgbClr val="000000"/>
                </a:solidFill>
                <a:latin typeface="Book Antiqua" panose="02040602050305030304" pitchFamily="18" charset="0"/>
                <a:ea typeface="돋움" panose="020B0600000101010101" pitchFamily="50" charset="-127"/>
              </a:defRPr>
            </a:lvl4pPr>
            <a:lvl5pPr algn="l" latinLnBrk="1">
              <a:defRPr kumimoji="1" b="1">
                <a:solidFill>
                  <a:srgbClr val="000000"/>
                </a:solidFill>
                <a:latin typeface="Book Antiqua" panose="02040602050305030304" pitchFamily="18" charset="0"/>
                <a:ea typeface="돋움" panose="020B0600000101010101" pitchFamily="50" charset="-127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kumimoji="1" b="1">
                <a:solidFill>
                  <a:srgbClr val="000000"/>
                </a:solidFill>
                <a:latin typeface="Book Antiqua" panose="02040602050305030304" pitchFamily="18" charset="0"/>
                <a:ea typeface="돋움" panose="020B0600000101010101" pitchFamily="50" charset="-127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kumimoji="1" b="1">
                <a:solidFill>
                  <a:srgbClr val="000000"/>
                </a:solidFill>
                <a:latin typeface="Book Antiqua" panose="02040602050305030304" pitchFamily="18" charset="0"/>
                <a:ea typeface="돋움" panose="020B0600000101010101" pitchFamily="50" charset="-127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kumimoji="1" b="1">
                <a:solidFill>
                  <a:srgbClr val="000000"/>
                </a:solidFill>
                <a:latin typeface="Book Antiqua" panose="02040602050305030304" pitchFamily="18" charset="0"/>
                <a:ea typeface="돋움" panose="020B0600000101010101" pitchFamily="50" charset="-127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kumimoji="1" b="1">
                <a:solidFill>
                  <a:srgbClr val="000000"/>
                </a:solidFill>
                <a:latin typeface="Book Antiqua" panose="02040602050305030304" pitchFamily="18" charset="0"/>
                <a:ea typeface="돋움" panose="020B0600000101010101" pitchFamily="50" charset="-127"/>
              </a:defRPr>
            </a:lvl9pPr>
          </a:lstStyle>
          <a:p>
            <a:r>
              <a:rPr lang="en-US" altLang="ko-KR" sz="2800" dirty="0"/>
              <a:t>Ⅰ</a:t>
            </a:r>
            <a:r>
              <a:rPr lang="en-US" altLang="ko-KR" sz="28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sz="28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이란시장 소개</a:t>
            </a:r>
            <a:endParaRPr lang="ko-KR" altLang="en-US" sz="28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7" name="Line 4"/>
          <p:cNvSpPr>
            <a:spLocks noChangeShapeType="1"/>
          </p:cNvSpPr>
          <p:nvPr/>
        </p:nvSpPr>
        <p:spPr bwMode="auto">
          <a:xfrm>
            <a:off x="3349625" y="1906132"/>
            <a:ext cx="4849813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gray">
          <a:xfrm>
            <a:off x="4413250" y="2678112"/>
            <a:ext cx="4470400" cy="19451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609600" indent="-609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1463675" indent="-609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2209800" indent="-609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2998788" indent="-609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3787775" indent="-609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4244975" indent="-609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4702175" indent="-609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5159375" indent="-609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5616575" indent="-609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atinLnBrk="1">
              <a:lnSpc>
                <a:spcPct val="110000"/>
              </a:lnSpc>
              <a:spcBef>
                <a:spcPct val="50000"/>
              </a:spcBef>
            </a:pPr>
            <a:r>
              <a:rPr kumimoji="1" lang="ko-KR" altLang="en-US" sz="2800" b="1" dirty="0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이란선정 배경</a:t>
            </a:r>
            <a:endParaRPr kumimoji="1" lang="ko-KR" altLang="en-US" sz="2800" b="1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latinLnBrk="1">
              <a:lnSpc>
                <a:spcPct val="110000"/>
              </a:lnSpc>
              <a:spcBef>
                <a:spcPct val="50000"/>
              </a:spcBef>
            </a:pPr>
            <a:r>
              <a:rPr kumimoji="1" lang="ko-KR" altLang="en-US" sz="2800" dirty="0" smtClean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이란의 최근 이슈</a:t>
            </a:r>
            <a:endParaRPr kumimoji="1" lang="en-US" altLang="ko-KR" sz="2800" dirty="0" smtClean="0">
              <a:solidFill>
                <a:srgbClr val="00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latinLnBrk="1">
              <a:lnSpc>
                <a:spcPct val="110000"/>
              </a:lnSpc>
              <a:spcBef>
                <a:spcPct val="50000"/>
              </a:spcBef>
            </a:pPr>
            <a:r>
              <a:rPr kumimoji="1" lang="ko-KR" altLang="en-US" sz="2800" dirty="0" smtClean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이란의 주요 산업 동향</a:t>
            </a:r>
            <a:endParaRPr kumimoji="1" lang="ko-KR" altLang="en-US" sz="28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16909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5724525" y="6515100"/>
            <a:ext cx="1971675" cy="130175"/>
          </a:xfrm>
        </p:spPr>
        <p:txBody>
          <a:bodyPr/>
          <a:lstStyle/>
          <a:p>
            <a:fld id="{4CFC8ABD-7762-4111-800B-237D06CE7893}" type="slidenum">
              <a:rPr lang="ko-KR" altLang="en-US" smtClean="0"/>
              <a:pPr/>
              <a:t>4</a:t>
            </a:fld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0496550" y="160466"/>
            <a:ext cx="16954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/>
              <a:t>Ⅰ</a:t>
            </a:r>
            <a:r>
              <a:rPr lang="en-US" altLang="ko-KR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이란시장 소개</a:t>
            </a:r>
            <a:endParaRPr lang="ko-KR" altLang="en-US" sz="14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95275" y="114300"/>
            <a:ext cx="35718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/>
              <a:t>1.1 </a:t>
            </a:r>
            <a:r>
              <a:rPr lang="ko-KR" altLang="en-US" sz="2000" b="1" dirty="0"/>
              <a:t>이란선정 </a:t>
            </a:r>
            <a:r>
              <a:rPr lang="ko-KR" altLang="en-US" sz="2000" b="1" dirty="0" smtClean="0"/>
              <a:t>배경 </a:t>
            </a:r>
            <a:endParaRPr lang="ko-KR" altLang="en-US" sz="20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1019175" y="865591"/>
            <a:ext cx="100774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 smtClean="0"/>
              <a:t>중동지역 국가 중 </a:t>
            </a:r>
            <a:r>
              <a:rPr lang="ko-KR" altLang="en-US" sz="1600" b="1" dirty="0" smtClean="0"/>
              <a:t>최상위의 경제규모</a:t>
            </a:r>
            <a:r>
              <a:rPr lang="ko-KR" altLang="en-US" sz="1600" dirty="0" smtClean="0"/>
              <a:t>를 보이고 있으며</a:t>
            </a:r>
            <a:r>
              <a:rPr lang="en-US" altLang="ko-KR" sz="1600" dirty="0" smtClean="0"/>
              <a:t>,  </a:t>
            </a:r>
            <a:r>
              <a:rPr lang="ko-KR" altLang="en-US" sz="1600" dirty="0" smtClean="0"/>
              <a:t>중동의 마지막 남은 </a:t>
            </a:r>
            <a:r>
              <a:rPr lang="ko-KR" altLang="en-US" sz="1600" dirty="0" err="1" smtClean="0"/>
              <a:t>블루오션</a:t>
            </a:r>
            <a:endParaRPr lang="en-US" altLang="ko-KR" sz="1600" dirty="0" smtClean="0"/>
          </a:p>
          <a:p>
            <a:pPr algn="ctr"/>
            <a:r>
              <a:rPr lang="ko-KR" altLang="en-US" sz="1600" dirty="0" smtClean="0"/>
              <a:t>특히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인구의 </a:t>
            </a:r>
            <a:r>
              <a:rPr lang="en-US" altLang="ko-KR" sz="1600" b="1" dirty="0" smtClean="0"/>
              <a:t>58% </a:t>
            </a:r>
            <a:r>
              <a:rPr lang="en-US" altLang="ko-KR" sz="1200" b="1" dirty="0" smtClean="0"/>
              <a:t>(2013</a:t>
            </a:r>
            <a:r>
              <a:rPr lang="ko-KR" altLang="en-US" sz="1200" b="1" dirty="0" smtClean="0"/>
              <a:t>년 </a:t>
            </a:r>
            <a:r>
              <a:rPr lang="en-US" altLang="ko-KR" sz="1200" b="1" dirty="0" smtClean="0"/>
              <a:t>World Bank </a:t>
            </a:r>
            <a:r>
              <a:rPr lang="ko-KR" altLang="en-US" sz="1200" b="1" dirty="0" smtClean="0"/>
              <a:t>기준</a:t>
            </a:r>
            <a:r>
              <a:rPr lang="en-US" altLang="ko-KR" sz="1200" b="1" dirty="0" smtClean="0"/>
              <a:t>)</a:t>
            </a:r>
            <a:r>
              <a:rPr lang="ko-KR" altLang="en-US" sz="1600" b="1" dirty="0" smtClean="0"/>
              <a:t>가 고등교육</a:t>
            </a:r>
            <a:r>
              <a:rPr lang="ko-KR" altLang="en-US" sz="1600" dirty="0" smtClean="0"/>
              <a:t>을 받은 상태로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지식서비스의 진출이 용이할 것으로 보임</a:t>
            </a:r>
            <a:r>
              <a:rPr lang="en-US" altLang="ko-KR" sz="1600" dirty="0" smtClean="0"/>
              <a:t> </a:t>
            </a:r>
            <a:endParaRPr lang="ko-KR" altLang="en-US" sz="1600" dirty="0"/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11" name="그룹 10"/>
          <p:cNvGrpSpPr/>
          <p:nvPr/>
        </p:nvGrpSpPr>
        <p:grpSpPr>
          <a:xfrm>
            <a:off x="5018568" y="1605516"/>
            <a:ext cx="6859108" cy="4394149"/>
            <a:chOff x="295275" y="1937325"/>
            <a:chExt cx="6305550" cy="3823714"/>
          </a:xfrm>
        </p:grpSpPr>
        <p:grpSp>
          <p:nvGrpSpPr>
            <p:cNvPr id="9" name="그룹 8"/>
            <p:cNvGrpSpPr/>
            <p:nvPr/>
          </p:nvGrpSpPr>
          <p:grpSpPr>
            <a:xfrm>
              <a:off x="295275" y="1937325"/>
              <a:ext cx="6305550" cy="3823714"/>
              <a:chOff x="152400" y="2072261"/>
              <a:chExt cx="5070476" cy="2987676"/>
            </a:xfrm>
          </p:grpSpPr>
          <p:pic>
            <p:nvPicPr>
              <p:cNvPr id="1028" name="_x390742072" descr="EMB0000169c091c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2400" y="2072261"/>
                <a:ext cx="2535238" cy="1522413"/>
              </a:xfrm>
              <a:prstGeom prst="rect">
                <a:avLst/>
              </a:prstGeom>
              <a:ln>
                <a:noFill/>
              </a:ln>
              <a:effectLst>
                <a:outerShdw blurRad="190500" algn="tl" rotWithShape="0">
                  <a:srgbClr val="000000">
                    <a:alpha val="70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27" name="_x390743032" descr="EMB0000169c091d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87638" y="2072261"/>
                <a:ext cx="2535238" cy="1493838"/>
              </a:xfrm>
              <a:prstGeom prst="rect">
                <a:avLst/>
              </a:prstGeom>
              <a:ln>
                <a:noFill/>
              </a:ln>
              <a:effectLst>
                <a:outerShdw blurRad="190500" algn="tl" rotWithShape="0">
                  <a:srgbClr val="000000">
                    <a:alpha val="70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26" name="_x390746072" descr="EMB0000169c091e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2400" y="3566099"/>
                <a:ext cx="2535238" cy="1493838"/>
              </a:xfrm>
              <a:prstGeom prst="rect">
                <a:avLst/>
              </a:prstGeom>
              <a:ln>
                <a:noFill/>
              </a:ln>
              <a:effectLst>
                <a:outerShdw blurRad="190500" algn="tl" rotWithShape="0">
                  <a:srgbClr val="000000">
                    <a:alpha val="70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25" name="_x390742952" descr="EMB0000169c091f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87638" y="3565085"/>
                <a:ext cx="2535238" cy="1492250"/>
              </a:xfrm>
              <a:prstGeom prst="rect">
                <a:avLst/>
              </a:prstGeom>
              <a:ln>
                <a:noFill/>
              </a:ln>
              <a:effectLst>
                <a:outerShdw blurRad="190500" algn="tl" rotWithShape="0">
                  <a:srgbClr val="000000">
                    <a:alpha val="70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10" name="모서리가 둥근 직사각형 9"/>
            <p:cNvSpPr/>
            <p:nvPr/>
          </p:nvSpPr>
          <p:spPr>
            <a:xfrm>
              <a:off x="2971800" y="2409825"/>
              <a:ext cx="190500" cy="1224602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모서리가 둥근 직사각형 14"/>
            <p:cNvSpPr/>
            <p:nvPr/>
          </p:nvSpPr>
          <p:spPr>
            <a:xfrm>
              <a:off x="6124575" y="2714625"/>
              <a:ext cx="207520" cy="837772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모서리가 둥근 직사각형 15"/>
            <p:cNvSpPr/>
            <p:nvPr/>
          </p:nvSpPr>
          <p:spPr>
            <a:xfrm>
              <a:off x="2971800" y="4552950"/>
              <a:ext cx="190500" cy="913462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모서리가 둥근 직사각형 16"/>
            <p:cNvSpPr/>
            <p:nvPr/>
          </p:nvSpPr>
          <p:spPr>
            <a:xfrm>
              <a:off x="5967392" y="4344196"/>
              <a:ext cx="277926" cy="1118761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2" name="Rectangle 7"/>
          <p:cNvSpPr>
            <a:spLocks noChangeArrowheads="1"/>
          </p:cNvSpPr>
          <p:nvPr/>
        </p:nvSpPr>
        <p:spPr bwMode="auto">
          <a:xfrm>
            <a:off x="-3390901" y="-405827"/>
            <a:ext cx="4764050" cy="242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13" name="그룹 12"/>
          <p:cNvGrpSpPr/>
          <p:nvPr/>
        </p:nvGrpSpPr>
        <p:grpSpPr>
          <a:xfrm>
            <a:off x="295275" y="1814250"/>
            <a:ext cx="4523794" cy="2311673"/>
            <a:chOff x="905456" y="1872842"/>
            <a:chExt cx="3780264" cy="1760155"/>
          </a:xfrm>
        </p:grpSpPr>
        <p:pic>
          <p:nvPicPr>
            <p:cNvPr id="1030" name="_x390742072" descr="EMB0000169c092a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5456" y="1872842"/>
              <a:ext cx="3780264" cy="1760155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모서리가 둥근 직사각형 20"/>
            <p:cNvSpPr/>
            <p:nvPr/>
          </p:nvSpPr>
          <p:spPr>
            <a:xfrm>
              <a:off x="3974307" y="2192526"/>
              <a:ext cx="531018" cy="665500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935237" y="4366727"/>
            <a:ext cx="353913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ko-KR" altLang="en-US" dirty="0" smtClean="0"/>
              <a:t>인구 약 </a:t>
            </a:r>
            <a:r>
              <a:rPr lang="en-US" altLang="ko-KR" dirty="0" smtClean="0"/>
              <a:t>8</a:t>
            </a:r>
            <a:r>
              <a:rPr lang="ko-KR" altLang="en-US" dirty="0" smtClean="0"/>
              <a:t>천만 명</a:t>
            </a:r>
            <a:endParaRPr lang="en-US" altLang="ko-KR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ko-KR" altLang="en-US" dirty="0" smtClean="0"/>
              <a:t>생산 가능인구</a:t>
            </a:r>
            <a:r>
              <a:rPr lang="en-US" altLang="ko-KR" dirty="0" smtClean="0"/>
              <a:t>(15~64</a:t>
            </a:r>
            <a:r>
              <a:rPr lang="ko-KR" altLang="en-US" dirty="0" smtClean="0"/>
              <a:t>세</a:t>
            </a:r>
            <a:r>
              <a:rPr lang="en-US" altLang="ko-KR" dirty="0" smtClean="0"/>
              <a:t>) 71%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ko-KR" altLang="en-US" dirty="0" smtClean="0"/>
              <a:t>젊은 노동시장 보유</a:t>
            </a:r>
            <a:endParaRPr lang="en-US" altLang="ko-KR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altLang="ko-KR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ko-KR" altLang="en-US" dirty="0" smtClean="0"/>
              <a:t>석유 매장량 세계 </a:t>
            </a:r>
            <a:r>
              <a:rPr lang="en-US" altLang="ko-KR" dirty="0" smtClean="0"/>
              <a:t>4</a:t>
            </a:r>
            <a:r>
              <a:rPr lang="ko-KR" altLang="en-US" dirty="0" smtClean="0"/>
              <a:t>위</a:t>
            </a:r>
            <a:endParaRPr lang="en-US" altLang="ko-KR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ko-KR" altLang="en-US" dirty="0" smtClean="0"/>
              <a:t>가스 매장량 세계 </a:t>
            </a:r>
            <a:r>
              <a:rPr lang="en-US" altLang="ko-KR" dirty="0" smtClean="0"/>
              <a:t>1</a:t>
            </a:r>
            <a:r>
              <a:rPr lang="ko-KR" altLang="en-US" dirty="0" smtClean="0"/>
              <a:t>위</a:t>
            </a:r>
            <a:endParaRPr lang="en-US" altLang="ko-KR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altLang="ko-KR" dirty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ko-KR" alt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10236770" y="6031564"/>
            <a:ext cx="265747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 smtClean="0"/>
              <a:t>Re: WORLD BANK,  IMF</a:t>
            </a:r>
          </a:p>
          <a:p>
            <a:r>
              <a:rPr lang="en-US" altLang="ko-KR" sz="1100" dirty="0"/>
              <a:t> </a:t>
            </a:r>
            <a:r>
              <a:rPr lang="en-US" altLang="ko-KR" sz="1100" dirty="0" smtClean="0"/>
              <a:t>    BP</a:t>
            </a:r>
            <a:endParaRPr lang="ko-KR" altLang="en-US" sz="1100" dirty="0"/>
          </a:p>
        </p:txBody>
      </p:sp>
    </p:spTree>
    <p:extLst>
      <p:ext uri="{BB962C8B-B14F-4D97-AF65-F5344CB8AC3E}">
        <p14:creationId xmlns:p14="http://schemas.microsoft.com/office/powerpoint/2010/main" val="3111482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5724525" y="6524625"/>
            <a:ext cx="1971675" cy="130175"/>
          </a:xfrm>
        </p:spPr>
        <p:txBody>
          <a:bodyPr/>
          <a:lstStyle/>
          <a:p>
            <a:r>
              <a:rPr lang="en-US" altLang="ko-KR" dirty="0"/>
              <a:t>5</a:t>
            </a:r>
            <a:endParaRPr lang="ko-KR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0496550" y="160466"/>
            <a:ext cx="16954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/>
              <a:t>Ⅰ</a:t>
            </a:r>
            <a:r>
              <a:rPr lang="en-US" altLang="ko-KR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이란시장 소개</a:t>
            </a:r>
            <a:endParaRPr lang="ko-KR" altLang="en-US" sz="14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5275" y="114300"/>
            <a:ext cx="35718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/>
              <a:t>1.1 </a:t>
            </a:r>
            <a:r>
              <a:rPr lang="ko-KR" altLang="en-US" sz="2000" b="1" dirty="0"/>
              <a:t>이란선정 </a:t>
            </a:r>
            <a:r>
              <a:rPr lang="ko-KR" altLang="en-US" sz="2000" b="1" dirty="0" smtClean="0"/>
              <a:t>배경 </a:t>
            </a:r>
            <a:endParaRPr lang="ko-KR" altLang="en-US" sz="2000" b="1" dirty="0"/>
          </a:p>
        </p:txBody>
      </p:sp>
      <p:graphicFrame>
        <p:nvGraphicFramePr>
          <p:cNvPr id="7" name="차트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71620128"/>
              </p:ext>
            </p:extLst>
          </p:nvPr>
        </p:nvGraphicFramePr>
        <p:xfrm>
          <a:off x="189229" y="1223466"/>
          <a:ext cx="6836804" cy="24938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차트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57856654"/>
              </p:ext>
            </p:extLst>
          </p:nvPr>
        </p:nvGraphicFramePr>
        <p:xfrm>
          <a:off x="3591021" y="3717949"/>
          <a:ext cx="3435012" cy="24938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9" name="차트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22559830"/>
              </p:ext>
            </p:extLst>
          </p:nvPr>
        </p:nvGraphicFramePr>
        <p:xfrm>
          <a:off x="189229" y="3717949"/>
          <a:ext cx="3435012" cy="24938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1205426" y="874837"/>
            <a:ext cx="110098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이란에서 한국 가전제품은 프리미엄제품으로의 이미지를 가지고 있으며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기아자동차의 프라이드는 국민차 반열에 오름</a:t>
            </a:r>
            <a:endParaRPr lang="ko-KR" altLang="en-US" sz="1400" dirty="0"/>
          </a:p>
        </p:txBody>
      </p:sp>
      <p:sp>
        <p:nvSpPr>
          <p:cNvPr id="15" name="TextBox 14"/>
          <p:cNvSpPr txBox="1"/>
          <p:nvPr/>
        </p:nvSpPr>
        <p:spPr>
          <a:xfrm>
            <a:off x="9932681" y="4091722"/>
            <a:ext cx="2076218" cy="138499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1200" dirty="0" smtClean="0"/>
              <a:t>기아자동차는 이란기업인 </a:t>
            </a:r>
            <a:r>
              <a:rPr lang="ko-KR" altLang="en-US" sz="1200" dirty="0" err="1" smtClean="0"/>
              <a:t>시아파사에</a:t>
            </a:r>
            <a:r>
              <a:rPr lang="ko-KR" altLang="en-US" sz="1200" dirty="0" smtClean="0"/>
              <a:t> 프라이드 생산기술을 이전해주었으며 </a:t>
            </a:r>
            <a:r>
              <a:rPr lang="ko-KR" altLang="en-US" sz="1200" dirty="0" err="1" smtClean="0"/>
              <a:t>시아파사는</a:t>
            </a:r>
            <a:r>
              <a:rPr lang="ko-KR" altLang="en-US" sz="1200" dirty="0" smtClean="0"/>
              <a:t> 나심이라는 이름의 프라이드를 생산</a:t>
            </a:r>
            <a:r>
              <a:rPr lang="en-US" altLang="ko-KR" sz="1200" dirty="0" smtClean="0"/>
              <a:t>, 2013</a:t>
            </a:r>
            <a:r>
              <a:rPr lang="ko-KR" altLang="en-US" sz="1200" dirty="0" smtClean="0"/>
              <a:t>년에 </a:t>
            </a:r>
            <a:r>
              <a:rPr lang="en-US" altLang="ko-KR" sz="1200" dirty="0" smtClean="0"/>
              <a:t>40%</a:t>
            </a:r>
            <a:r>
              <a:rPr lang="ko-KR" altLang="en-US" sz="1200" dirty="0" smtClean="0"/>
              <a:t>에 달하는 점유율을 보임</a:t>
            </a:r>
            <a:endParaRPr lang="ko-KR" altLang="en-US" sz="1200" dirty="0"/>
          </a:p>
        </p:txBody>
      </p:sp>
      <p:graphicFrame>
        <p:nvGraphicFramePr>
          <p:cNvPr id="16" name="차트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21093210"/>
              </p:ext>
            </p:extLst>
          </p:nvPr>
        </p:nvGraphicFramePr>
        <p:xfrm>
          <a:off x="6530889" y="3434349"/>
          <a:ext cx="4963136" cy="28930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pSp>
        <p:nvGrpSpPr>
          <p:cNvPr id="20" name="그룹 19"/>
          <p:cNvGrpSpPr/>
          <p:nvPr/>
        </p:nvGrpSpPr>
        <p:grpSpPr>
          <a:xfrm>
            <a:off x="7218110" y="1358214"/>
            <a:ext cx="4934776" cy="1939735"/>
            <a:chOff x="380162" y="4456475"/>
            <a:chExt cx="5560541" cy="1495167"/>
          </a:xfrm>
        </p:grpSpPr>
        <p:sp>
          <p:nvSpPr>
            <p:cNvPr id="21" name="모서리가 둥근 직사각형 20"/>
            <p:cNvSpPr/>
            <p:nvPr/>
          </p:nvSpPr>
          <p:spPr>
            <a:xfrm>
              <a:off x="380162" y="4456475"/>
              <a:ext cx="5560541" cy="1495167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모서리가 둥근 직사각형 21"/>
            <p:cNvSpPr/>
            <p:nvPr/>
          </p:nvSpPr>
          <p:spPr>
            <a:xfrm>
              <a:off x="473677" y="4757354"/>
              <a:ext cx="5358712" cy="1161532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236237" y="4456475"/>
              <a:ext cx="2405447" cy="2609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600" b="1" dirty="0" smtClean="0"/>
                <a:t>이란 내 한류열풍</a:t>
              </a:r>
              <a:endParaRPr lang="ko-KR" altLang="en-US" sz="1600" b="1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527609" y="4838032"/>
              <a:ext cx="5250848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ko-KR" altLang="en-US" sz="1400" dirty="0" smtClean="0"/>
                <a:t>이란 국영</a:t>
              </a:r>
              <a:r>
                <a:rPr lang="en-US" altLang="ko-KR" sz="1400" dirty="0" smtClean="0"/>
                <a:t>TV</a:t>
              </a:r>
              <a:r>
                <a:rPr lang="ko-KR" altLang="en-US" sz="1400" dirty="0" smtClean="0"/>
                <a:t>에서 </a:t>
              </a:r>
              <a:r>
                <a:rPr lang="en-US" altLang="ko-KR" sz="1400" dirty="0" smtClean="0"/>
                <a:t>2007</a:t>
              </a:r>
              <a:r>
                <a:rPr lang="ko-KR" altLang="en-US" sz="1400" dirty="0" smtClean="0"/>
                <a:t>년 방영된 </a:t>
              </a:r>
              <a:r>
                <a:rPr lang="ko-KR" altLang="en-US" sz="1400" dirty="0" err="1" smtClean="0"/>
                <a:t>대장금과</a:t>
              </a:r>
              <a:r>
                <a:rPr lang="ko-KR" altLang="en-US" sz="1400" dirty="0" smtClean="0"/>
                <a:t> </a:t>
              </a:r>
              <a:r>
                <a:rPr lang="en-US" altLang="ko-KR" sz="1400" dirty="0" smtClean="0"/>
                <a:t>2009</a:t>
              </a:r>
              <a:r>
                <a:rPr lang="ko-KR" altLang="en-US" sz="1400" dirty="0" smtClean="0"/>
                <a:t>년 방영된 주몽은 </a:t>
              </a:r>
              <a:r>
                <a:rPr lang="en-US" altLang="ko-KR" sz="1400" dirty="0" smtClean="0"/>
                <a:t>85%</a:t>
              </a:r>
              <a:r>
                <a:rPr lang="ko-KR" altLang="en-US" sz="1400" dirty="0" smtClean="0"/>
                <a:t>에 달하는 높은 시청률을 기록하였음</a:t>
              </a:r>
              <a:endParaRPr lang="en-US" altLang="ko-KR" sz="1400" dirty="0" smtClean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ko-KR" altLang="en-US" sz="1400" dirty="0" err="1" smtClean="0"/>
                <a:t>엘지전자는</a:t>
              </a:r>
              <a:r>
                <a:rPr lang="ko-KR" altLang="en-US" sz="1400" dirty="0" smtClean="0"/>
                <a:t> 송일국을 모델로 하여 가전제품을 홍보하였으며</a:t>
              </a:r>
              <a:r>
                <a:rPr lang="en-US" altLang="ko-KR" sz="1400" dirty="0" smtClean="0"/>
                <a:t>, </a:t>
              </a:r>
              <a:r>
                <a:rPr lang="ko-KR" altLang="en-US" sz="1400" dirty="0" smtClean="0"/>
                <a:t>이란에 </a:t>
              </a:r>
              <a:r>
                <a:rPr lang="ko-KR" altLang="en-US" sz="1400" dirty="0" err="1" smtClean="0"/>
                <a:t>플래그쉽</a:t>
              </a:r>
              <a:r>
                <a:rPr lang="ko-KR" altLang="en-US" sz="1400" dirty="0" smtClean="0"/>
                <a:t> 스토어를 개장함</a:t>
              </a:r>
              <a:endParaRPr lang="ko-KR" altLang="en-US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317695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3425825" y="3382960"/>
            <a:ext cx="4848225" cy="52228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4168775" y="1290185"/>
            <a:ext cx="3690938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folHlink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>
            <a:lvl1pPr algn="l" latinLnBrk="1">
              <a:defRPr kumimoji="1" b="1">
                <a:solidFill>
                  <a:srgbClr val="000000"/>
                </a:solidFill>
                <a:latin typeface="Book Antiqua" panose="02040602050305030304" pitchFamily="18" charset="0"/>
                <a:ea typeface="돋움" panose="020B0600000101010101" pitchFamily="50" charset="-127"/>
              </a:defRPr>
            </a:lvl1pPr>
            <a:lvl2pPr algn="l" latinLnBrk="1">
              <a:defRPr kumimoji="1" b="1">
                <a:solidFill>
                  <a:srgbClr val="000000"/>
                </a:solidFill>
                <a:latin typeface="Book Antiqua" panose="02040602050305030304" pitchFamily="18" charset="0"/>
                <a:ea typeface="돋움" panose="020B0600000101010101" pitchFamily="50" charset="-127"/>
              </a:defRPr>
            </a:lvl2pPr>
            <a:lvl3pPr algn="l" latinLnBrk="1">
              <a:defRPr kumimoji="1" b="1">
                <a:solidFill>
                  <a:srgbClr val="000000"/>
                </a:solidFill>
                <a:latin typeface="Book Antiqua" panose="02040602050305030304" pitchFamily="18" charset="0"/>
                <a:ea typeface="돋움" panose="020B0600000101010101" pitchFamily="50" charset="-127"/>
              </a:defRPr>
            </a:lvl3pPr>
            <a:lvl4pPr algn="l" latinLnBrk="1">
              <a:defRPr kumimoji="1" b="1">
                <a:solidFill>
                  <a:srgbClr val="000000"/>
                </a:solidFill>
                <a:latin typeface="Book Antiqua" panose="02040602050305030304" pitchFamily="18" charset="0"/>
                <a:ea typeface="돋움" panose="020B0600000101010101" pitchFamily="50" charset="-127"/>
              </a:defRPr>
            </a:lvl4pPr>
            <a:lvl5pPr algn="l" latinLnBrk="1">
              <a:defRPr kumimoji="1" b="1">
                <a:solidFill>
                  <a:srgbClr val="000000"/>
                </a:solidFill>
                <a:latin typeface="Book Antiqua" panose="02040602050305030304" pitchFamily="18" charset="0"/>
                <a:ea typeface="돋움" panose="020B0600000101010101" pitchFamily="50" charset="-127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kumimoji="1" b="1">
                <a:solidFill>
                  <a:srgbClr val="000000"/>
                </a:solidFill>
                <a:latin typeface="Book Antiqua" panose="02040602050305030304" pitchFamily="18" charset="0"/>
                <a:ea typeface="돋움" panose="020B0600000101010101" pitchFamily="50" charset="-127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kumimoji="1" b="1">
                <a:solidFill>
                  <a:srgbClr val="000000"/>
                </a:solidFill>
                <a:latin typeface="Book Antiqua" panose="02040602050305030304" pitchFamily="18" charset="0"/>
                <a:ea typeface="돋움" panose="020B0600000101010101" pitchFamily="50" charset="-127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kumimoji="1" b="1">
                <a:solidFill>
                  <a:srgbClr val="000000"/>
                </a:solidFill>
                <a:latin typeface="Book Antiqua" panose="02040602050305030304" pitchFamily="18" charset="0"/>
                <a:ea typeface="돋움" panose="020B0600000101010101" pitchFamily="50" charset="-127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kumimoji="1" b="1">
                <a:solidFill>
                  <a:srgbClr val="000000"/>
                </a:solidFill>
                <a:latin typeface="Book Antiqua" panose="02040602050305030304" pitchFamily="18" charset="0"/>
                <a:ea typeface="돋움" panose="020B0600000101010101" pitchFamily="50" charset="-127"/>
              </a:defRPr>
            </a:lvl9pPr>
          </a:lstStyle>
          <a:p>
            <a:r>
              <a:rPr lang="en-US" altLang="ko-KR" sz="2800" dirty="0"/>
              <a:t>Ⅰ</a:t>
            </a:r>
            <a:r>
              <a:rPr lang="en-US" altLang="ko-KR" sz="28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sz="28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이란시장 소개</a:t>
            </a:r>
            <a:endParaRPr lang="ko-KR" altLang="en-US" sz="28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7" name="Line 4"/>
          <p:cNvSpPr>
            <a:spLocks noChangeShapeType="1"/>
          </p:cNvSpPr>
          <p:nvPr/>
        </p:nvSpPr>
        <p:spPr bwMode="auto">
          <a:xfrm>
            <a:off x="3349625" y="1906132"/>
            <a:ext cx="4849813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gray">
          <a:xfrm>
            <a:off x="4413250" y="2678112"/>
            <a:ext cx="4470400" cy="19451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609600" indent="-609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1463675" indent="-609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2209800" indent="-609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2998788" indent="-609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3787775" indent="-609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4244975" indent="-609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4702175" indent="-609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5159375" indent="-609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5616575" indent="-609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atinLnBrk="1">
              <a:lnSpc>
                <a:spcPct val="110000"/>
              </a:lnSpc>
              <a:spcBef>
                <a:spcPct val="50000"/>
              </a:spcBef>
            </a:pPr>
            <a:r>
              <a:rPr kumimoji="1" lang="ko-KR" altLang="en-US" sz="28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이란선정 배경</a:t>
            </a:r>
            <a:endParaRPr kumimoji="1" lang="ko-KR" altLang="en-US" sz="28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latinLnBrk="1">
              <a:lnSpc>
                <a:spcPct val="110000"/>
              </a:lnSpc>
              <a:spcBef>
                <a:spcPct val="50000"/>
              </a:spcBef>
            </a:pPr>
            <a:r>
              <a:rPr kumimoji="1" lang="ko-KR" altLang="en-US" sz="2800" b="1" dirty="0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이란의 최근 이슈</a:t>
            </a:r>
            <a:endParaRPr kumimoji="1" lang="en-US" altLang="ko-KR" sz="2800" b="1" dirty="0" smtClean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latinLnBrk="1">
              <a:lnSpc>
                <a:spcPct val="110000"/>
              </a:lnSpc>
              <a:spcBef>
                <a:spcPct val="50000"/>
              </a:spcBef>
            </a:pPr>
            <a:r>
              <a:rPr kumimoji="1" lang="ko-KR" altLang="en-US" sz="2800" dirty="0" smtClean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이란의 주요 산업 동향</a:t>
            </a:r>
            <a:endParaRPr kumimoji="1" lang="ko-KR" altLang="en-US" sz="28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90969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C8ABD-7762-4111-800B-237D06CE7893}" type="slidenum">
              <a:rPr lang="ko-KR" altLang="en-US" smtClean="0"/>
              <a:t>7</a:t>
            </a:fld>
            <a:endParaRPr lang="ko-KR" altLang="en-US"/>
          </a:p>
        </p:txBody>
      </p:sp>
      <p:sp>
        <p:nvSpPr>
          <p:cNvPr id="3" name="TextBox 2"/>
          <p:cNvSpPr txBox="1"/>
          <p:nvPr/>
        </p:nvSpPr>
        <p:spPr>
          <a:xfrm>
            <a:off x="10496550" y="160466"/>
            <a:ext cx="16954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/>
              <a:t>Ⅰ</a:t>
            </a:r>
            <a:r>
              <a:rPr lang="en-US" altLang="ko-KR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이란시장 소개</a:t>
            </a:r>
            <a:endParaRPr lang="ko-KR" altLang="en-US" sz="14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95275" y="114300"/>
            <a:ext cx="35718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/>
              <a:t>1.2 </a:t>
            </a:r>
            <a:r>
              <a:rPr lang="ko-KR" altLang="en-US" sz="2000" b="1" dirty="0" smtClean="0"/>
              <a:t>이란의 최근 이슈</a:t>
            </a:r>
            <a:endParaRPr lang="ko-KR" altLang="en-US" sz="20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3057525" y="942975"/>
            <a:ext cx="5943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 smtClean="0"/>
              <a:t>2015</a:t>
            </a:r>
            <a:r>
              <a:rPr lang="ko-KR" altLang="en-US" sz="1600" dirty="0" smtClean="0"/>
              <a:t>년 </a:t>
            </a:r>
            <a:r>
              <a:rPr lang="en-US" altLang="ko-KR" sz="1600" dirty="0" smtClean="0"/>
              <a:t>7</a:t>
            </a:r>
            <a:r>
              <a:rPr lang="ko-KR" altLang="en-US" sz="1600" dirty="0" smtClean="0"/>
              <a:t>월 </a:t>
            </a:r>
            <a:r>
              <a:rPr lang="en-US" altLang="ko-KR" sz="1600" dirty="0" smtClean="0"/>
              <a:t>14</a:t>
            </a:r>
            <a:r>
              <a:rPr lang="ko-KR" altLang="en-US" sz="1600" dirty="0" smtClean="0"/>
              <a:t>일 </a:t>
            </a:r>
            <a:r>
              <a:rPr lang="ko-KR" altLang="en-US" sz="1600" b="1" dirty="0" smtClean="0"/>
              <a:t>이란 핵 협상 타결</a:t>
            </a:r>
            <a:endParaRPr lang="en-US" altLang="ko-KR" sz="1600" b="1" dirty="0" smtClean="0"/>
          </a:p>
          <a:p>
            <a:pPr algn="ctr"/>
            <a:r>
              <a:rPr lang="ko-KR" altLang="en-US" sz="1600" dirty="0" smtClean="0"/>
              <a:t>경제 제재 해제 이후 주요 유망 사업 분야 진출 가능성 제고 </a:t>
            </a:r>
            <a:endParaRPr lang="ko-KR" altLang="en-US" sz="1600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2859731"/>
            <a:ext cx="4075546" cy="276050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8856911"/>
              </p:ext>
            </p:extLst>
          </p:nvPr>
        </p:nvGraphicFramePr>
        <p:xfrm>
          <a:off x="5335524" y="2682388"/>
          <a:ext cx="6008751" cy="3771900"/>
        </p:xfrm>
        <a:graphic>
          <a:graphicData uri="http://schemas.openxmlformats.org/drawingml/2006/table">
            <a:tbl>
              <a:tblPr/>
              <a:tblGrid>
                <a:gridCol w="1332103"/>
                <a:gridCol w="4676648"/>
              </a:tblGrid>
              <a:tr h="3311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일 시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주요 내용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311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-16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2011</a:t>
                      </a:r>
                      <a:r>
                        <a:rPr lang="ko-KR" altLang="en-US" sz="1400" kern="0" spc="-16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년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미국</a:t>
                      </a:r>
                      <a:r>
                        <a:rPr lang="en-US" altLang="ko-KR" sz="1400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국방수권법 등을 통해 이란 제재 수위를 강화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11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-16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2012</a:t>
                      </a:r>
                      <a:r>
                        <a:rPr lang="ko-KR" altLang="en-US" sz="1400" kern="0" spc="-16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년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-32258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EU, </a:t>
                      </a:r>
                      <a:r>
                        <a:rPr lang="ko-KR" altLang="en-US" sz="13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이란산 원유 수입을 금지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11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-16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2013</a:t>
                      </a:r>
                      <a:r>
                        <a:rPr lang="ko-KR" altLang="en-US" sz="1400" kern="0" spc="-16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년 </a:t>
                      </a:r>
                      <a:r>
                        <a:rPr lang="en-US" altLang="ko-KR" sz="1400" kern="0" spc="-16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10</a:t>
                      </a:r>
                      <a:r>
                        <a:rPr lang="ko-KR" altLang="en-US" sz="1400" kern="0" spc="-16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월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PG+5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와 이란간 핵 협상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11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-16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2013</a:t>
                      </a:r>
                      <a:r>
                        <a:rPr lang="ko-KR" altLang="en-US" sz="1400" kern="0" spc="-16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년 </a:t>
                      </a:r>
                      <a:r>
                        <a:rPr lang="en-US" altLang="ko-KR" sz="1400" kern="0" spc="-16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11</a:t>
                      </a:r>
                      <a:r>
                        <a:rPr lang="ko-KR" altLang="en-US" sz="1400" kern="0" spc="-16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월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이란 제재 일부분 완화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11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-16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2014</a:t>
                      </a:r>
                      <a:r>
                        <a:rPr lang="ko-KR" altLang="en-US" sz="1400" kern="0" spc="-16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년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협상시한 연장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11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-16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2015</a:t>
                      </a:r>
                      <a:r>
                        <a:rPr lang="ko-KR" altLang="en-US" sz="1400" kern="0" spc="-16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년 </a:t>
                      </a:r>
                      <a:r>
                        <a:rPr lang="en-US" altLang="ko-KR" sz="1400" kern="0" spc="-16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</a:t>
                      </a:r>
                      <a:r>
                        <a:rPr lang="ko-KR" altLang="en-US" sz="1400" kern="0" spc="-16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월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포괄적 공동행동 계획안 마련에 합의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11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-16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2015</a:t>
                      </a:r>
                      <a:r>
                        <a:rPr lang="ko-KR" altLang="en-US" sz="1400" kern="0" spc="-16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년 </a:t>
                      </a:r>
                      <a:r>
                        <a:rPr lang="en-US" altLang="ko-KR" sz="1400" kern="0" spc="-16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</a:t>
                      </a:r>
                      <a:r>
                        <a:rPr lang="ko-KR" altLang="en-US" sz="1400" kern="0" spc="-16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월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미 상원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핵 협상안 검토 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 ‘</a:t>
                      </a:r>
                      <a:r>
                        <a:rPr lang="ko-KR" altLang="en-US" sz="1400" kern="0" spc="0" dirty="0" err="1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의회승인법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’ 가결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11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-16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2015</a:t>
                      </a:r>
                      <a:r>
                        <a:rPr lang="ko-KR" altLang="en-US" sz="1400" kern="0" spc="-16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년 </a:t>
                      </a:r>
                      <a:r>
                        <a:rPr lang="en-US" altLang="ko-KR" sz="1400" kern="0" spc="-16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</a:t>
                      </a:r>
                      <a:r>
                        <a:rPr lang="ko-KR" altLang="en-US" sz="1400" kern="0" spc="-16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월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협상시한 연장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11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-16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2015</a:t>
                      </a:r>
                      <a:r>
                        <a:rPr lang="ko-KR" altLang="en-US" sz="1400" kern="0" spc="-16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년 </a:t>
                      </a:r>
                      <a:r>
                        <a:rPr lang="en-US" altLang="ko-KR" sz="1400" kern="0" spc="-16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7</a:t>
                      </a:r>
                      <a:r>
                        <a:rPr lang="ko-KR" altLang="en-US" sz="1400" kern="0" spc="-16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월 </a:t>
                      </a:r>
                      <a:r>
                        <a:rPr lang="en-US" altLang="ko-KR" sz="1400" kern="0" spc="-16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14</a:t>
                      </a:r>
                      <a:r>
                        <a:rPr lang="ko-KR" altLang="en-US" sz="1400" kern="0" spc="-16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일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최종 합의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직사각형 8"/>
          <p:cNvSpPr/>
          <p:nvPr/>
        </p:nvSpPr>
        <p:spPr>
          <a:xfrm>
            <a:off x="2514600" y="1789241"/>
            <a:ext cx="7658100" cy="631656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2905125" y="1899165"/>
            <a:ext cx="693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chemeClr val="bg1"/>
                </a:solidFill>
              </a:rPr>
              <a:t>35</a:t>
            </a:r>
            <a:r>
              <a:rPr lang="ko-KR" altLang="en-US" dirty="0" smtClean="0">
                <a:solidFill>
                  <a:schemeClr val="bg1"/>
                </a:solidFill>
              </a:rPr>
              <a:t>년 동안 미국과의 교류 단절</a:t>
            </a:r>
            <a:r>
              <a:rPr lang="en-US" altLang="ko-KR" dirty="0">
                <a:solidFill>
                  <a:schemeClr val="bg1"/>
                </a:solidFill>
              </a:rPr>
              <a:t> </a:t>
            </a:r>
            <a:r>
              <a:rPr lang="en-US" altLang="ko-KR" dirty="0" smtClean="0">
                <a:solidFill>
                  <a:schemeClr val="bg1"/>
                </a:solidFill>
              </a:rPr>
              <a:t>– </a:t>
            </a:r>
            <a:r>
              <a:rPr lang="ko-KR" altLang="en-US" dirty="0" smtClean="0">
                <a:solidFill>
                  <a:schemeClr val="bg1"/>
                </a:solidFill>
              </a:rPr>
              <a:t>미국</a:t>
            </a:r>
            <a:r>
              <a:rPr lang="en-US" altLang="ko-KR" dirty="0" smtClean="0">
                <a:solidFill>
                  <a:schemeClr val="bg1"/>
                </a:solidFill>
              </a:rPr>
              <a:t>, EU, UN</a:t>
            </a:r>
            <a:r>
              <a:rPr lang="ko-KR" altLang="en-US" dirty="0" smtClean="0">
                <a:solidFill>
                  <a:schemeClr val="bg1"/>
                </a:solidFill>
              </a:rPr>
              <a:t>의 제재를 받음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496550" y="6022969"/>
            <a:ext cx="265747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 smtClean="0"/>
              <a:t>Re: </a:t>
            </a:r>
            <a:r>
              <a:rPr lang="ko-KR" altLang="en-US" sz="1100" dirty="0" smtClean="0"/>
              <a:t>각종 언론사 종합</a:t>
            </a:r>
            <a:endParaRPr lang="en-US" altLang="ko-KR" sz="1100" dirty="0" smtClean="0"/>
          </a:p>
          <a:p>
            <a:r>
              <a:rPr lang="en-US" altLang="ko-KR" sz="1100" dirty="0"/>
              <a:t> </a:t>
            </a:r>
            <a:r>
              <a:rPr lang="en-US" altLang="ko-KR" sz="1100" dirty="0" smtClean="0"/>
              <a:t>    </a:t>
            </a:r>
            <a:r>
              <a:rPr lang="ko-KR" altLang="en-US" sz="1100" dirty="0" smtClean="0"/>
              <a:t>미 재무부 </a:t>
            </a:r>
            <a:r>
              <a:rPr lang="en-US" altLang="ko-KR" sz="1100" dirty="0" smtClean="0"/>
              <a:t>OFAC</a:t>
            </a:r>
            <a:endParaRPr lang="ko-KR" altLang="en-US" sz="1100" dirty="0"/>
          </a:p>
        </p:txBody>
      </p:sp>
    </p:spTree>
    <p:extLst>
      <p:ext uri="{BB962C8B-B14F-4D97-AF65-F5344CB8AC3E}">
        <p14:creationId xmlns:p14="http://schemas.microsoft.com/office/powerpoint/2010/main" val="4033358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3576456" y="4061451"/>
            <a:ext cx="4848225" cy="52228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4168775" y="1290185"/>
            <a:ext cx="3690938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folHlink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>
            <a:lvl1pPr algn="l" latinLnBrk="1">
              <a:defRPr kumimoji="1" b="1">
                <a:solidFill>
                  <a:srgbClr val="000000"/>
                </a:solidFill>
                <a:latin typeface="Book Antiqua" panose="02040602050305030304" pitchFamily="18" charset="0"/>
                <a:ea typeface="돋움" panose="020B0600000101010101" pitchFamily="50" charset="-127"/>
              </a:defRPr>
            </a:lvl1pPr>
            <a:lvl2pPr algn="l" latinLnBrk="1">
              <a:defRPr kumimoji="1" b="1">
                <a:solidFill>
                  <a:srgbClr val="000000"/>
                </a:solidFill>
                <a:latin typeface="Book Antiqua" panose="02040602050305030304" pitchFamily="18" charset="0"/>
                <a:ea typeface="돋움" panose="020B0600000101010101" pitchFamily="50" charset="-127"/>
              </a:defRPr>
            </a:lvl2pPr>
            <a:lvl3pPr algn="l" latinLnBrk="1">
              <a:defRPr kumimoji="1" b="1">
                <a:solidFill>
                  <a:srgbClr val="000000"/>
                </a:solidFill>
                <a:latin typeface="Book Antiqua" panose="02040602050305030304" pitchFamily="18" charset="0"/>
                <a:ea typeface="돋움" panose="020B0600000101010101" pitchFamily="50" charset="-127"/>
              </a:defRPr>
            </a:lvl3pPr>
            <a:lvl4pPr algn="l" latinLnBrk="1">
              <a:defRPr kumimoji="1" b="1">
                <a:solidFill>
                  <a:srgbClr val="000000"/>
                </a:solidFill>
                <a:latin typeface="Book Antiqua" panose="02040602050305030304" pitchFamily="18" charset="0"/>
                <a:ea typeface="돋움" panose="020B0600000101010101" pitchFamily="50" charset="-127"/>
              </a:defRPr>
            </a:lvl4pPr>
            <a:lvl5pPr algn="l" latinLnBrk="1">
              <a:defRPr kumimoji="1" b="1">
                <a:solidFill>
                  <a:srgbClr val="000000"/>
                </a:solidFill>
                <a:latin typeface="Book Antiqua" panose="02040602050305030304" pitchFamily="18" charset="0"/>
                <a:ea typeface="돋움" panose="020B0600000101010101" pitchFamily="50" charset="-127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kumimoji="1" b="1">
                <a:solidFill>
                  <a:srgbClr val="000000"/>
                </a:solidFill>
                <a:latin typeface="Book Antiqua" panose="02040602050305030304" pitchFamily="18" charset="0"/>
                <a:ea typeface="돋움" panose="020B0600000101010101" pitchFamily="50" charset="-127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kumimoji="1" b="1">
                <a:solidFill>
                  <a:srgbClr val="000000"/>
                </a:solidFill>
                <a:latin typeface="Book Antiqua" panose="02040602050305030304" pitchFamily="18" charset="0"/>
                <a:ea typeface="돋움" panose="020B0600000101010101" pitchFamily="50" charset="-127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kumimoji="1" b="1">
                <a:solidFill>
                  <a:srgbClr val="000000"/>
                </a:solidFill>
                <a:latin typeface="Book Antiqua" panose="02040602050305030304" pitchFamily="18" charset="0"/>
                <a:ea typeface="돋움" panose="020B0600000101010101" pitchFamily="50" charset="-127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kumimoji="1" b="1">
                <a:solidFill>
                  <a:srgbClr val="000000"/>
                </a:solidFill>
                <a:latin typeface="Book Antiqua" panose="02040602050305030304" pitchFamily="18" charset="0"/>
                <a:ea typeface="돋움" panose="020B0600000101010101" pitchFamily="50" charset="-127"/>
              </a:defRPr>
            </a:lvl9pPr>
          </a:lstStyle>
          <a:p>
            <a:r>
              <a:rPr lang="en-US" altLang="ko-KR" sz="2800" dirty="0"/>
              <a:t>Ⅰ</a:t>
            </a:r>
            <a:r>
              <a:rPr lang="en-US" altLang="ko-KR" sz="28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sz="28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이란시장 소개</a:t>
            </a:r>
            <a:endParaRPr lang="ko-KR" altLang="en-US" sz="28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7" name="Line 4"/>
          <p:cNvSpPr>
            <a:spLocks noChangeShapeType="1"/>
          </p:cNvSpPr>
          <p:nvPr/>
        </p:nvSpPr>
        <p:spPr bwMode="auto">
          <a:xfrm>
            <a:off x="3349625" y="1906132"/>
            <a:ext cx="4849813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gray">
          <a:xfrm>
            <a:off x="4413250" y="2678112"/>
            <a:ext cx="4470400" cy="19451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609600" indent="-609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1463675" indent="-609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2209800" indent="-609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2998788" indent="-609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3787775" indent="-609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4244975" indent="-609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4702175" indent="-609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5159375" indent="-609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5616575" indent="-609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atinLnBrk="1">
              <a:lnSpc>
                <a:spcPct val="110000"/>
              </a:lnSpc>
              <a:spcBef>
                <a:spcPct val="50000"/>
              </a:spcBef>
            </a:pPr>
            <a:r>
              <a:rPr kumimoji="1" lang="ko-KR" altLang="en-US" sz="28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이란선정 배경</a:t>
            </a:r>
            <a:endParaRPr kumimoji="1" lang="ko-KR" altLang="en-US" sz="28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latinLnBrk="1">
              <a:lnSpc>
                <a:spcPct val="110000"/>
              </a:lnSpc>
              <a:spcBef>
                <a:spcPct val="50000"/>
              </a:spcBef>
            </a:pPr>
            <a:r>
              <a:rPr kumimoji="1" lang="ko-KR" altLang="en-US" sz="28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이란의 최근 이슈</a:t>
            </a:r>
            <a:endParaRPr kumimoji="1" lang="en-US" altLang="ko-KR" sz="28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latinLnBrk="1">
              <a:lnSpc>
                <a:spcPct val="110000"/>
              </a:lnSpc>
              <a:spcBef>
                <a:spcPct val="50000"/>
              </a:spcBef>
            </a:pPr>
            <a:r>
              <a:rPr kumimoji="1" lang="ko-KR" altLang="en-US" sz="2800" b="1" dirty="0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이란의 주요 산업 동향</a:t>
            </a:r>
            <a:endParaRPr kumimoji="1" lang="ko-KR" altLang="en-US" sz="2800" b="1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88741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C8ABD-7762-4111-800B-237D06CE7893}" type="slidenum">
              <a:rPr lang="ko-KR" altLang="en-US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9</a:t>
            </a:fld>
            <a:endParaRPr lang="ko-KR" altLang="en-US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496550" y="160466"/>
            <a:ext cx="16954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Ⅰ</a:t>
            </a:r>
            <a:r>
              <a:rPr lang="en-US" altLang="ko-KR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이란시장 소개</a:t>
            </a:r>
            <a:endParaRPr lang="ko-KR" altLang="en-US" sz="14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95275" y="114300"/>
            <a:ext cx="35718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1.3 </a:t>
            </a:r>
            <a:r>
              <a:rPr lang="ko-KR" altLang="en-US" sz="20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이란의 주요 산업 동향</a:t>
            </a:r>
            <a:endParaRPr lang="ko-KR" altLang="en-US" sz="20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19074" y="863800"/>
            <a:ext cx="3276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가</a:t>
            </a:r>
            <a:r>
              <a:rPr lang="en-US" altLang="ko-KR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에너지 분야</a:t>
            </a:r>
            <a:endParaRPr lang="ko-KR" altLang="en-US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36983" y="1459586"/>
            <a:ext cx="53625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이란 정부는 네 개의 석유 및 가스 자회사를 운영</a:t>
            </a:r>
            <a:endParaRPr lang="ko-KR" altLang="en-US" sz="14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cxnSp>
        <p:nvCxnSpPr>
          <p:cNvPr id="16" name="직선 화살표 연결선 15"/>
          <p:cNvCxnSpPr>
            <a:stCxn id="14" idx="2"/>
            <a:endCxn id="10" idx="0"/>
          </p:cNvCxnSpPr>
          <p:nvPr/>
        </p:nvCxnSpPr>
        <p:spPr>
          <a:xfrm flipH="1">
            <a:off x="676275" y="2422394"/>
            <a:ext cx="1769268" cy="6249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7" name="직선 화살표 연결선 16"/>
          <p:cNvCxnSpPr>
            <a:stCxn id="14" idx="2"/>
            <a:endCxn id="11" idx="0"/>
          </p:cNvCxnSpPr>
          <p:nvPr/>
        </p:nvCxnSpPr>
        <p:spPr>
          <a:xfrm flipH="1">
            <a:off x="1857375" y="2422394"/>
            <a:ext cx="588168" cy="6249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35" name="그룹 34"/>
          <p:cNvGrpSpPr/>
          <p:nvPr/>
        </p:nvGrpSpPr>
        <p:grpSpPr>
          <a:xfrm>
            <a:off x="123824" y="1873101"/>
            <a:ext cx="4619625" cy="1797975"/>
            <a:chOff x="123824" y="1873101"/>
            <a:chExt cx="4619625" cy="1839485"/>
          </a:xfrm>
        </p:grpSpPr>
        <p:sp>
          <p:nvSpPr>
            <p:cNvPr id="10" name="모서리가 둥근 직사각형 9"/>
            <p:cNvSpPr/>
            <p:nvPr/>
          </p:nvSpPr>
          <p:spPr>
            <a:xfrm>
              <a:off x="123824" y="3074411"/>
              <a:ext cx="1104901" cy="638175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100" dirty="0" smtClean="0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이란</a:t>
              </a:r>
              <a:endParaRPr lang="en-US" altLang="ko-KR" sz="1100" dirty="0" smtClean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pPr algn="ctr"/>
              <a:r>
                <a:rPr lang="ko-KR" altLang="en-US" sz="1100" dirty="0" smtClean="0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국영석유회사</a:t>
              </a:r>
              <a:endParaRPr lang="ko-KR" altLang="en-US" sz="1100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11" name="모서리가 둥근 직사각형 10"/>
            <p:cNvSpPr/>
            <p:nvPr/>
          </p:nvSpPr>
          <p:spPr>
            <a:xfrm>
              <a:off x="1304924" y="3074411"/>
              <a:ext cx="1104901" cy="638175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100" dirty="0" smtClean="0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이란</a:t>
              </a:r>
              <a:endParaRPr lang="en-US" altLang="ko-KR" sz="1100" dirty="0" smtClean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pPr algn="ctr"/>
              <a:r>
                <a:rPr lang="ko-KR" altLang="en-US" sz="1100" dirty="0" smtClean="0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국영가스회사</a:t>
              </a:r>
              <a:endParaRPr lang="ko-KR" altLang="en-US" sz="1100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12" name="모서리가 둥근 직사각형 11"/>
            <p:cNvSpPr/>
            <p:nvPr/>
          </p:nvSpPr>
          <p:spPr>
            <a:xfrm>
              <a:off x="2476498" y="3074410"/>
              <a:ext cx="1104901" cy="638175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100" dirty="0" smtClean="0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이란</a:t>
              </a:r>
              <a:endParaRPr lang="en-US" altLang="ko-KR" sz="1100" dirty="0" smtClean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pPr algn="ctr"/>
              <a:r>
                <a:rPr lang="ko-KR" altLang="en-US" sz="1100" dirty="0" smtClean="0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석유정제 및 유통회사</a:t>
              </a:r>
              <a:endParaRPr lang="ko-KR" altLang="en-US" sz="1100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3638548" y="3074409"/>
              <a:ext cx="1104901" cy="638175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100" dirty="0" smtClean="0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이란 </a:t>
              </a:r>
              <a:endParaRPr lang="en-US" altLang="ko-KR" sz="1100" dirty="0" smtClean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pPr algn="ctr"/>
              <a:r>
                <a:rPr lang="ko-KR" altLang="en-US" sz="1100" dirty="0" smtClean="0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국영화학회사</a:t>
              </a:r>
              <a:endParaRPr lang="ko-KR" altLang="en-US" sz="1100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14" name="모서리가 둥근 직사각형 13"/>
            <p:cNvSpPr/>
            <p:nvPr/>
          </p:nvSpPr>
          <p:spPr>
            <a:xfrm>
              <a:off x="2014536" y="1873101"/>
              <a:ext cx="862014" cy="561975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smtClean="0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이란정부</a:t>
              </a:r>
              <a:endParaRPr lang="ko-KR" altLang="en-US" sz="120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cxnSp>
          <p:nvCxnSpPr>
            <p:cNvPr id="20" name="직선 화살표 연결선 19"/>
            <p:cNvCxnSpPr>
              <a:stCxn id="14" idx="2"/>
              <a:endCxn id="12" idx="0"/>
            </p:cNvCxnSpPr>
            <p:nvPr/>
          </p:nvCxnSpPr>
          <p:spPr>
            <a:xfrm>
              <a:off x="2445543" y="2435076"/>
              <a:ext cx="583406" cy="63933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3" name="직선 화살표 연결선 22"/>
            <p:cNvCxnSpPr>
              <a:stCxn id="14" idx="2"/>
              <a:endCxn id="13" idx="0"/>
            </p:cNvCxnSpPr>
            <p:nvPr/>
          </p:nvCxnSpPr>
          <p:spPr>
            <a:xfrm>
              <a:off x="2445543" y="2435076"/>
              <a:ext cx="1745456" cy="63933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34" name="Rectangle 2"/>
          <p:cNvSpPr>
            <a:spLocks noChangeArrowheads="1"/>
          </p:cNvSpPr>
          <p:nvPr/>
        </p:nvSpPr>
        <p:spPr bwMode="auto">
          <a:xfrm>
            <a:off x="-119064" y="354582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5121" name="_x390745992" descr="EMB0000169c095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3730487"/>
            <a:ext cx="4743449" cy="2580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모서리가 둥근 직사각형 35"/>
          <p:cNvSpPr/>
          <p:nvPr/>
        </p:nvSpPr>
        <p:spPr>
          <a:xfrm>
            <a:off x="754912" y="4837814"/>
            <a:ext cx="550012" cy="141413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286812" y="847352"/>
            <a:ext cx="3276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나</a:t>
            </a:r>
            <a:r>
              <a:rPr lang="en-US" altLang="ko-KR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정보 </a:t>
            </a:r>
            <a:r>
              <a:rPr lang="en-US" altLang="ko-KR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· </a:t>
            </a:r>
            <a:r>
              <a:rPr lang="ko-KR" altLang="en-US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통신 분야</a:t>
            </a:r>
            <a:endParaRPr lang="en-US" altLang="ko-KR" b="1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5285484" y="1569718"/>
            <a:ext cx="690651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2014</a:t>
            </a:r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년 기준 정보통신에 대한 소비액은 약 </a:t>
            </a: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60</a:t>
            </a:r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억 달러 이상</a:t>
            </a:r>
            <a:endParaRPr lang="en-US" altLang="ko-KR" sz="14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altLang="ko-KR" sz="14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2013</a:t>
            </a:r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년 기준 휴대전화 가입자 수 </a:t>
            </a: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9</a:t>
            </a:r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백만 명 이상 그러나 스마트 폰 보급은 저조한 상태</a:t>
            </a:r>
            <a:endParaRPr lang="en-US" altLang="ko-KR" sz="14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altLang="ko-KR" sz="14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이란 정부는 전국의 모든 학교에 컴퓨터와 인터넷을 제공</a:t>
            </a:r>
            <a:endParaRPr lang="ko-KR" altLang="en-US" sz="14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cxnSp>
        <p:nvCxnSpPr>
          <p:cNvPr id="40" name="직선 연결선 39"/>
          <p:cNvCxnSpPr/>
          <p:nvPr/>
        </p:nvCxnSpPr>
        <p:spPr>
          <a:xfrm>
            <a:off x="5103628" y="971550"/>
            <a:ext cx="10632" cy="5205966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3923411" y="6046844"/>
            <a:ext cx="152178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 smtClean="0"/>
              <a:t>Re: </a:t>
            </a:r>
            <a:r>
              <a:rPr lang="ko-KR" altLang="en-US" sz="1100" dirty="0" smtClean="0"/>
              <a:t>이란 </a:t>
            </a:r>
            <a:r>
              <a:rPr lang="ko-KR" altLang="en-US" sz="1100" dirty="0" err="1" smtClean="0"/>
              <a:t>투자청</a:t>
            </a:r>
            <a:r>
              <a:rPr lang="en-US" altLang="ko-KR" sz="1100" dirty="0" smtClean="0"/>
              <a:t> </a:t>
            </a:r>
          </a:p>
          <a:p>
            <a:r>
              <a:rPr lang="en-US" altLang="ko-KR" sz="1100" dirty="0" smtClean="0"/>
              <a:t>     OPEC</a:t>
            </a:r>
            <a:endParaRPr lang="ko-KR" altLang="en-US" sz="1100" dirty="0"/>
          </a:p>
        </p:txBody>
      </p:sp>
      <p:pic>
        <p:nvPicPr>
          <p:cNvPr id="5123" name="_x390748072" descr="EMB0000169c097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2304" y="3289949"/>
            <a:ext cx="5209436" cy="2863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TextBox 42"/>
          <p:cNvSpPr txBox="1"/>
          <p:nvPr/>
        </p:nvSpPr>
        <p:spPr>
          <a:xfrm>
            <a:off x="6884802" y="2982171"/>
            <a:ext cx="39528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/>
              <a:t>기술 </a:t>
            </a:r>
            <a:r>
              <a:rPr lang="en-US" altLang="ko-KR" sz="1400" b="1" dirty="0" smtClean="0"/>
              <a:t>&amp; </a:t>
            </a:r>
            <a:r>
              <a:rPr lang="ko-KR" altLang="en-US" sz="1400" b="1" dirty="0" smtClean="0"/>
              <a:t>엔지니어 프로젝트 현황 </a:t>
            </a:r>
            <a:r>
              <a:rPr lang="en-US" altLang="ko-KR" sz="1400" b="1" dirty="0" smtClean="0"/>
              <a:t>(2014</a:t>
            </a:r>
            <a:r>
              <a:rPr lang="ko-KR" altLang="en-US" sz="1400" b="1" dirty="0" smtClean="0"/>
              <a:t>년</a:t>
            </a:r>
            <a:r>
              <a:rPr lang="en-US" altLang="ko-KR" sz="1400" b="1" dirty="0" smtClean="0"/>
              <a:t>)</a:t>
            </a:r>
            <a:endParaRPr lang="ko-KR" altLang="en-US" sz="1400" b="1" dirty="0"/>
          </a:p>
        </p:txBody>
      </p:sp>
      <p:sp>
        <p:nvSpPr>
          <p:cNvPr id="46" name="TextBox 45"/>
          <p:cNvSpPr txBox="1"/>
          <p:nvPr/>
        </p:nvSpPr>
        <p:spPr>
          <a:xfrm>
            <a:off x="10136372" y="6196562"/>
            <a:ext cx="220802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 smtClean="0"/>
              <a:t>Re: </a:t>
            </a:r>
            <a:r>
              <a:rPr lang="ko-KR" altLang="en-US" sz="1100" dirty="0" smtClean="0"/>
              <a:t>이란무역협회</a:t>
            </a:r>
            <a:r>
              <a:rPr lang="en-US" altLang="ko-KR" sz="1100" dirty="0"/>
              <a:t> </a:t>
            </a:r>
            <a:r>
              <a:rPr lang="ko-KR" altLang="en-US" sz="1100" dirty="0" smtClean="0"/>
              <a:t>보고서</a:t>
            </a:r>
            <a:r>
              <a:rPr lang="en-US" altLang="ko-KR" sz="1100" dirty="0" smtClean="0"/>
              <a:t>, 2015</a:t>
            </a:r>
            <a:endParaRPr lang="ko-KR" altLang="en-US" sz="1100" dirty="0"/>
          </a:p>
        </p:txBody>
      </p:sp>
    </p:spTree>
    <p:extLst>
      <p:ext uri="{BB962C8B-B14F-4D97-AF65-F5344CB8AC3E}">
        <p14:creationId xmlns:p14="http://schemas.microsoft.com/office/powerpoint/2010/main" val="3363567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C8ABD-7762-4111-800B-237D06CE7893}" type="slidenum">
              <a:rPr lang="ko-KR" altLang="en-US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10</a:t>
            </a:fld>
            <a:endParaRPr lang="ko-KR" altLang="en-US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496550" y="171099"/>
            <a:ext cx="16954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Ⅰ</a:t>
            </a:r>
            <a:r>
              <a:rPr lang="en-US" altLang="ko-KR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이란시장 소개</a:t>
            </a:r>
            <a:endParaRPr lang="ko-KR" altLang="en-US" sz="14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95275" y="114300"/>
            <a:ext cx="35718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1.3 </a:t>
            </a:r>
            <a:r>
              <a:rPr lang="ko-KR" altLang="en-US" sz="20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이란의 주요 산업 동향</a:t>
            </a:r>
            <a:endParaRPr lang="ko-KR" altLang="en-US" sz="20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6823" y="914437"/>
            <a:ext cx="3276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다</a:t>
            </a:r>
            <a:r>
              <a:rPr lang="en-US" altLang="ko-KR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제조업 분야</a:t>
            </a:r>
            <a:endParaRPr lang="ko-KR" altLang="en-US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2649" y="1498107"/>
            <a:ext cx="45000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지역별 국가별 제조업 규모는</a:t>
            </a: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</a:p>
          <a:p>
            <a:pPr algn="ctr"/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미주와 유럽</a:t>
            </a: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동남아에 집중되어 있음</a:t>
            </a:r>
            <a:endParaRPr lang="ko-KR" altLang="en-US" sz="14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6621174"/>
              </p:ext>
            </p:extLst>
          </p:nvPr>
        </p:nvGraphicFramePr>
        <p:xfrm>
          <a:off x="106823" y="2740129"/>
          <a:ext cx="4642993" cy="3345180"/>
        </p:xfrm>
        <a:graphic>
          <a:graphicData uri="http://schemas.openxmlformats.org/drawingml/2006/table">
            <a:tbl>
              <a:tblPr/>
              <a:tblGrid>
                <a:gridCol w="2554478"/>
                <a:gridCol w="2088515"/>
              </a:tblGrid>
              <a:tr h="33269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지역 및 국가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Share in world MVA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3269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16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전 세계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100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269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16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북 아메리카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-32258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22.4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269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16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유럽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-32258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24.7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269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16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동아시아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-32258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17.2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269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16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중국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-32258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15.3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269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16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아프리카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-32258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1.5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269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16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아시아태평양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-32258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21.7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269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16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라틴아메리카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5.8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269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16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그 밖 지역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3.3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212649" y="2261867"/>
            <a:ext cx="50079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세계 제조업 </a:t>
            </a:r>
            <a:r>
              <a:rPr lang="en-US" altLang="ko-KR" sz="16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MVP </a:t>
            </a:r>
            <a:r>
              <a:rPr lang="ko-KR" altLang="en-US" sz="16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현황 </a:t>
            </a:r>
            <a:r>
              <a:rPr lang="en-US" altLang="ko-KR" sz="16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(Market Value Added)</a:t>
            </a:r>
            <a:endParaRPr lang="ko-KR" altLang="en-US" sz="16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867150" y="6137475"/>
            <a:ext cx="152178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Re: UNIDO</a:t>
            </a:r>
            <a:endParaRPr lang="ko-KR" altLang="en-US" sz="11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546356" y="5791200"/>
            <a:ext cx="3763926" cy="32235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758873" y="1283769"/>
            <a:ext cx="70261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이란은 중동에서는 드물게 </a:t>
            </a:r>
            <a:r>
              <a:rPr lang="ko-KR" altLang="en-US" b="1" u="sng" dirty="0" smtClean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자국 내 생산</a:t>
            </a:r>
            <a:r>
              <a:rPr lang="ko-KR" altLang="en-US" dirty="0" smtClean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을 </a:t>
            </a:r>
            <a:endParaRPr lang="en-US" altLang="ko-KR" dirty="0" smtClean="0">
              <a:solidFill>
                <a:schemeClr val="accent1">
                  <a:lumMod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ko-KR" altLang="en-US" dirty="0" smtClean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목표로 하는 산업정책을 시행</a:t>
            </a:r>
            <a:endParaRPr lang="ko-KR" altLang="en-US" dirty="0">
              <a:solidFill>
                <a:schemeClr val="accent1">
                  <a:lumMod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5220583" y="2187155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146499" y="3571647"/>
            <a:ext cx="295585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1990</a:t>
            </a:r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년 이후 탈 석유화 정책 추진</a:t>
            </a:r>
            <a:endParaRPr lang="en-US" altLang="ko-KR" sz="14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endParaRPr lang="en-US" altLang="ko-KR" sz="14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endParaRPr lang="en-US" altLang="ko-KR" sz="14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약 </a:t>
            </a: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7</a:t>
            </a:r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만개의 제조업체가 활동 중</a:t>
            </a:r>
            <a:endParaRPr lang="en-US" altLang="ko-KR" sz="14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endParaRPr lang="en-US" altLang="ko-KR" sz="14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endParaRPr lang="en-US" altLang="ko-KR" sz="14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ko-KR" altLang="en-US" sz="1400" b="1" u="sng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비금속</a:t>
            </a:r>
            <a:r>
              <a:rPr lang="en-US" altLang="ko-KR" sz="1400" b="1" u="sng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/</a:t>
            </a:r>
            <a:r>
              <a:rPr lang="ko-KR" altLang="en-US" sz="1400" b="1" u="sng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광물 산업</a:t>
            </a:r>
            <a:r>
              <a:rPr lang="en-US" altLang="ko-KR" sz="1400" b="1" u="sng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400" b="1" u="sng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식품 산업</a:t>
            </a:r>
            <a:endParaRPr lang="en-US" altLang="ko-KR" sz="1400" b="1" u="sng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ko-KR" altLang="en-US" sz="1400" b="1" u="sng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자동차 산업이 주류를 </a:t>
            </a:r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이루고 있음</a:t>
            </a:r>
            <a:endParaRPr lang="ko-KR" altLang="en-US" sz="14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pSp>
        <p:nvGrpSpPr>
          <p:cNvPr id="21" name="그룹 20"/>
          <p:cNvGrpSpPr/>
          <p:nvPr/>
        </p:nvGrpSpPr>
        <p:grpSpPr>
          <a:xfrm>
            <a:off x="5581650" y="3022930"/>
            <a:ext cx="3147238" cy="2913317"/>
            <a:chOff x="5922939" y="3000633"/>
            <a:chExt cx="3147238" cy="2913317"/>
          </a:xfrm>
        </p:grpSpPr>
        <p:grpSp>
          <p:nvGrpSpPr>
            <p:cNvPr id="20" name="그룹 19"/>
            <p:cNvGrpSpPr/>
            <p:nvPr/>
          </p:nvGrpSpPr>
          <p:grpSpPr>
            <a:xfrm>
              <a:off x="5975804" y="3000633"/>
              <a:ext cx="3048000" cy="2913317"/>
              <a:chOff x="5972558" y="2982738"/>
              <a:chExt cx="3048000" cy="2913317"/>
            </a:xfrm>
          </p:grpSpPr>
          <p:pic>
            <p:nvPicPr>
              <p:cNvPr id="7171" name="_x395062360" descr="DRW0000169c098a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72558" y="2982738"/>
                <a:ext cx="3048000" cy="291331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8" name="TextBox 17"/>
              <p:cNvSpPr txBox="1"/>
              <p:nvPr/>
            </p:nvSpPr>
            <p:spPr>
              <a:xfrm>
                <a:off x="6294476" y="4106715"/>
                <a:ext cx="106325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b="1" dirty="0" smtClean="0"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(</a:t>
                </a:r>
                <a:r>
                  <a:rPr lang="ko-KR" altLang="en-US" sz="1200" b="1" dirty="0" smtClean="0"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제조업</a:t>
                </a:r>
                <a:r>
                  <a:rPr lang="en-US" altLang="ko-KR" sz="1200" b="1" dirty="0" smtClean="0"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)</a:t>
                </a:r>
                <a:endParaRPr lang="ko-KR" altLang="en-US" sz="1200" b="1" dirty="0">
                  <a:latin typeface="나눔고딕" panose="020D0604000000000000" pitchFamily="50" charset="-127"/>
                  <a:ea typeface="나눔고딕" panose="020D0604000000000000" pitchFamily="50" charset="-127"/>
                </a:endParaRPr>
              </a:p>
            </p:txBody>
          </p:sp>
        </p:grpSp>
        <p:sp>
          <p:nvSpPr>
            <p:cNvPr id="19" name="모서리가 둥근 직사각형 18"/>
            <p:cNvSpPr/>
            <p:nvPr/>
          </p:nvSpPr>
          <p:spPr>
            <a:xfrm>
              <a:off x="5922939" y="4106554"/>
              <a:ext cx="3147238" cy="930987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5947008" y="2449200"/>
            <a:ext cx="27355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산업별 </a:t>
            </a:r>
            <a:r>
              <a:rPr lang="en-US" altLang="ko-KR" sz="16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GDP </a:t>
            </a:r>
            <a:r>
              <a:rPr lang="ko-KR" altLang="en-US" sz="16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기여도 </a:t>
            </a:r>
            <a:r>
              <a:rPr lang="en-US" altLang="ko-KR" sz="16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(%)</a:t>
            </a:r>
            <a:endParaRPr lang="ko-KR" altLang="en-US" sz="16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8984071" y="6067118"/>
            <a:ext cx="3207929" cy="3293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fontAlgn="base">
              <a:lnSpc>
                <a:spcPct val="160000"/>
              </a:lnSpc>
            </a:pPr>
            <a:r>
              <a:rPr lang="en-US" altLang="ko-KR" sz="1100" kern="0" dirty="0" smtClean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Re: EIU</a:t>
            </a:r>
            <a:r>
              <a:rPr lang="en-US" altLang="ko-KR" sz="1100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The Economist Intelligence Unit, 2015</a:t>
            </a:r>
            <a:endParaRPr lang="en-US" altLang="ko-KR" sz="700" kern="0" spc="0" dirty="0">
              <a:solidFill>
                <a:srgbClr val="000000"/>
              </a:solidFill>
              <a:effectLst/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3" name="모서리가 둥근 직사각형 22"/>
          <p:cNvSpPr/>
          <p:nvPr/>
        </p:nvSpPr>
        <p:spPr>
          <a:xfrm>
            <a:off x="9114600" y="3434316"/>
            <a:ext cx="2836394" cy="220093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3140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C8ABD-7762-4111-800B-237D06CE7893}" type="slidenum">
              <a:rPr lang="ko-KR" altLang="en-US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11</a:t>
            </a:fld>
            <a:endParaRPr lang="ko-KR" altLang="en-US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496550" y="171099"/>
            <a:ext cx="16954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Ⅰ</a:t>
            </a:r>
            <a:r>
              <a:rPr lang="en-US" altLang="ko-KR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이란시장 소개</a:t>
            </a:r>
            <a:endParaRPr lang="ko-KR" altLang="en-US" sz="14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95275" y="114300"/>
            <a:ext cx="35718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1.3 </a:t>
            </a:r>
            <a:r>
              <a:rPr lang="ko-KR" altLang="en-US" sz="20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이란의 주요 산업 동향</a:t>
            </a:r>
            <a:endParaRPr lang="ko-KR" altLang="en-US" sz="20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0618" y="1032790"/>
            <a:ext cx="3276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라</a:t>
            </a:r>
            <a:r>
              <a:rPr lang="en-US" altLang="ko-KR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자동차 산업</a:t>
            </a:r>
            <a:endParaRPr lang="ko-KR" altLang="en-US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081211" y="956968"/>
            <a:ext cx="94763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주로 </a:t>
            </a:r>
            <a:r>
              <a:rPr lang="en-US" altLang="ko-KR" sz="16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OEM </a:t>
            </a:r>
            <a:r>
              <a:rPr lang="ko-KR" altLang="en-US" sz="16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방식으로 자동차를 생산하며</a:t>
            </a:r>
            <a:r>
              <a:rPr lang="en-US" altLang="ko-KR" sz="16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</a:p>
          <a:p>
            <a:r>
              <a:rPr lang="ko-KR" altLang="en-US" sz="16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경제 제재가 시작되면서 중국의 저 품질 부품을 주로 수입해 </a:t>
            </a:r>
            <a:r>
              <a:rPr lang="ko-KR" altLang="en-US" sz="1600" b="1" u="sng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자동차 산업이 </a:t>
            </a:r>
            <a:r>
              <a:rPr lang="en-US" altLang="ko-KR" sz="1600" b="1" u="sng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20</a:t>
            </a:r>
            <a:r>
              <a:rPr lang="ko-KR" altLang="en-US" sz="1600" b="1" u="sng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년 후퇴되었다고 분석</a:t>
            </a:r>
            <a:r>
              <a:rPr lang="ko-KR" altLang="en-US" sz="16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됨</a:t>
            </a:r>
            <a:endParaRPr lang="ko-KR" altLang="en-US" sz="16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1750792"/>
              </p:ext>
            </p:extLst>
          </p:nvPr>
        </p:nvGraphicFramePr>
        <p:xfrm>
          <a:off x="170616" y="3860317"/>
          <a:ext cx="5365115" cy="2263140"/>
        </p:xfrm>
        <a:graphic>
          <a:graphicData uri="http://schemas.openxmlformats.org/drawingml/2006/table">
            <a:tbl>
              <a:tblPr/>
              <a:tblGrid>
                <a:gridCol w="1656588"/>
                <a:gridCol w="1908175"/>
                <a:gridCol w="1800352"/>
              </a:tblGrid>
              <a:tr h="28549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</a:rPr>
                        <a:t>기업명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>
                          <a:solidFill>
                            <a:srgbClr val="000000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</a:rPr>
                        <a:t>판매대수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</a:rPr>
                        <a:t>시장점유율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HCI Poppy"/>
                          <a:ea typeface="바탕" panose="02030600000101010101" pitchFamily="18" charset="-127"/>
                        </a:rPr>
                        <a:t>(%)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8549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-160" dirty="0" err="1">
                          <a:solidFill>
                            <a:srgbClr val="000000"/>
                          </a:solidFill>
                          <a:effectLst/>
                          <a:latin typeface="HCI Poppy"/>
                          <a:ea typeface="바탕" panose="02030600000101010101" pitchFamily="18" charset="-127"/>
                        </a:rPr>
                        <a:t>Saipa</a:t>
                      </a:r>
                      <a:endParaRPr lang="en-US" sz="1000" b="1" kern="0" spc="0" dirty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HCI Poppy"/>
                          <a:ea typeface="바탕" panose="02030600000101010101" pitchFamily="18" charset="-127"/>
                        </a:rPr>
                        <a:t>237,724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HCI Poppy"/>
                          <a:ea typeface="바탕" panose="02030600000101010101" pitchFamily="18" charset="-127"/>
                        </a:rPr>
                        <a:t>39.5 %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195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160" dirty="0" err="1">
                          <a:solidFill>
                            <a:srgbClr val="000000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</a:rPr>
                        <a:t>푸조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-32258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181,051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-32258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30.0%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361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-160" dirty="0">
                          <a:solidFill>
                            <a:srgbClr val="000000"/>
                          </a:solidFill>
                          <a:effectLst/>
                          <a:latin typeface="HCI Poppy"/>
                          <a:ea typeface="바탕" panose="02030600000101010101" pitchFamily="18" charset="-127"/>
                        </a:rPr>
                        <a:t>Iran </a:t>
                      </a:r>
                      <a:r>
                        <a:rPr lang="en-US" sz="1400" b="1" kern="0" spc="-160" dirty="0" err="1">
                          <a:solidFill>
                            <a:srgbClr val="000000"/>
                          </a:solidFill>
                          <a:effectLst/>
                          <a:latin typeface="HCI Poppy"/>
                          <a:ea typeface="바탕" panose="02030600000101010101" pitchFamily="18" charset="-127"/>
                        </a:rPr>
                        <a:t>Khodro</a:t>
                      </a:r>
                      <a:endParaRPr lang="en-US" sz="1000" b="1" kern="0" spc="0" dirty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HCI Poppy"/>
                          <a:ea typeface="바탕" panose="02030600000101010101" pitchFamily="18" charset="-127"/>
                        </a:rPr>
                        <a:t>102, 051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HCI Poppy"/>
                          <a:ea typeface="바탕" panose="02030600000101010101" pitchFamily="18" charset="-127"/>
                        </a:rPr>
                        <a:t>17.0%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549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160" dirty="0" err="1">
                          <a:solidFill>
                            <a:srgbClr val="000000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</a:rPr>
                        <a:t>르노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HCI Poppy"/>
                          <a:ea typeface="바탕" panose="02030600000101010101" pitchFamily="18" charset="-127"/>
                        </a:rPr>
                        <a:t>45,221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>
                          <a:solidFill>
                            <a:srgbClr val="000000"/>
                          </a:solidFill>
                          <a:effectLst/>
                          <a:latin typeface="HCI Poppy"/>
                          <a:ea typeface="바탕" panose="02030600000101010101" pitchFamily="18" charset="-127"/>
                        </a:rPr>
                        <a:t>7.5%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361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160" dirty="0">
                          <a:solidFill>
                            <a:srgbClr val="000000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</a:rPr>
                        <a:t>체리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>
                          <a:solidFill>
                            <a:srgbClr val="000000"/>
                          </a:solidFill>
                          <a:effectLst/>
                          <a:latin typeface="HCI Poppy"/>
                          <a:ea typeface="바탕" panose="02030600000101010101" pitchFamily="18" charset="-127"/>
                        </a:rPr>
                        <a:t>23,610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>
                          <a:solidFill>
                            <a:srgbClr val="000000"/>
                          </a:solidFill>
                          <a:effectLst/>
                          <a:latin typeface="HCI Poppy"/>
                          <a:ea typeface="바탕" panose="02030600000101010101" pitchFamily="18" charset="-127"/>
                        </a:rPr>
                        <a:t>3.9%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203835" y="2061268"/>
            <a:ext cx="53825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2013</a:t>
            </a:r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년 이란 자국 기업인 </a:t>
            </a:r>
            <a:r>
              <a:rPr lang="en-US" altLang="ko-KR" sz="14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Saipa</a:t>
            </a:r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는 자동차시장 </a:t>
            </a: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40%</a:t>
            </a:r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의 점유율 기록</a:t>
            </a:r>
            <a:endParaRPr lang="en-US" altLang="ko-KR" sz="14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endParaRPr lang="en-US" altLang="ko-KR" sz="14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en-US" altLang="ko-KR" sz="14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Saipa</a:t>
            </a:r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는 기아자동차로부터 구형 프라이드의 제작 및 판매권을 사들여 </a:t>
            </a: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‘</a:t>
            </a:r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나심</a:t>
            </a: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＇</a:t>
            </a:r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이라는 명칭으로 프라이드를 생산</a:t>
            </a:r>
            <a:endParaRPr lang="en-US" altLang="ko-KR" sz="14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853174" y="6142444"/>
            <a:ext cx="316673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Re: BMI, 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이란 자동차 산업 보고서</a:t>
            </a:r>
            <a:r>
              <a:rPr lang="en-US" altLang="ko-KR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 2014</a:t>
            </a:r>
            <a:endParaRPr lang="ko-KR" altLang="en-US" sz="11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374989" y="3381011"/>
            <a:ext cx="42066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이란 내 자동차 판매 상위 </a:t>
            </a:r>
            <a:r>
              <a:rPr lang="en-US" altLang="ko-KR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5</a:t>
            </a:r>
            <a:r>
              <a:rPr lang="ko-KR" altLang="en-US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개 기업</a:t>
            </a:r>
            <a:endParaRPr lang="ko-KR" altLang="en-US" sz="14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1" name="모서리가 둥근 직사각형 10"/>
          <p:cNvSpPr/>
          <p:nvPr/>
        </p:nvSpPr>
        <p:spPr>
          <a:xfrm>
            <a:off x="140136" y="1899378"/>
            <a:ext cx="5365116" cy="122274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2" name="AutoShape 74"/>
          <p:cNvSpPr>
            <a:spLocks noChangeArrowheads="1"/>
          </p:cNvSpPr>
          <p:nvPr/>
        </p:nvSpPr>
        <p:spPr bwMode="auto">
          <a:xfrm rot="5400000">
            <a:off x="4433845" y="3682598"/>
            <a:ext cx="2880000" cy="360000"/>
          </a:xfrm>
          <a:prstGeom prst="triangle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>
            <a:noFill/>
          </a:ln>
          <a:effectLst/>
        </p:spPr>
        <p:txBody>
          <a:bodyPr lIns="90000" tIns="54000" rIns="90000" bIns="54000" anchor="ctr">
            <a:spAutoFit/>
          </a:bodyPr>
          <a:lstStyle>
            <a:lvl1pPr algn="ctr">
              <a:defRPr sz="1600">
                <a:solidFill>
                  <a:srgbClr val="000000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1pPr>
            <a:lvl2pPr marL="742950" indent="-285750" algn="ctr">
              <a:defRPr sz="1600">
                <a:solidFill>
                  <a:srgbClr val="000000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2pPr>
            <a:lvl3pPr marL="1143000" indent="-228600" algn="ctr">
              <a:defRPr sz="1600">
                <a:solidFill>
                  <a:srgbClr val="000000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3pPr>
            <a:lvl4pPr marL="1600200" indent="-228600" algn="ctr">
              <a:defRPr sz="1600">
                <a:solidFill>
                  <a:srgbClr val="000000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4pPr>
            <a:lvl5pPr marL="2057400" indent="-228600" algn="ctr">
              <a:defRPr sz="1600">
                <a:solidFill>
                  <a:srgbClr val="000000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9pPr>
          </a:lstStyle>
          <a:p>
            <a:pPr eaLnBrk="1" hangingPunct="1"/>
            <a:endParaRPr lang="ko-KR" altLang="en-US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208807" y="1737640"/>
            <a:ext cx="58053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경제 제재가 시작되면서</a:t>
            </a: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한국의 자동차 기업은 모두 철수 하였으며</a:t>
            </a:r>
            <a:r>
              <a:rPr lang="en-US" altLang="ko-KR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endParaRPr lang="en-US" altLang="ko-KR" sz="14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en-US" altLang="ko-KR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    </a:t>
            </a:r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동시에 </a:t>
            </a:r>
            <a:r>
              <a:rPr lang="ko-KR" altLang="en-US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중국기업이 자동차 부품시장점유율 </a:t>
            </a:r>
            <a:r>
              <a:rPr lang="en-US" altLang="ko-KR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70%</a:t>
            </a:r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를 달성</a:t>
            </a:r>
            <a:endParaRPr lang="ko-KR" altLang="en-US" sz="14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208807" y="2292461"/>
            <a:ext cx="602866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이란의 자동차부품 바이어는 한국제품을 선호</a:t>
            </a:r>
            <a:endParaRPr lang="en-US" altLang="ko-KR" sz="14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endParaRPr lang="en-US" altLang="ko-KR" sz="14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altLang="ko-KR" sz="14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Saipa</a:t>
            </a:r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의 수입정책은 자동차 원 생산국의 부품을 주로 수입하는 것 </a:t>
            </a:r>
            <a:endParaRPr lang="en-US" altLang="ko-KR" sz="14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en-US" altLang="ko-KR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    </a:t>
            </a:r>
            <a:r>
              <a:rPr lang="ko-KR" altLang="en-US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즉</a:t>
            </a:r>
            <a:r>
              <a:rPr lang="en-US" altLang="ko-KR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한국차량은 한국에서 부품을 수입하는 것이 원칙</a:t>
            </a:r>
            <a:endParaRPr lang="ko-KR" altLang="en-US" sz="14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680880" y="3527899"/>
            <a:ext cx="2820353" cy="355276"/>
          </a:xfrm>
          <a:prstGeom prst="rect">
            <a:avLst/>
          </a:prstGeom>
          <a:solidFill>
            <a:schemeClr val="accent1">
              <a:lumMod val="75000"/>
              <a:alpha val="82000"/>
            </a:schemeClr>
          </a:solidFill>
          <a:ln>
            <a:noFill/>
          </a:ln>
          <a:effectLst/>
        </p:spPr>
        <p:txBody>
          <a:bodyPr lIns="90000" tIns="54000" rIns="90000" bIns="54000" anchor="ctr">
            <a:spAutoFit/>
          </a:bodyPr>
          <a:lstStyle>
            <a:defPPr>
              <a:defRPr lang="ko-KR"/>
            </a:defPPr>
            <a:lvl1pPr algn="ctr">
              <a:defRPr sz="160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  <a:lvl2pPr marL="742950" indent="-285750" algn="ctr">
              <a:defRPr sz="1600">
                <a:solidFill>
                  <a:srgbClr val="000000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2pPr>
            <a:lvl3pPr marL="1143000" indent="-228600" algn="ctr">
              <a:defRPr sz="1600">
                <a:solidFill>
                  <a:srgbClr val="000000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3pPr>
            <a:lvl4pPr marL="1600200" indent="-228600" algn="ctr">
              <a:defRPr sz="1600">
                <a:solidFill>
                  <a:srgbClr val="000000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4pPr>
            <a:lvl5pPr marL="2057400" indent="-228600" algn="ctr">
              <a:defRPr sz="1600">
                <a:solidFill>
                  <a:srgbClr val="000000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9pPr>
          </a:lstStyle>
          <a:p>
            <a:r>
              <a:rPr lang="en-US" altLang="ko-KR" b="1" dirty="0"/>
              <a:t>CNG </a:t>
            </a:r>
            <a:r>
              <a:rPr lang="ko-KR" altLang="en-US" b="1" dirty="0"/>
              <a:t>보급 세계 최대 국가</a:t>
            </a:r>
          </a:p>
        </p:txBody>
      </p:sp>
      <p:graphicFrame>
        <p:nvGraphicFramePr>
          <p:cNvPr id="24" name="표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0196311"/>
              </p:ext>
            </p:extLst>
          </p:nvPr>
        </p:nvGraphicFramePr>
        <p:xfrm>
          <a:off x="6208807" y="4177377"/>
          <a:ext cx="3463185" cy="1675638"/>
        </p:xfrm>
        <a:graphic>
          <a:graphicData uri="http://schemas.openxmlformats.org/drawingml/2006/table">
            <a:tbl>
              <a:tblPr/>
              <a:tblGrid>
                <a:gridCol w="1069329"/>
                <a:gridCol w="1231727"/>
                <a:gridCol w="1162129"/>
              </a:tblGrid>
              <a:tr h="28549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</a:rPr>
                        <a:t>국가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</a:rPr>
                        <a:t>자동차 </a:t>
                      </a:r>
                      <a:r>
                        <a:rPr lang="en-US" altLang="ko-KR" sz="1200" b="1" kern="0" spc="0">
                          <a:solidFill>
                            <a:srgbClr val="000000"/>
                          </a:solidFill>
                          <a:effectLst/>
                          <a:latin typeface="HCI Poppy"/>
                          <a:ea typeface="바탕" panose="02030600000101010101" pitchFamily="18" charset="-127"/>
                        </a:rPr>
                        <a:t>(</a:t>
                      </a: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</a:rPr>
                        <a:t>순위</a:t>
                      </a:r>
                      <a:r>
                        <a:rPr lang="en-US" altLang="ko-KR" sz="1200" b="1" kern="0" spc="0">
                          <a:solidFill>
                            <a:srgbClr val="000000"/>
                          </a:solidFill>
                          <a:effectLst/>
                          <a:latin typeface="HCI Poppy"/>
                          <a:ea typeface="바탕" panose="02030600000101010101" pitchFamily="18" charset="-127"/>
                        </a:rPr>
                        <a:t>)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</a:rPr>
                        <a:t>충전소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8549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160">
                          <a:solidFill>
                            <a:srgbClr val="000000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</a:rPr>
                        <a:t>이란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HCI Poppy"/>
                          <a:ea typeface="바탕" panose="02030600000101010101" pitchFamily="18" charset="-127"/>
                        </a:rPr>
                        <a:t>4,068,632 (1)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HCI Poppy"/>
                          <a:ea typeface="바탕" panose="02030600000101010101" pitchFamily="18" charset="-127"/>
                        </a:rPr>
                        <a:t>2,268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195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160">
                          <a:solidFill>
                            <a:srgbClr val="000000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</a:rPr>
                        <a:t>중국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-32258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3,994,350 (2)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-32258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한양중고딕"/>
                          <a:ea typeface="한양중고딕"/>
                        </a:rPr>
                        <a:t>6,502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361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160" dirty="0">
                          <a:solidFill>
                            <a:srgbClr val="000000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</a:rPr>
                        <a:t>미국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HCI Poppy"/>
                          <a:ea typeface="바탕" panose="02030600000101010101" pitchFamily="18" charset="-127"/>
                        </a:rPr>
                        <a:t>150,000 (17)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HCI Poppy"/>
                          <a:ea typeface="바탕" panose="02030600000101010101" pitchFamily="18" charset="-127"/>
                        </a:rPr>
                        <a:t>1,615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361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160">
                          <a:solidFill>
                            <a:srgbClr val="000000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</a:rPr>
                        <a:t>독일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HCI Poppy"/>
                          <a:ea typeface="바탕" panose="02030600000101010101" pitchFamily="18" charset="-127"/>
                        </a:rPr>
                        <a:t>98,172 (18)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HCI Poppy"/>
                          <a:ea typeface="바탕" panose="02030600000101010101" pitchFamily="18" charset="-127"/>
                        </a:rPr>
                        <a:t>921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TextBox 24"/>
          <p:cNvSpPr txBox="1"/>
          <p:nvPr/>
        </p:nvSpPr>
        <p:spPr>
          <a:xfrm>
            <a:off x="9692047" y="4146186"/>
            <a:ext cx="238825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원유 매장량 세계 </a:t>
            </a: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4</a:t>
            </a:r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위지만</a:t>
            </a: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</a:p>
          <a:p>
            <a:pPr algn="ctr"/>
            <a:r>
              <a:rPr lang="ko-KR" altLang="en-US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정제시설이 노후화로 </a:t>
            </a:r>
            <a:endParaRPr lang="en-US" altLang="ko-KR" sz="1400" b="1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ctr"/>
            <a:r>
              <a:rPr lang="ko-KR" altLang="en-US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휘발유의 </a:t>
            </a:r>
            <a:r>
              <a:rPr lang="en-US" altLang="ko-KR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40% </a:t>
            </a:r>
            <a:r>
              <a:rPr lang="ko-KR" altLang="en-US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수입</a:t>
            </a:r>
            <a:endParaRPr lang="en-US" altLang="ko-KR" sz="1400" b="1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ctr"/>
            <a:endParaRPr lang="en-US" altLang="ko-KR" sz="14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ctr"/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CNG </a:t>
            </a:r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사용을 확대</a:t>
            </a:r>
            <a:endParaRPr lang="en-US" altLang="ko-KR" sz="14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ctr"/>
            <a:endParaRPr lang="en-US" altLang="ko-KR" sz="14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ctr"/>
            <a:r>
              <a:rPr lang="ko-KR" altLang="en-US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천연가스자동차 운행</a:t>
            </a:r>
            <a:endParaRPr lang="en-US" altLang="ko-KR" sz="1400" b="1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ctr"/>
            <a:r>
              <a:rPr lang="ko-KR" altLang="en-US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세계 </a:t>
            </a:r>
            <a:r>
              <a:rPr lang="en-US" altLang="ko-KR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1</a:t>
            </a:r>
            <a:r>
              <a:rPr lang="ko-KR" altLang="en-US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위</a:t>
            </a:r>
            <a:endParaRPr lang="ko-KR" altLang="en-US" sz="14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9127013" y="6158621"/>
            <a:ext cx="3007555" cy="3293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fontAlgn="base">
              <a:lnSpc>
                <a:spcPct val="140000"/>
              </a:lnSpc>
            </a:pPr>
            <a:r>
              <a:rPr lang="en-US" altLang="ko-KR" sz="1100" kern="0" dirty="0" smtClean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Re: POSRI</a:t>
            </a:r>
            <a:r>
              <a:rPr lang="en-US" altLang="ko-KR" sz="1100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100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글로벌 천연가스자동차 통계</a:t>
            </a:r>
            <a:r>
              <a:rPr lang="en-US" altLang="ko-KR" sz="1100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2015</a:t>
            </a:r>
            <a:endParaRPr lang="ko-KR" altLang="en-US" sz="1200" kern="0" spc="-80" dirty="0">
              <a:solidFill>
                <a:srgbClr val="000000"/>
              </a:solidFill>
              <a:effectLst/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7" name="모서리가 둥근 직사각형 26"/>
          <p:cNvSpPr/>
          <p:nvPr/>
        </p:nvSpPr>
        <p:spPr>
          <a:xfrm>
            <a:off x="6208807" y="4499916"/>
            <a:ext cx="3483240" cy="33893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8" name="모서리가 둥근 직사각형 27"/>
          <p:cNvSpPr/>
          <p:nvPr/>
        </p:nvSpPr>
        <p:spPr>
          <a:xfrm>
            <a:off x="9826954" y="4074444"/>
            <a:ext cx="2090726" cy="188762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31010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3441979" y="2319574"/>
            <a:ext cx="5029200" cy="52228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3102552" y="1252855"/>
            <a:ext cx="5703907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folHlink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spAutoFit/>
          </a:bodyPr>
          <a:lstStyle>
            <a:lvl1pPr algn="l" latinLnBrk="1">
              <a:defRPr kumimoji="1" b="1">
                <a:solidFill>
                  <a:srgbClr val="000000"/>
                </a:solidFill>
                <a:latin typeface="Book Antiqua" panose="02040602050305030304" pitchFamily="18" charset="0"/>
                <a:ea typeface="돋움" panose="020B0600000101010101" pitchFamily="50" charset="-127"/>
              </a:defRPr>
            </a:lvl1pPr>
            <a:lvl2pPr algn="l" latinLnBrk="1">
              <a:defRPr kumimoji="1" b="1">
                <a:solidFill>
                  <a:srgbClr val="000000"/>
                </a:solidFill>
                <a:latin typeface="Book Antiqua" panose="02040602050305030304" pitchFamily="18" charset="0"/>
                <a:ea typeface="돋움" panose="020B0600000101010101" pitchFamily="50" charset="-127"/>
              </a:defRPr>
            </a:lvl2pPr>
            <a:lvl3pPr algn="l" latinLnBrk="1">
              <a:defRPr kumimoji="1" b="1">
                <a:solidFill>
                  <a:srgbClr val="000000"/>
                </a:solidFill>
                <a:latin typeface="Book Antiqua" panose="02040602050305030304" pitchFamily="18" charset="0"/>
                <a:ea typeface="돋움" panose="020B0600000101010101" pitchFamily="50" charset="-127"/>
              </a:defRPr>
            </a:lvl3pPr>
            <a:lvl4pPr algn="l" latinLnBrk="1">
              <a:defRPr kumimoji="1" b="1">
                <a:solidFill>
                  <a:srgbClr val="000000"/>
                </a:solidFill>
                <a:latin typeface="Book Antiqua" panose="02040602050305030304" pitchFamily="18" charset="0"/>
                <a:ea typeface="돋움" panose="020B0600000101010101" pitchFamily="50" charset="-127"/>
              </a:defRPr>
            </a:lvl4pPr>
            <a:lvl5pPr algn="l" latinLnBrk="1">
              <a:defRPr kumimoji="1" b="1">
                <a:solidFill>
                  <a:srgbClr val="000000"/>
                </a:solidFill>
                <a:latin typeface="Book Antiqua" panose="02040602050305030304" pitchFamily="18" charset="0"/>
                <a:ea typeface="돋움" panose="020B0600000101010101" pitchFamily="50" charset="-127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kumimoji="1" b="1">
                <a:solidFill>
                  <a:srgbClr val="000000"/>
                </a:solidFill>
                <a:latin typeface="Book Antiqua" panose="02040602050305030304" pitchFamily="18" charset="0"/>
                <a:ea typeface="돋움" panose="020B0600000101010101" pitchFamily="50" charset="-127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kumimoji="1" b="1">
                <a:solidFill>
                  <a:srgbClr val="000000"/>
                </a:solidFill>
                <a:latin typeface="Book Antiqua" panose="02040602050305030304" pitchFamily="18" charset="0"/>
                <a:ea typeface="돋움" panose="020B0600000101010101" pitchFamily="50" charset="-127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kumimoji="1" b="1">
                <a:solidFill>
                  <a:srgbClr val="000000"/>
                </a:solidFill>
                <a:latin typeface="Book Antiqua" panose="02040602050305030304" pitchFamily="18" charset="0"/>
                <a:ea typeface="돋움" panose="020B0600000101010101" pitchFamily="50" charset="-127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kumimoji="1" b="1">
                <a:solidFill>
                  <a:srgbClr val="000000"/>
                </a:solidFill>
                <a:latin typeface="Book Antiqua" panose="02040602050305030304" pitchFamily="18" charset="0"/>
                <a:ea typeface="돋움" panose="020B0600000101010101" pitchFamily="50" charset="-127"/>
              </a:defRPr>
            </a:lvl9pPr>
          </a:lstStyle>
          <a:p>
            <a:r>
              <a:rPr lang="en-US" altLang="ko-KR" sz="2800" dirty="0" smtClean="0"/>
              <a:t>Ⅱ</a:t>
            </a:r>
            <a:r>
              <a:rPr lang="en-US" altLang="ko-KR" sz="28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sz="28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이란의 민영화와 지식서비스 산업</a:t>
            </a:r>
            <a:endParaRPr lang="ko-KR" altLang="en-US" sz="28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7" name="Line 4"/>
          <p:cNvSpPr>
            <a:spLocks noChangeShapeType="1"/>
          </p:cNvSpPr>
          <p:nvPr/>
        </p:nvSpPr>
        <p:spPr bwMode="auto">
          <a:xfrm flipV="1">
            <a:off x="2560320" y="1889760"/>
            <a:ext cx="6776719" cy="3048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gray">
          <a:xfrm>
            <a:off x="4203979" y="2278934"/>
            <a:ext cx="4470400" cy="26345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609600" indent="-609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1463675" indent="-609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2209800" indent="-609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2998788" indent="-609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3787775" indent="-609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4244975" indent="-609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4702175" indent="-609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5159375" indent="-609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5616575" indent="-609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atinLnBrk="1">
              <a:lnSpc>
                <a:spcPct val="110000"/>
              </a:lnSpc>
              <a:spcBef>
                <a:spcPct val="50000"/>
              </a:spcBef>
            </a:pPr>
            <a:r>
              <a:rPr kumimoji="1" lang="ko-KR" altLang="en-US" sz="2800" b="1" dirty="0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경제 개발 계획</a:t>
            </a:r>
            <a:endParaRPr kumimoji="1" lang="en-US" altLang="ko-KR" sz="2800" b="1" dirty="0" smtClean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latinLnBrk="1">
              <a:lnSpc>
                <a:spcPct val="110000"/>
              </a:lnSpc>
              <a:spcBef>
                <a:spcPct val="50000"/>
              </a:spcBef>
            </a:pPr>
            <a:r>
              <a:rPr kumimoji="1" lang="ko-KR" altLang="en-US" sz="28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민영화 배경 및 대상기업</a:t>
            </a:r>
            <a:endParaRPr kumimoji="1" lang="en-US" altLang="ko-KR" sz="28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latinLnBrk="1">
              <a:lnSpc>
                <a:spcPct val="110000"/>
              </a:lnSpc>
              <a:spcBef>
                <a:spcPct val="50000"/>
              </a:spcBef>
            </a:pPr>
            <a:r>
              <a:rPr kumimoji="1" lang="ko-KR" altLang="en-US" sz="28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이란기업 투자 유치 및 절차</a:t>
            </a:r>
            <a:endParaRPr kumimoji="1" lang="en-US" altLang="ko-KR" sz="28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latinLnBrk="1">
              <a:lnSpc>
                <a:spcPct val="110000"/>
              </a:lnSpc>
              <a:spcBef>
                <a:spcPct val="50000"/>
              </a:spcBef>
            </a:pPr>
            <a:endParaRPr kumimoji="1" lang="ko-KR" altLang="en-US" sz="28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30607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C8ABD-7762-4111-800B-237D06CE7893}" type="slidenum">
              <a:rPr lang="ko-KR" altLang="en-US" smtClean="0"/>
              <a:t>13</a:t>
            </a:fld>
            <a:endParaRPr lang="ko-KR" altLang="en-US"/>
          </a:p>
        </p:txBody>
      </p:sp>
      <p:sp>
        <p:nvSpPr>
          <p:cNvPr id="3" name="TextBox 2"/>
          <p:cNvSpPr txBox="1"/>
          <p:nvPr/>
        </p:nvSpPr>
        <p:spPr>
          <a:xfrm>
            <a:off x="10271760" y="171099"/>
            <a:ext cx="19202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Ⅱ</a:t>
            </a:r>
            <a:r>
              <a:rPr lang="en-US" altLang="ko-KR" sz="1400" b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이란시장의 민영화</a:t>
            </a:r>
            <a:endParaRPr lang="ko-KR" altLang="en-US" sz="14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8" name="모서리가 둥근 직사각형 17"/>
          <p:cNvSpPr/>
          <p:nvPr/>
        </p:nvSpPr>
        <p:spPr>
          <a:xfrm>
            <a:off x="60999" y="1941840"/>
            <a:ext cx="12078296" cy="436752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295275" y="114300"/>
            <a:ext cx="35718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2.1 </a:t>
            </a:r>
            <a:r>
              <a:rPr lang="ko-KR" altLang="en-US" sz="20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경제 개발 계획</a:t>
            </a:r>
            <a:endParaRPr lang="ko-KR" altLang="en-US" sz="20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972012" y="864622"/>
            <a:ext cx="81991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 smtClean="0"/>
              <a:t>국제적 제재로 인해 국제원유기업들이 철수</a:t>
            </a:r>
            <a:endParaRPr lang="en-US" altLang="ko-KR" sz="1600" dirty="0" smtClean="0"/>
          </a:p>
          <a:p>
            <a:pPr algn="ctr"/>
            <a:r>
              <a:rPr lang="ko-KR" altLang="en-US" sz="1600" dirty="0" smtClean="0"/>
              <a:t>외국인투자 증진 및 글로벌 시장 진입을 위한 </a:t>
            </a:r>
            <a:r>
              <a:rPr lang="ko-KR" altLang="en-US" sz="1600" b="1" u="sng" dirty="0" smtClean="0"/>
              <a:t>저항경제 실현</a:t>
            </a:r>
            <a:endParaRPr lang="en-US" altLang="ko-KR" sz="1600" b="1" u="sng" dirty="0" smtClean="0"/>
          </a:p>
          <a:p>
            <a:pPr algn="ctr"/>
            <a:r>
              <a:rPr lang="en-US" altLang="ko-KR" sz="1600" b="1" u="sng" dirty="0" smtClean="0"/>
              <a:t>2025</a:t>
            </a:r>
            <a:r>
              <a:rPr lang="ko-KR" altLang="en-US" sz="1600" b="1" u="sng" dirty="0" smtClean="0"/>
              <a:t>년 까지 </a:t>
            </a:r>
            <a:r>
              <a:rPr lang="en-US" altLang="ko-KR" sz="1600" b="1" u="sng" dirty="0" smtClean="0"/>
              <a:t>5000</a:t>
            </a:r>
            <a:r>
              <a:rPr lang="ko-KR" altLang="en-US" sz="1600" b="1" u="sng" dirty="0" smtClean="0"/>
              <a:t>억 달러 규모의 투자</a:t>
            </a:r>
            <a:r>
              <a:rPr lang="ko-KR" altLang="en-US" sz="1600" dirty="0" smtClean="0"/>
              <a:t>로 석유 및 가스 프로젝트 추진</a:t>
            </a:r>
            <a:endParaRPr lang="en-US" altLang="ko-KR" sz="1600" dirty="0" smtClean="0"/>
          </a:p>
          <a:p>
            <a:pPr algn="ctr"/>
            <a:endParaRPr lang="ko-KR" altLang="en-US" sz="1600" dirty="0"/>
          </a:p>
        </p:txBody>
      </p:sp>
      <p:sp>
        <p:nvSpPr>
          <p:cNvPr id="6" name="모서리가 둥근 직사각형 5"/>
          <p:cNvSpPr/>
          <p:nvPr/>
        </p:nvSpPr>
        <p:spPr>
          <a:xfrm>
            <a:off x="95746" y="3378690"/>
            <a:ext cx="1713865" cy="169426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>
                <a:solidFill>
                  <a:schemeClr val="tx1"/>
                </a:solidFill>
              </a:rPr>
              <a:t>1990</a:t>
            </a:r>
            <a:r>
              <a:rPr lang="ko-KR" altLang="en-US" sz="1400" dirty="0" smtClean="0">
                <a:solidFill>
                  <a:schemeClr val="tx1"/>
                </a:solidFill>
              </a:rPr>
              <a:t>년부터  </a:t>
            </a:r>
            <a:endParaRPr lang="en-US" altLang="ko-KR" sz="140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400" dirty="0" smtClean="0">
                <a:solidFill>
                  <a:schemeClr val="tx1"/>
                </a:solidFill>
              </a:rPr>
              <a:t>부실기업 위주의 </a:t>
            </a:r>
            <a:endParaRPr lang="en-US" altLang="ko-KR" sz="140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400" dirty="0" smtClean="0">
                <a:solidFill>
                  <a:schemeClr val="tx1"/>
                </a:solidFill>
              </a:rPr>
              <a:t>민영화 실시 </a:t>
            </a:r>
            <a:endParaRPr lang="en-US" altLang="ko-KR" sz="140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400" dirty="0" smtClean="0">
                <a:solidFill>
                  <a:schemeClr val="tx1"/>
                </a:solidFill>
              </a:rPr>
              <a:t>그러나 </a:t>
            </a:r>
            <a:endParaRPr lang="en-US" altLang="ko-KR" sz="140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400" dirty="0" smtClean="0">
                <a:solidFill>
                  <a:schemeClr val="tx1"/>
                </a:solidFill>
              </a:rPr>
              <a:t>효과는 미비</a:t>
            </a:r>
            <a:endParaRPr lang="ko-KR" altLang="en-US" sz="1400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3704" y="2783402"/>
            <a:ext cx="23266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/>
              <a:t>1</a:t>
            </a:r>
            <a:r>
              <a:rPr lang="ko-KR" altLang="en-US" sz="1400" b="1" dirty="0" smtClean="0"/>
              <a:t>차 </a:t>
            </a:r>
            <a:r>
              <a:rPr lang="en-US" altLang="ko-KR" sz="1400" b="1" dirty="0" smtClean="0"/>
              <a:t>5</a:t>
            </a:r>
            <a:r>
              <a:rPr lang="ko-KR" altLang="en-US" sz="1400" b="1" dirty="0" smtClean="0"/>
              <a:t>개년 개발 계획</a:t>
            </a:r>
            <a:endParaRPr lang="ko-KR" altLang="en-US" sz="1400" b="1" dirty="0"/>
          </a:p>
        </p:txBody>
      </p:sp>
      <p:sp>
        <p:nvSpPr>
          <p:cNvPr id="9" name="오른쪽 화살표 8"/>
          <p:cNvSpPr/>
          <p:nvPr/>
        </p:nvSpPr>
        <p:spPr>
          <a:xfrm>
            <a:off x="2052658" y="3761221"/>
            <a:ext cx="487182" cy="929202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모서리가 둥근 직사각형 9"/>
          <p:cNvSpPr/>
          <p:nvPr/>
        </p:nvSpPr>
        <p:spPr>
          <a:xfrm>
            <a:off x="2782887" y="3312726"/>
            <a:ext cx="2168525" cy="183386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>
                <a:solidFill>
                  <a:schemeClr val="tx1"/>
                </a:solidFill>
              </a:rPr>
              <a:t>2006</a:t>
            </a:r>
            <a:r>
              <a:rPr lang="ko-KR" altLang="en-US" sz="1400" dirty="0" smtClean="0">
                <a:solidFill>
                  <a:schemeClr val="tx1"/>
                </a:solidFill>
              </a:rPr>
              <a:t>년 </a:t>
            </a:r>
            <a:r>
              <a:rPr lang="en-US" altLang="ko-KR" sz="1400" dirty="0" smtClean="0">
                <a:solidFill>
                  <a:schemeClr val="tx1"/>
                </a:solidFill>
              </a:rPr>
              <a:t>7</a:t>
            </a:r>
            <a:r>
              <a:rPr lang="ko-KR" altLang="en-US" sz="1400" dirty="0" smtClean="0">
                <a:solidFill>
                  <a:schemeClr val="tx1"/>
                </a:solidFill>
              </a:rPr>
              <a:t>월 </a:t>
            </a:r>
            <a:endParaRPr lang="en-US" altLang="ko-KR" sz="140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400" dirty="0" smtClean="0">
                <a:solidFill>
                  <a:schemeClr val="tx1"/>
                </a:solidFill>
              </a:rPr>
              <a:t>신민영화 계획을 통해</a:t>
            </a:r>
            <a:endParaRPr lang="en-US" altLang="ko-KR" sz="140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400" dirty="0" smtClean="0">
                <a:solidFill>
                  <a:schemeClr val="tx1"/>
                </a:solidFill>
              </a:rPr>
              <a:t>우량기업과 기간산업을 포함한 민영화 추진</a:t>
            </a:r>
            <a:endParaRPr lang="en-US" altLang="ko-KR" sz="1400" dirty="0" smtClean="0">
              <a:solidFill>
                <a:schemeClr val="tx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782887" y="2588016"/>
            <a:ext cx="23266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/>
              <a:t>4</a:t>
            </a:r>
            <a:r>
              <a:rPr lang="ko-KR" altLang="en-US" sz="1600" b="1" dirty="0" smtClean="0"/>
              <a:t>차 </a:t>
            </a:r>
            <a:r>
              <a:rPr lang="en-US" altLang="ko-KR" sz="1600" b="1" dirty="0" smtClean="0"/>
              <a:t>5</a:t>
            </a:r>
            <a:r>
              <a:rPr lang="ko-KR" altLang="en-US" sz="1600" b="1" dirty="0" smtClean="0"/>
              <a:t>개년 계발 계획</a:t>
            </a:r>
            <a:endParaRPr lang="ko-KR" altLang="en-US" sz="16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926413" y="2387961"/>
            <a:ext cx="2326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/>
              <a:t>5</a:t>
            </a:r>
            <a:r>
              <a:rPr lang="ko-KR" altLang="en-US" b="1" dirty="0" smtClean="0"/>
              <a:t>차 </a:t>
            </a:r>
            <a:r>
              <a:rPr lang="en-US" altLang="ko-KR" b="1" dirty="0" smtClean="0"/>
              <a:t>5</a:t>
            </a:r>
            <a:r>
              <a:rPr lang="ko-KR" altLang="en-US" b="1" dirty="0" smtClean="0"/>
              <a:t>개년 계발 계획</a:t>
            </a:r>
            <a:endParaRPr lang="ko-KR" altLang="en-US" b="1" dirty="0"/>
          </a:p>
        </p:txBody>
      </p:sp>
      <p:sp>
        <p:nvSpPr>
          <p:cNvPr id="13" name="모서리가 둥근 직사각형 12"/>
          <p:cNvSpPr/>
          <p:nvPr/>
        </p:nvSpPr>
        <p:spPr>
          <a:xfrm>
            <a:off x="5924688" y="3007360"/>
            <a:ext cx="2154555" cy="231484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>
                <a:solidFill>
                  <a:schemeClr val="tx1"/>
                </a:solidFill>
              </a:rPr>
              <a:t>2010</a:t>
            </a:r>
            <a:r>
              <a:rPr lang="ko-KR" altLang="en-US" sz="1400" dirty="0" smtClean="0">
                <a:solidFill>
                  <a:schemeClr val="tx1"/>
                </a:solidFill>
              </a:rPr>
              <a:t>년 </a:t>
            </a:r>
            <a:r>
              <a:rPr lang="en-US" altLang="ko-KR" sz="1400" dirty="0" smtClean="0">
                <a:solidFill>
                  <a:schemeClr val="tx1"/>
                </a:solidFill>
              </a:rPr>
              <a:t>~2015</a:t>
            </a:r>
            <a:r>
              <a:rPr lang="ko-KR" altLang="en-US" sz="1400" dirty="0" smtClean="0">
                <a:solidFill>
                  <a:schemeClr val="tx1"/>
                </a:solidFill>
              </a:rPr>
              <a:t>년 추진</a:t>
            </a:r>
            <a:endParaRPr lang="en-US" altLang="ko-KR" sz="140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400" dirty="0" smtClean="0">
                <a:solidFill>
                  <a:schemeClr val="tx1"/>
                </a:solidFill>
              </a:rPr>
              <a:t>주요 집중 분야는 </a:t>
            </a:r>
            <a:endParaRPr lang="en-US" altLang="ko-KR" sz="140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400" dirty="0" smtClean="0">
                <a:solidFill>
                  <a:schemeClr val="tx1"/>
                </a:solidFill>
              </a:rPr>
              <a:t>에너지이며</a:t>
            </a:r>
            <a:r>
              <a:rPr lang="en-US" altLang="ko-KR" sz="1400" dirty="0" smtClean="0">
                <a:solidFill>
                  <a:schemeClr val="tx1"/>
                </a:solidFill>
              </a:rPr>
              <a:t>, </a:t>
            </a:r>
          </a:p>
          <a:p>
            <a:pPr algn="ctr"/>
            <a:r>
              <a:rPr lang="en-US" altLang="ko-KR" sz="1400" dirty="0" smtClean="0">
                <a:solidFill>
                  <a:schemeClr val="tx1"/>
                </a:solidFill>
              </a:rPr>
              <a:t>3000</a:t>
            </a:r>
            <a:r>
              <a:rPr lang="ko-KR" altLang="en-US" sz="1400" dirty="0" smtClean="0">
                <a:solidFill>
                  <a:schemeClr val="tx1"/>
                </a:solidFill>
              </a:rPr>
              <a:t>억 달러 </a:t>
            </a:r>
            <a:endParaRPr lang="en-US" altLang="ko-KR" sz="140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400" dirty="0" smtClean="0">
                <a:solidFill>
                  <a:schemeClr val="tx1"/>
                </a:solidFill>
              </a:rPr>
              <a:t>규모 투자</a:t>
            </a:r>
            <a:endParaRPr lang="en-US" altLang="ko-KR" sz="140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400" dirty="0" smtClean="0">
                <a:solidFill>
                  <a:schemeClr val="tx1"/>
                </a:solidFill>
              </a:rPr>
              <a:t>그러나 국제적 제재로 인해 활발한 추진이 </a:t>
            </a:r>
            <a:endParaRPr lang="en-US" altLang="ko-KR" sz="140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400" dirty="0" smtClean="0">
                <a:solidFill>
                  <a:schemeClr val="tx1"/>
                </a:solidFill>
              </a:rPr>
              <a:t>어려움</a:t>
            </a:r>
            <a:endParaRPr lang="en-US" altLang="ko-KR" sz="1400" dirty="0" smtClean="0">
              <a:solidFill>
                <a:schemeClr val="tx1"/>
              </a:solidFill>
            </a:endParaRPr>
          </a:p>
        </p:txBody>
      </p:sp>
      <p:sp>
        <p:nvSpPr>
          <p:cNvPr id="14" name="오른쪽 화살표 13"/>
          <p:cNvSpPr/>
          <p:nvPr/>
        </p:nvSpPr>
        <p:spPr>
          <a:xfrm>
            <a:off x="5125222" y="3500610"/>
            <a:ext cx="516572" cy="1463534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오른쪽 화살표 14"/>
          <p:cNvSpPr/>
          <p:nvPr/>
        </p:nvSpPr>
        <p:spPr>
          <a:xfrm>
            <a:off x="8253053" y="3302282"/>
            <a:ext cx="599440" cy="1770671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Box 15"/>
          <p:cNvSpPr txBox="1"/>
          <p:nvPr/>
        </p:nvSpPr>
        <p:spPr>
          <a:xfrm>
            <a:off x="9355434" y="2044189"/>
            <a:ext cx="2326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6</a:t>
            </a:r>
            <a:r>
              <a:rPr lang="ko-KR" altLang="en-US" b="1" dirty="0" smtClean="0"/>
              <a:t>차 </a:t>
            </a:r>
            <a:r>
              <a:rPr lang="en-US" altLang="ko-KR" b="1" dirty="0" smtClean="0"/>
              <a:t>5</a:t>
            </a:r>
            <a:r>
              <a:rPr lang="ko-KR" altLang="en-US" b="1" dirty="0" smtClean="0"/>
              <a:t>개년 계발 계획</a:t>
            </a:r>
            <a:endParaRPr lang="ko-KR" altLang="en-US" b="1" dirty="0"/>
          </a:p>
        </p:txBody>
      </p:sp>
      <p:sp>
        <p:nvSpPr>
          <p:cNvPr id="17" name="모서리가 둥근 직사각형 16"/>
          <p:cNvSpPr/>
          <p:nvPr/>
        </p:nvSpPr>
        <p:spPr>
          <a:xfrm>
            <a:off x="8903294" y="2547376"/>
            <a:ext cx="3207426" cy="359942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500" dirty="0" smtClean="0">
                <a:solidFill>
                  <a:schemeClr val="tx1"/>
                </a:solidFill>
              </a:rPr>
              <a:t>인센티브를 통한 국외기업 및 외국인 투자 장려</a:t>
            </a:r>
            <a:endParaRPr lang="en-US" altLang="ko-KR" sz="1500" dirty="0" smtClean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sz="15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500" dirty="0" smtClean="0">
                <a:solidFill>
                  <a:schemeClr val="tx1"/>
                </a:solidFill>
              </a:rPr>
              <a:t>석유</a:t>
            </a:r>
            <a:r>
              <a:rPr lang="en-US" altLang="ko-KR" sz="1500" dirty="0" smtClean="0">
                <a:solidFill>
                  <a:schemeClr val="tx1"/>
                </a:solidFill>
              </a:rPr>
              <a:t>, </a:t>
            </a:r>
            <a:r>
              <a:rPr lang="ko-KR" altLang="en-US" sz="1500" dirty="0" smtClean="0">
                <a:solidFill>
                  <a:schemeClr val="tx1"/>
                </a:solidFill>
              </a:rPr>
              <a:t>가스 프로젝트에 민간기업 참여 장려</a:t>
            </a:r>
            <a:endParaRPr lang="en-US" altLang="ko-KR" sz="1500" dirty="0" smtClean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sz="15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500" dirty="0" smtClean="0">
                <a:solidFill>
                  <a:schemeClr val="tx1"/>
                </a:solidFill>
              </a:rPr>
              <a:t>해상무역의 확장 및 </a:t>
            </a:r>
            <a:endParaRPr lang="en-US" altLang="ko-KR" sz="1500" dirty="0" smtClean="0">
              <a:solidFill>
                <a:schemeClr val="tx1"/>
              </a:solidFill>
            </a:endParaRPr>
          </a:p>
          <a:p>
            <a:r>
              <a:rPr lang="en-US" altLang="ko-KR" sz="1500" dirty="0">
                <a:solidFill>
                  <a:schemeClr val="tx1"/>
                </a:solidFill>
              </a:rPr>
              <a:t> </a:t>
            </a:r>
            <a:r>
              <a:rPr lang="en-US" altLang="ko-KR" sz="1500" dirty="0" smtClean="0">
                <a:solidFill>
                  <a:schemeClr val="tx1"/>
                </a:solidFill>
              </a:rPr>
              <a:t>   </a:t>
            </a:r>
            <a:r>
              <a:rPr lang="ko-KR" altLang="en-US" sz="1500" dirty="0" smtClean="0">
                <a:solidFill>
                  <a:schemeClr val="tx1"/>
                </a:solidFill>
              </a:rPr>
              <a:t>경제특구 설립</a:t>
            </a:r>
            <a:endParaRPr lang="en-US" altLang="ko-KR" sz="1500" dirty="0" smtClean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sz="1500" dirty="0" smtClean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500" dirty="0" smtClean="0">
                <a:solidFill>
                  <a:schemeClr val="tx1"/>
                </a:solidFill>
              </a:rPr>
              <a:t>산업 제조 및 서비스 부문</a:t>
            </a:r>
            <a:r>
              <a:rPr lang="en-US" altLang="ko-KR" sz="1500" dirty="0" smtClean="0">
                <a:solidFill>
                  <a:schemeClr val="tx1"/>
                </a:solidFill>
              </a:rPr>
              <a:t>, </a:t>
            </a:r>
            <a:r>
              <a:rPr lang="ko-KR" altLang="en-US" sz="1500" dirty="0" smtClean="0">
                <a:solidFill>
                  <a:schemeClr val="tx1"/>
                </a:solidFill>
              </a:rPr>
              <a:t>현대기술 도입</a:t>
            </a:r>
            <a:endParaRPr lang="en-US" altLang="ko-KR" sz="1500" dirty="0" smtClean="0">
              <a:solidFill>
                <a:schemeClr val="tx1"/>
              </a:solidFill>
            </a:endParaRPr>
          </a:p>
          <a:p>
            <a:endParaRPr lang="en-US" altLang="ko-KR" sz="1500" dirty="0" smtClean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500" dirty="0" smtClean="0">
                <a:solidFill>
                  <a:schemeClr val="tx1"/>
                </a:solidFill>
              </a:rPr>
              <a:t>품질관리시스템 표준화 및 비즈니스 환경 구축</a:t>
            </a:r>
            <a:endParaRPr lang="en-US" altLang="ko-KR" sz="1500" dirty="0" smtClean="0">
              <a:solidFill>
                <a:schemeClr val="tx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69293" y="5931356"/>
            <a:ext cx="316673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Re: OIS 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해외시장정보</a:t>
            </a:r>
            <a:r>
              <a:rPr lang="en-US" altLang="ko-KR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해외경제연구소</a:t>
            </a:r>
            <a:endParaRPr lang="en-US" altLang="ko-KR" sz="11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    </a:t>
            </a:r>
            <a:endParaRPr lang="ko-KR" altLang="en-US" sz="11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02233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3441979" y="2990134"/>
            <a:ext cx="5029200" cy="52228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3102552" y="1252855"/>
            <a:ext cx="5703907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folHlink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spAutoFit/>
          </a:bodyPr>
          <a:lstStyle>
            <a:lvl1pPr algn="l" latinLnBrk="1">
              <a:defRPr kumimoji="1" b="1">
                <a:solidFill>
                  <a:srgbClr val="000000"/>
                </a:solidFill>
                <a:latin typeface="Book Antiqua" panose="02040602050305030304" pitchFamily="18" charset="0"/>
                <a:ea typeface="돋움" panose="020B0600000101010101" pitchFamily="50" charset="-127"/>
              </a:defRPr>
            </a:lvl1pPr>
            <a:lvl2pPr algn="l" latinLnBrk="1">
              <a:defRPr kumimoji="1" b="1">
                <a:solidFill>
                  <a:srgbClr val="000000"/>
                </a:solidFill>
                <a:latin typeface="Book Antiqua" panose="02040602050305030304" pitchFamily="18" charset="0"/>
                <a:ea typeface="돋움" panose="020B0600000101010101" pitchFamily="50" charset="-127"/>
              </a:defRPr>
            </a:lvl2pPr>
            <a:lvl3pPr algn="l" latinLnBrk="1">
              <a:defRPr kumimoji="1" b="1">
                <a:solidFill>
                  <a:srgbClr val="000000"/>
                </a:solidFill>
                <a:latin typeface="Book Antiqua" panose="02040602050305030304" pitchFamily="18" charset="0"/>
                <a:ea typeface="돋움" panose="020B0600000101010101" pitchFamily="50" charset="-127"/>
              </a:defRPr>
            </a:lvl3pPr>
            <a:lvl4pPr algn="l" latinLnBrk="1">
              <a:defRPr kumimoji="1" b="1">
                <a:solidFill>
                  <a:srgbClr val="000000"/>
                </a:solidFill>
                <a:latin typeface="Book Antiqua" panose="02040602050305030304" pitchFamily="18" charset="0"/>
                <a:ea typeface="돋움" panose="020B0600000101010101" pitchFamily="50" charset="-127"/>
              </a:defRPr>
            </a:lvl4pPr>
            <a:lvl5pPr algn="l" latinLnBrk="1">
              <a:defRPr kumimoji="1" b="1">
                <a:solidFill>
                  <a:srgbClr val="000000"/>
                </a:solidFill>
                <a:latin typeface="Book Antiqua" panose="02040602050305030304" pitchFamily="18" charset="0"/>
                <a:ea typeface="돋움" panose="020B0600000101010101" pitchFamily="50" charset="-127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kumimoji="1" b="1">
                <a:solidFill>
                  <a:srgbClr val="000000"/>
                </a:solidFill>
                <a:latin typeface="Book Antiqua" panose="02040602050305030304" pitchFamily="18" charset="0"/>
                <a:ea typeface="돋움" panose="020B0600000101010101" pitchFamily="50" charset="-127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kumimoji="1" b="1">
                <a:solidFill>
                  <a:srgbClr val="000000"/>
                </a:solidFill>
                <a:latin typeface="Book Antiqua" panose="02040602050305030304" pitchFamily="18" charset="0"/>
                <a:ea typeface="돋움" panose="020B0600000101010101" pitchFamily="50" charset="-127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kumimoji="1" b="1">
                <a:solidFill>
                  <a:srgbClr val="000000"/>
                </a:solidFill>
                <a:latin typeface="Book Antiqua" panose="02040602050305030304" pitchFamily="18" charset="0"/>
                <a:ea typeface="돋움" panose="020B0600000101010101" pitchFamily="50" charset="-127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kumimoji="1" b="1">
                <a:solidFill>
                  <a:srgbClr val="000000"/>
                </a:solidFill>
                <a:latin typeface="Book Antiqua" panose="02040602050305030304" pitchFamily="18" charset="0"/>
                <a:ea typeface="돋움" panose="020B0600000101010101" pitchFamily="50" charset="-127"/>
              </a:defRPr>
            </a:lvl9pPr>
          </a:lstStyle>
          <a:p>
            <a:r>
              <a:rPr lang="en-US" altLang="ko-KR" sz="2800" dirty="0" smtClean="0"/>
              <a:t>Ⅱ</a:t>
            </a:r>
            <a:r>
              <a:rPr lang="en-US" altLang="ko-KR" sz="28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sz="28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이란의 민영화와 지식서비스 산업</a:t>
            </a:r>
            <a:endParaRPr lang="ko-KR" altLang="en-US" sz="28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7" name="Line 4"/>
          <p:cNvSpPr>
            <a:spLocks noChangeShapeType="1"/>
          </p:cNvSpPr>
          <p:nvPr/>
        </p:nvSpPr>
        <p:spPr bwMode="auto">
          <a:xfrm flipV="1">
            <a:off x="2560320" y="1889760"/>
            <a:ext cx="6776719" cy="3048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gray">
          <a:xfrm>
            <a:off x="4203979" y="2278934"/>
            <a:ext cx="4470400" cy="26345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609600" indent="-609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1463675" indent="-609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2209800" indent="-609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2998788" indent="-609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3787775" indent="-609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4244975" indent="-609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4702175" indent="-609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5159375" indent="-609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5616575" indent="-609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atinLnBrk="1">
              <a:lnSpc>
                <a:spcPct val="110000"/>
              </a:lnSpc>
              <a:spcBef>
                <a:spcPct val="50000"/>
              </a:spcBef>
            </a:pPr>
            <a:r>
              <a:rPr kumimoji="1" lang="ko-KR" altLang="en-US" sz="28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경제 개발 계획</a:t>
            </a:r>
            <a:endParaRPr kumimoji="1" lang="en-US" altLang="ko-KR" sz="28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latinLnBrk="1">
              <a:lnSpc>
                <a:spcPct val="110000"/>
              </a:lnSpc>
              <a:spcBef>
                <a:spcPct val="50000"/>
              </a:spcBef>
            </a:pPr>
            <a:r>
              <a:rPr kumimoji="1" lang="ko-KR" altLang="en-US" sz="2800" b="1" dirty="0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민영화 배경 및 대상기업</a:t>
            </a:r>
            <a:endParaRPr kumimoji="1" lang="en-US" altLang="ko-KR" sz="2800" b="1" dirty="0" smtClean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latinLnBrk="1">
              <a:lnSpc>
                <a:spcPct val="110000"/>
              </a:lnSpc>
              <a:spcBef>
                <a:spcPct val="50000"/>
              </a:spcBef>
            </a:pPr>
            <a:r>
              <a:rPr kumimoji="1" lang="ko-KR" altLang="en-US" sz="28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이란기업 투자 유치 및 절차</a:t>
            </a:r>
            <a:endParaRPr kumimoji="1" lang="en-US" altLang="ko-KR" sz="28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latinLnBrk="1">
              <a:lnSpc>
                <a:spcPct val="110000"/>
              </a:lnSpc>
              <a:spcBef>
                <a:spcPct val="50000"/>
              </a:spcBef>
            </a:pPr>
            <a:endParaRPr kumimoji="1" lang="ko-KR" altLang="en-US" sz="28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43602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C8ABD-7762-4111-800B-237D06CE7893}" type="slidenum">
              <a:rPr lang="ko-KR" altLang="en-US" smtClean="0"/>
              <a:t>15</a:t>
            </a:fld>
            <a:endParaRPr lang="ko-KR" altLang="en-US"/>
          </a:p>
        </p:txBody>
      </p:sp>
      <p:sp>
        <p:nvSpPr>
          <p:cNvPr id="3" name="TextBox 2"/>
          <p:cNvSpPr txBox="1"/>
          <p:nvPr/>
        </p:nvSpPr>
        <p:spPr>
          <a:xfrm>
            <a:off x="10271760" y="171099"/>
            <a:ext cx="19202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Ⅱ</a:t>
            </a:r>
            <a:r>
              <a:rPr lang="en-US" altLang="ko-KR" sz="1400" b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이란시장의 민영화</a:t>
            </a:r>
            <a:endParaRPr lang="ko-KR" altLang="en-US" sz="14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95275" y="114300"/>
            <a:ext cx="35718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2.2 </a:t>
            </a:r>
            <a:r>
              <a:rPr lang="ko-KR" altLang="en-US" sz="20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민영화 배경 및 대상기업</a:t>
            </a:r>
            <a:endParaRPr lang="ko-KR" altLang="en-US" sz="20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325880" y="1016000"/>
            <a:ext cx="9906000" cy="8309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ko-KR" altLang="en-US" sz="1600" dirty="0" smtClean="0"/>
              <a:t>이란은 중동국가 중에서도 많은 지하자원을 보유 하였지만</a:t>
            </a:r>
            <a:r>
              <a:rPr lang="en-US" altLang="ko-KR" sz="1600" dirty="0" smtClean="0"/>
              <a:t>,</a:t>
            </a:r>
            <a:r>
              <a:rPr lang="ko-KR" altLang="en-US" sz="1600" dirty="0"/>
              <a:t> </a:t>
            </a:r>
            <a:r>
              <a:rPr lang="ko-KR" altLang="en-US" sz="1600" b="1" u="sng" dirty="0" smtClean="0"/>
              <a:t>자립경제를 위해 제조업 육성정책을 추진함</a:t>
            </a:r>
            <a:r>
              <a:rPr lang="en-US" altLang="ko-KR" sz="1600" b="1" u="sng" dirty="0"/>
              <a:t> </a:t>
            </a:r>
            <a:endParaRPr lang="en-US" altLang="ko-KR" sz="1600" b="1" u="sng" dirty="0" smtClean="0"/>
          </a:p>
          <a:p>
            <a:r>
              <a:rPr lang="ko-KR" altLang="en-US" sz="1600" dirty="0" smtClean="0"/>
              <a:t>그러나 이란 기업은 대부분 국영으로 운영되고 있으며</a:t>
            </a:r>
            <a:r>
              <a:rPr lang="en-US" altLang="ko-KR" sz="1600" dirty="0" smtClean="0"/>
              <a:t>,</a:t>
            </a:r>
            <a:r>
              <a:rPr lang="ko-KR" altLang="en-US" sz="1600" b="1" u="sng" dirty="0" smtClean="0"/>
              <a:t>기업효율성</a:t>
            </a:r>
            <a:r>
              <a:rPr lang="en-US" altLang="ko-KR" sz="1600" b="1" u="sng" dirty="0" smtClean="0"/>
              <a:t> </a:t>
            </a:r>
            <a:r>
              <a:rPr lang="ko-KR" altLang="en-US" sz="1600" b="1" u="sng" dirty="0" smtClean="0"/>
              <a:t>및 경쟁력 있는 노동력 확보가 어려웠음</a:t>
            </a:r>
            <a:r>
              <a:rPr lang="en-US" altLang="ko-KR" sz="1600" b="1" u="sng" dirty="0" smtClean="0"/>
              <a:t> </a:t>
            </a:r>
            <a:r>
              <a:rPr lang="ko-KR" altLang="en-US" sz="1600" dirty="0" smtClean="0"/>
              <a:t>이를 해결하기 위해 </a:t>
            </a:r>
            <a:r>
              <a:rPr lang="ko-KR" altLang="en-US" sz="1600" b="1" u="sng" dirty="0" smtClean="0"/>
              <a:t>외국인 직접 투자를 유치하기 위한 방법으로 민영화 계획을 수립함</a:t>
            </a:r>
            <a:endParaRPr lang="en-US" altLang="ko-KR" sz="1600" b="1" u="sng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53803" y="2332942"/>
            <a:ext cx="75003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2015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년 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~ 2016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년 민영화  대상기업은 총 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141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개 기업</a:t>
            </a:r>
            <a:endParaRPr lang="ko-KR" altLang="en-US" sz="16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79805" y="2716743"/>
            <a:ext cx="5974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100% 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민영화 기업은 </a:t>
            </a:r>
            <a:r>
              <a:rPr lang="en-US" altLang="ko-KR" sz="1600" b="1" dirty="0" smtClean="0">
                <a:solidFill>
                  <a:schemeClr val="accent1">
                    <a:lumMod val="50000"/>
                  </a:schemeClr>
                </a:solidFill>
              </a:rPr>
              <a:t>33</a:t>
            </a:r>
            <a:r>
              <a:rPr lang="ko-KR" altLang="en-US" sz="1600" b="1" dirty="0" smtClean="0">
                <a:solidFill>
                  <a:schemeClr val="accent1">
                    <a:lumMod val="50000"/>
                  </a:schemeClr>
                </a:solidFill>
              </a:rPr>
              <a:t>개 기업</a:t>
            </a:r>
            <a:endParaRPr lang="ko-KR" altLang="en-US" sz="16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0" name="Rectangle 71"/>
          <p:cNvSpPr>
            <a:spLocks noChangeArrowheads="1"/>
          </p:cNvSpPr>
          <p:nvPr/>
        </p:nvSpPr>
        <p:spPr bwMode="auto">
          <a:xfrm>
            <a:off x="295275" y="3384174"/>
            <a:ext cx="1815988" cy="816162"/>
          </a:xfrm>
          <a:prstGeom prst="rect">
            <a:avLst/>
          </a:prstGeom>
          <a:gradFill rotWithShape="1">
            <a:gsLst>
              <a:gs pos="0">
                <a:srgbClr val="F8F8F8"/>
              </a:gs>
              <a:gs pos="100000">
                <a:srgbClr val="EAEAEA"/>
              </a:gs>
            </a:gsLst>
            <a:path path="shape">
              <a:fillToRect l="50000" t="50000" r="50000" b="50000"/>
            </a:path>
          </a:gradFill>
          <a:ln w="9525" algn="ctr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 wrap="none" anchor="ctr"/>
          <a:lstStyle>
            <a:lvl1pPr marL="88900" indent="-88900">
              <a:lnSpc>
                <a:spcPct val="102000"/>
              </a:lnSpc>
              <a:spcAft>
                <a:spcPct val="37000"/>
              </a:spcAft>
              <a:defRPr sz="1400" b="1">
                <a:solidFill>
                  <a:srgbClr val="000000"/>
                </a:solidFill>
                <a:latin typeface="Book Antiqua" panose="02040602050305030304" pitchFamily="18" charset="0"/>
                <a:ea typeface="돋움" panose="020B0600000101010101" pitchFamily="50" charset="-127"/>
              </a:defRPr>
            </a:lvl1pPr>
            <a:lvl2pPr marL="552450" indent="-190500">
              <a:lnSpc>
                <a:spcPct val="94000"/>
              </a:lnSpc>
              <a:spcAft>
                <a:spcPct val="36000"/>
              </a:spcAft>
              <a:defRPr sz="1600">
                <a:solidFill>
                  <a:schemeClr val="bg1"/>
                </a:solidFill>
                <a:latin typeface="Verdana" panose="020B0604030504040204" pitchFamily="34" charset="0"/>
                <a:ea typeface="가는각진제목체" pitchFamily="18" charset="-127"/>
              </a:defRPr>
            </a:lvl2pPr>
            <a:lvl3pPr marL="922338" indent="-190500">
              <a:lnSpc>
                <a:spcPct val="95000"/>
              </a:lnSpc>
              <a:spcAft>
                <a:spcPct val="30000"/>
              </a:spcAft>
              <a:defRPr sz="1600">
                <a:solidFill>
                  <a:schemeClr val="bg1"/>
                </a:solidFill>
                <a:latin typeface="Verdana" panose="020B0604030504040204" pitchFamily="34" charset="0"/>
                <a:ea typeface="가는각진제목체" pitchFamily="18" charset="-127"/>
              </a:defRPr>
            </a:lvl3pPr>
            <a:lvl4pPr marL="1296988" indent="-195263">
              <a:lnSpc>
                <a:spcPct val="97000"/>
              </a:lnSpc>
              <a:spcAft>
                <a:spcPct val="28000"/>
              </a:spcAft>
              <a:defRPr sz="1600">
                <a:solidFill>
                  <a:schemeClr val="bg1"/>
                </a:solidFill>
                <a:latin typeface="Verdana" panose="020B0604030504040204" pitchFamily="34" charset="0"/>
                <a:ea typeface="가는각진제목체" pitchFamily="18" charset="-127"/>
              </a:defRPr>
            </a:lvl4pPr>
            <a:lvl5pPr marL="1663700" indent="-187325">
              <a:lnSpc>
                <a:spcPts val="1600"/>
              </a:lnSpc>
              <a:defRPr sz="1600">
                <a:solidFill>
                  <a:schemeClr val="tx1"/>
                </a:solidFill>
                <a:latin typeface="Verdana" panose="020B0604030504040204" pitchFamily="34" charset="0"/>
                <a:ea typeface="가는각진제목체" pitchFamily="18" charset="-127"/>
              </a:defRPr>
            </a:lvl5pPr>
            <a:lvl6pPr marL="2120900" indent="-187325" eaLnBrk="0" fontAlgn="base" hangingPunct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  <a:ea typeface="가는각진제목체" pitchFamily="18" charset="-127"/>
              </a:defRPr>
            </a:lvl6pPr>
            <a:lvl7pPr marL="2578100" indent="-187325" eaLnBrk="0" fontAlgn="base" hangingPunct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  <a:ea typeface="가는각진제목체" pitchFamily="18" charset="-127"/>
              </a:defRPr>
            </a:lvl7pPr>
            <a:lvl8pPr marL="3035300" indent="-187325" eaLnBrk="0" fontAlgn="base" hangingPunct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  <a:ea typeface="가는각진제목체" pitchFamily="18" charset="-127"/>
              </a:defRPr>
            </a:lvl8pPr>
            <a:lvl9pPr marL="3492500" indent="-187325" eaLnBrk="0" fontAlgn="base" hangingPunct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  <a:ea typeface="가는각진제목체" pitchFamily="18" charset="-127"/>
              </a:defRPr>
            </a:lvl9pPr>
          </a:lstStyle>
          <a:p>
            <a:pPr marL="0" indent="0" algn="ctr" eaLnBrk="1" hangingPunct="1">
              <a:lnSpc>
                <a:spcPct val="100000"/>
              </a:lnSpc>
              <a:spcAft>
                <a:spcPct val="0"/>
              </a:spcAft>
            </a:pPr>
            <a:r>
              <a:rPr lang="ko-KR" altLang="en-US" dirty="0" smtClean="0"/>
              <a:t>오일</a:t>
            </a:r>
            <a:r>
              <a:rPr lang="en-US" altLang="ko-KR" dirty="0" smtClean="0"/>
              <a:t>/</a:t>
            </a:r>
            <a:r>
              <a:rPr lang="ko-KR" altLang="en-US" dirty="0" smtClean="0"/>
              <a:t>가스  </a:t>
            </a:r>
            <a:r>
              <a:rPr lang="en-US" altLang="ko-KR" dirty="0" smtClean="0"/>
              <a:t>1</a:t>
            </a:r>
            <a:r>
              <a:rPr lang="ko-KR" altLang="en-US" dirty="0" smtClean="0"/>
              <a:t>개</a:t>
            </a:r>
            <a:endParaRPr lang="en-US" altLang="ko-KR" dirty="0" smtClean="0"/>
          </a:p>
          <a:p>
            <a:pPr marL="0" indent="0" algn="ctr" eaLnBrk="1" hangingPunct="1">
              <a:lnSpc>
                <a:spcPct val="100000"/>
              </a:lnSpc>
              <a:spcAft>
                <a:spcPct val="0"/>
              </a:spcAft>
            </a:pPr>
            <a:r>
              <a:rPr lang="ko-KR" altLang="en-US" dirty="0" smtClean="0"/>
              <a:t>석유화학  </a:t>
            </a:r>
            <a:r>
              <a:rPr lang="en-US" altLang="ko-KR" dirty="0" smtClean="0"/>
              <a:t>1</a:t>
            </a:r>
            <a:r>
              <a:rPr lang="ko-KR" altLang="en-US" dirty="0" smtClean="0"/>
              <a:t>개</a:t>
            </a:r>
            <a:endParaRPr lang="en-US" altLang="ko-KR" dirty="0" smtClean="0"/>
          </a:p>
          <a:p>
            <a:pPr marL="0" indent="0" algn="ctr" eaLnBrk="1" hangingPunct="1">
              <a:lnSpc>
                <a:spcPct val="100000"/>
              </a:lnSpc>
              <a:spcAft>
                <a:spcPct val="0"/>
              </a:spcAft>
            </a:pPr>
            <a:r>
              <a:rPr lang="ko-KR" altLang="en-US" dirty="0" smtClean="0"/>
              <a:t>정제 </a:t>
            </a:r>
            <a:r>
              <a:rPr lang="en-US" altLang="ko-KR" dirty="0"/>
              <a:t> </a:t>
            </a:r>
            <a:r>
              <a:rPr lang="en-US" altLang="ko-KR" dirty="0" smtClean="0"/>
              <a:t> 7</a:t>
            </a:r>
            <a:r>
              <a:rPr lang="ko-KR" altLang="en-US" dirty="0" smtClean="0"/>
              <a:t>개</a:t>
            </a:r>
            <a:endParaRPr lang="ko-KR" altLang="en-US" dirty="0"/>
          </a:p>
        </p:txBody>
      </p:sp>
      <p:sp>
        <p:nvSpPr>
          <p:cNvPr id="15" name="Rectangle 71"/>
          <p:cNvSpPr>
            <a:spLocks noChangeArrowheads="1"/>
          </p:cNvSpPr>
          <p:nvPr/>
        </p:nvSpPr>
        <p:spPr bwMode="auto">
          <a:xfrm>
            <a:off x="2647192" y="3385069"/>
            <a:ext cx="1815988" cy="816162"/>
          </a:xfrm>
          <a:prstGeom prst="rect">
            <a:avLst/>
          </a:prstGeom>
          <a:gradFill rotWithShape="1">
            <a:gsLst>
              <a:gs pos="0">
                <a:srgbClr val="F8F8F8"/>
              </a:gs>
              <a:gs pos="100000">
                <a:srgbClr val="EAEAEA"/>
              </a:gs>
            </a:gsLst>
            <a:path path="shape">
              <a:fillToRect l="50000" t="50000" r="50000" b="50000"/>
            </a:path>
          </a:gradFill>
          <a:ln w="9525" algn="ctr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 wrap="none" anchor="ctr"/>
          <a:lstStyle>
            <a:lvl1pPr marL="88900" indent="-88900">
              <a:lnSpc>
                <a:spcPct val="102000"/>
              </a:lnSpc>
              <a:spcAft>
                <a:spcPct val="37000"/>
              </a:spcAft>
              <a:defRPr sz="1400" b="1">
                <a:solidFill>
                  <a:srgbClr val="000000"/>
                </a:solidFill>
                <a:latin typeface="Book Antiqua" panose="02040602050305030304" pitchFamily="18" charset="0"/>
                <a:ea typeface="돋움" panose="020B0600000101010101" pitchFamily="50" charset="-127"/>
              </a:defRPr>
            </a:lvl1pPr>
            <a:lvl2pPr marL="552450" indent="-190500">
              <a:lnSpc>
                <a:spcPct val="94000"/>
              </a:lnSpc>
              <a:spcAft>
                <a:spcPct val="36000"/>
              </a:spcAft>
              <a:defRPr sz="1600">
                <a:solidFill>
                  <a:schemeClr val="bg1"/>
                </a:solidFill>
                <a:latin typeface="Verdana" panose="020B0604030504040204" pitchFamily="34" charset="0"/>
                <a:ea typeface="가는각진제목체" pitchFamily="18" charset="-127"/>
              </a:defRPr>
            </a:lvl2pPr>
            <a:lvl3pPr marL="922338" indent="-190500">
              <a:lnSpc>
                <a:spcPct val="95000"/>
              </a:lnSpc>
              <a:spcAft>
                <a:spcPct val="30000"/>
              </a:spcAft>
              <a:defRPr sz="1600">
                <a:solidFill>
                  <a:schemeClr val="bg1"/>
                </a:solidFill>
                <a:latin typeface="Verdana" panose="020B0604030504040204" pitchFamily="34" charset="0"/>
                <a:ea typeface="가는각진제목체" pitchFamily="18" charset="-127"/>
              </a:defRPr>
            </a:lvl3pPr>
            <a:lvl4pPr marL="1296988" indent="-195263">
              <a:lnSpc>
                <a:spcPct val="97000"/>
              </a:lnSpc>
              <a:spcAft>
                <a:spcPct val="28000"/>
              </a:spcAft>
              <a:defRPr sz="1600">
                <a:solidFill>
                  <a:schemeClr val="bg1"/>
                </a:solidFill>
                <a:latin typeface="Verdana" panose="020B0604030504040204" pitchFamily="34" charset="0"/>
                <a:ea typeface="가는각진제목체" pitchFamily="18" charset="-127"/>
              </a:defRPr>
            </a:lvl4pPr>
            <a:lvl5pPr marL="1663700" indent="-187325">
              <a:lnSpc>
                <a:spcPts val="1600"/>
              </a:lnSpc>
              <a:defRPr sz="1600">
                <a:solidFill>
                  <a:schemeClr val="tx1"/>
                </a:solidFill>
                <a:latin typeface="Verdana" panose="020B0604030504040204" pitchFamily="34" charset="0"/>
                <a:ea typeface="가는각진제목체" pitchFamily="18" charset="-127"/>
              </a:defRPr>
            </a:lvl5pPr>
            <a:lvl6pPr marL="2120900" indent="-187325" eaLnBrk="0" fontAlgn="base" hangingPunct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  <a:ea typeface="가는각진제목체" pitchFamily="18" charset="-127"/>
              </a:defRPr>
            </a:lvl6pPr>
            <a:lvl7pPr marL="2578100" indent="-187325" eaLnBrk="0" fontAlgn="base" hangingPunct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  <a:ea typeface="가는각진제목체" pitchFamily="18" charset="-127"/>
              </a:defRPr>
            </a:lvl7pPr>
            <a:lvl8pPr marL="3035300" indent="-187325" eaLnBrk="0" fontAlgn="base" hangingPunct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  <a:ea typeface="가는각진제목체" pitchFamily="18" charset="-127"/>
              </a:defRPr>
            </a:lvl8pPr>
            <a:lvl9pPr marL="3492500" indent="-187325" eaLnBrk="0" fontAlgn="base" hangingPunct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  <a:ea typeface="가는각진제목체" pitchFamily="18" charset="-127"/>
              </a:defRPr>
            </a:lvl9pPr>
          </a:lstStyle>
          <a:p>
            <a:pPr marL="0" indent="0" algn="ctr" eaLnBrk="1" hangingPunct="1">
              <a:lnSpc>
                <a:spcPct val="100000"/>
              </a:lnSpc>
              <a:spcAft>
                <a:spcPct val="0"/>
              </a:spcAft>
            </a:pPr>
            <a:r>
              <a:rPr lang="ko-KR" altLang="en-US" dirty="0" smtClean="0"/>
              <a:t>농업분야 </a:t>
            </a:r>
            <a:r>
              <a:rPr lang="en-US" altLang="ko-KR" dirty="0" smtClean="0"/>
              <a:t>6</a:t>
            </a:r>
            <a:r>
              <a:rPr lang="ko-KR" altLang="en-US" dirty="0" smtClean="0"/>
              <a:t>개 </a:t>
            </a:r>
            <a:endParaRPr lang="en-US" altLang="ko-KR" dirty="0" smtClean="0"/>
          </a:p>
          <a:p>
            <a:pPr marL="0" indent="0" algn="ctr" eaLnBrk="1" hangingPunct="1">
              <a:lnSpc>
                <a:spcPct val="100000"/>
              </a:lnSpc>
              <a:spcAft>
                <a:spcPct val="0"/>
              </a:spcAft>
            </a:pPr>
            <a:r>
              <a:rPr lang="ko-KR" altLang="en-US" dirty="0" smtClean="0"/>
              <a:t>작물 </a:t>
            </a:r>
            <a:r>
              <a:rPr lang="en-US" altLang="ko-KR" dirty="0" smtClean="0"/>
              <a:t>1</a:t>
            </a:r>
            <a:r>
              <a:rPr lang="ko-KR" altLang="en-US" dirty="0" smtClean="0"/>
              <a:t>개</a:t>
            </a:r>
            <a:endParaRPr lang="en-US" altLang="ko-KR" dirty="0" smtClean="0"/>
          </a:p>
        </p:txBody>
      </p:sp>
      <p:sp>
        <p:nvSpPr>
          <p:cNvPr id="18" name="Rectangle 71"/>
          <p:cNvSpPr>
            <a:spLocks noChangeArrowheads="1"/>
          </p:cNvSpPr>
          <p:nvPr/>
        </p:nvSpPr>
        <p:spPr bwMode="auto">
          <a:xfrm>
            <a:off x="295275" y="4687176"/>
            <a:ext cx="1815988" cy="816162"/>
          </a:xfrm>
          <a:prstGeom prst="rect">
            <a:avLst/>
          </a:prstGeom>
          <a:gradFill rotWithShape="1">
            <a:gsLst>
              <a:gs pos="0">
                <a:srgbClr val="F8F8F8"/>
              </a:gs>
              <a:gs pos="100000">
                <a:srgbClr val="EAEAEA"/>
              </a:gs>
            </a:gsLst>
            <a:path path="shape">
              <a:fillToRect l="50000" t="50000" r="50000" b="50000"/>
            </a:path>
          </a:gradFill>
          <a:ln w="9525" algn="ctr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 wrap="none" anchor="ctr"/>
          <a:lstStyle>
            <a:lvl1pPr marL="88900" indent="-88900">
              <a:lnSpc>
                <a:spcPct val="102000"/>
              </a:lnSpc>
              <a:spcAft>
                <a:spcPct val="37000"/>
              </a:spcAft>
              <a:defRPr sz="1400" b="1">
                <a:solidFill>
                  <a:srgbClr val="000000"/>
                </a:solidFill>
                <a:latin typeface="Book Antiqua" panose="02040602050305030304" pitchFamily="18" charset="0"/>
                <a:ea typeface="돋움" panose="020B0600000101010101" pitchFamily="50" charset="-127"/>
              </a:defRPr>
            </a:lvl1pPr>
            <a:lvl2pPr marL="552450" indent="-190500">
              <a:lnSpc>
                <a:spcPct val="94000"/>
              </a:lnSpc>
              <a:spcAft>
                <a:spcPct val="36000"/>
              </a:spcAft>
              <a:defRPr sz="1600">
                <a:solidFill>
                  <a:schemeClr val="bg1"/>
                </a:solidFill>
                <a:latin typeface="Verdana" panose="020B0604030504040204" pitchFamily="34" charset="0"/>
                <a:ea typeface="가는각진제목체" pitchFamily="18" charset="-127"/>
              </a:defRPr>
            </a:lvl2pPr>
            <a:lvl3pPr marL="922338" indent="-190500">
              <a:lnSpc>
                <a:spcPct val="95000"/>
              </a:lnSpc>
              <a:spcAft>
                <a:spcPct val="30000"/>
              </a:spcAft>
              <a:defRPr sz="1600">
                <a:solidFill>
                  <a:schemeClr val="bg1"/>
                </a:solidFill>
                <a:latin typeface="Verdana" panose="020B0604030504040204" pitchFamily="34" charset="0"/>
                <a:ea typeface="가는각진제목체" pitchFamily="18" charset="-127"/>
              </a:defRPr>
            </a:lvl3pPr>
            <a:lvl4pPr marL="1296988" indent="-195263">
              <a:lnSpc>
                <a:spcPct val="97000"/>
              </a:lnSpc>
              <a:spcAft>
                <a:spcPct val="28000"/>
              </a:spcAft>
              <a:defRPr sz="1600">
                <a:solidFill>
                  <a:schemeClr val="bg1"/>
                </a:solidFill>
                <a:latin typeface="Verdana" panose="020B0604030504040204" pitchFamily="34" charset="0"/>
                <a:ea typeface="가는각진제목체" pitchFamily="18" charset="-127"/>
              </a:defRPr>
            </a:lvl4pPr>
            <a:lvl5pPr marL="1663700" indent="-187325">
              <a:lnSpc>
                <a:spcPts val="1600"/>
              </a:lnSpc>
              <a:defRPr sz="1600">
                <a:solidFill>
                  <a:schemeClr val="tx1"/>
                </a:solidFill>
                <a:latin typeface="Verdana" panose="020B0604030504040204" pitchFamily="34" charset="0"/>
                <a:ea typeface="가는각진제목체" pitchFamily="18" charset="-127"/>
              </a:defRPr>
            </a:lvl5pPr>
            <a:lvl6pPr marL="2120900" indent="-187325" eaLnBrk="0" fontAlgn="base" hangingPunct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  <a:ea typeface="가는각진제목체" pitchFamily="18" charset="-127"/>
              </a:defRPr>
            </a:lvl6pPr>
            <a:lvl7pPr marL="2578100" indent="-187325" eaLnBrk="0" fontAlgn="base" hangingPunct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  <a:ea typeface="가는각진제목체" pitchFamily="18" charset="-127"/>
              </a:defRPr>
            </a:lvl7pPr>
            <a:lvl8pPr marL="3035300" indent="-187325" eaLnBrk="0" fontAlgn="base" hangingPunct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  <a:ea typeface="가는각진제목체" pitchFamily="18" charset="-127"/>
              </a:defRPr>
            </a:lvl8pPr>
            <a:lvl9pPr marL="3492500" indent="-187325" eaLnBrk="0" fontAlgn="base" hangingPunct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  <a:ea typeface="가는각진제목체" pitchFamily="18" charset="-127"/>
              </a:defRPr>
            </a:lvl9pPr>
          </a:lstStyle>
          <a:p>
            <a:pPr marL="0" indent="0" algn="ctr" eaLnBrk="1" hangingPunct="1">
              <a:lnSpc>
                <a:spcPct val="100000"/>
              </a:lnSpc>
              <a:spcAft>
                <a:spcPct val="0"/>
              </a:spcAft>
            </a:pPr>
            <a:r>
              <a:rPr lang="ko-KR" altLang="en-US" dirty="0" smtClean="0"/>
              <a:t>전기 </a:t>
            </a:r>
            <a:r>
              <a:rPr lang="en-US" altLang="ko-KR" dirty="0" smtClean="0"/>
              <a:t>1</a:t>
            </a:r>
            <a:r>
              <a:rPr lang="ko-KR" altLang="en-US" dirty="0" smtClean="0"/>
              <a:t>개</a:t>
            </a:r>
            <a:endParaRPr lang="en-US" altLang="ko-KR" dirty="0" smtClean="0"/>
          </a:p>
          <a:p>
            <a:pPr marL="0" indent="0" algn="ctr" eaLnBrk="1" hangingPunct="1">
              <a:lnSpc>
                <a:spcPct val="100000"/>
              </a:lnSpc>
              <a:spcAft>
                <a:spcPct val="0"/>
              </a:spcAft>
            </a:pPr>
            <a:r>
              <a:rPr lang="ko-KR" altLang="en-US" dirty="0" smtClean="0"/>
              <a:t>발전 </a:t>
            </a:r>
            <a:r>
              <a:rPr lang="en-US" altLang="ko-KR" dirty="0" smtClean="0"/>
              <a:t>16</a:t>
            </a:r>
            <a:r>
              <a:rPr lang="ko-KR" altLang="en-US" dirty="0" smtClean="0"/>
              <a:t>개</a:t>
            </a:r>
            <a:endParaRPr lang="en-US" altLang="ko-KR" dirty="0" smtClean="0"/>
          </a:p>
          <a:p>
            <a:pPr marL="0" indent="0" algn="ctr" eaLnBrk="1" hangingPunct="1">
              <a:lnSpc>
                <a:spcPct val="100000"/>
              </a:lnSpc>
              <a:spcAft>
                <a:spcPct val="0"/>
              </a:spcAft>
            </a:pPr>
            <a:r>
              <a:rPr lang="ko-KR" altLang="en-US" dirty="0" smtClean="0"/>
              <a:t>공업기술지원 </a:t>
            </a:r>
            <a:r>
              <a:rPr lang="en-US" altLang="ko-KR" dirty="0" smtClean="0"/>
              <a:t>1</a:t>
            </a:r>
            <a:r>
              <a:rPr lang="ko-KR" altLang="en-US" dirty="0" smtClean="0"/>
              <a:t>개</a:t>
            </a:r>
            <a:endParaRPr lang="ko-KR" altLang="en-US" dirty="0"/>
          </a:p>
        </p:txBody>
      </p:sp>
      <p:sp>
        <p:nvSpPr>
          <p:cNvPr id="21" name="Rectangle 71"/>
          <p:cNvSpPr>
            <a:spLocks noChangeArrowheads="1"/>
          </p:cNvSpPr>
          <p:nvPr/>
        </p:nvSpPr>
        <p:spPr bwMode="auto">
          <a:xfrm>
            <a:off x="2647192" y="4687176"/>
            <a:ext cx="1815988" cy="816162"/>
          </a:xfrm>
          <a:prstGeom prst="rect">
            <a:avLst/>
          </a:prstGeom>
          <a:gradFill rotWithShape="1">
            <a:gsLst>
              <a:gs pos="0">
                <a:srgbClr val="F8F8F8"/>
              </a:gs>
              <a:gs pos="100000">
                <a:srgbClr val="EAEAEA"/>
              </a:gs>
            </a:gsLst>
            <a:path path="shape">
              <a:fillToRect l="50000" t="50000" r="50000" b="50000"/>
            </a:path>
          </a:gradFill>
          <a:ln w="9525" algn="ctr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 wrap="none" anchor="ctr"/>
          <a:lstStyle>
            <a:lvl1pPr marL="88900" indent="-88900">
              <a:lnSpc>
                <a:spcPct val="102000"/>
              </a:lnSpc>
              <a:spcAft>
                <a:spcPct val="37000"/>
              </a:spcAft>
              <a:defRPr sz="1400" b="1">
                <a:solidFill>
                  <a:srgbClr val="000000"/>
                </a:solidFill>
                <a:latin typeface="Book Antiqua" panose="02040602050305030304" pitchFamily="18" charset="0"/>
                <a:ea typeface="돋움" panose="020B0600000101010101" pitchFamily="50" charset="-127"/>
              </a:defRPr>
            </a:lvl1pPr>
            <a:lvl2pPr marL="552450" indent="-190500">
              <a:lnSpc>
                <a:spcPct val="94000"/>
              </a:lnSpc>
              <a:spcAft>
                <a:spcPct val="36000"/>
              </a:spcAft>
              <a:defRPr sz="1600">
                <a:solidFill>
                  <a:schemeClr val="bg1"/>
                </a:solidFill>
                <a:latin typeface="Verdana" panose="020B0604030504040204" pitchFamily="34" charset="0"/>
                <a:ea typeface="가는각진제목체" pitchFamily="18" charset="-127"/>
              </a:defRPr>
            </a:lvl2pPr>
            <a:lvl3pPr marL="922338" indent="-190500">
              <a:lnSpc>
                <a:spcPct val="95000"/>
              </a:lnSpc>
              <a:spcAft>
                <a:spcPct val="30000"/>
              </a:spcAft>
              <a:defRPr sz="1600">
                <a:solidFill>
                  <a:schemeClr val="bg1"/>
                </a:solidFill>
                <a:latin typeface="Verdana" panose="020B0604030504040204" pitchFamily="34" charset="0"/>
                <a:ea typeface="가는각진제목체" pitchFamily="18" charset="-127"/>
              </a:defRPr>
            </a:lvl3pPr>
            <a:lvl4pPr marL="1296988" indent="-195263">
              <a:lnSpc>
                <a:spcPct val="97000"/>
              </a:lnSpc>
              <a:spcAft>
                <a:spcPct val="28000"/>
              </a:spcAft>
              <a:defRPr sz="1600">
                <a:solidFill>
                  <a:schemeClr val="bg1"/>
                </a:solidFill>
                <a:latin typeface="Verdana" panose="020B0604030504040204" pitchFamily="34" charset="0"/>
                <a:ea typeface="가는각진제목체" pitchFamily="18" charset="-127"/>
              </a:defRPr>
            </a:lvl4pPr>
            <a:lvl5pPr marL="1663700" indent="-187325">
              <a:lnSpc>
                <a:spcPts val="1600"/>
              </a:lnSpc>
              <a:defRPr sz="1600">
                <a:solidFill>
                  <a:schemeClr val="tx1"/>
                </a:solidFill>
                <a:latin typeface="Verdana" panose="020B0604030504040204" pitchFamily="34" charset="0"/>
                <a:ea typeface="가는각진제목체" pitchFamily="18" charset="-127"/>
              </a:defRPr>
            </a:lvl5pPr>
            <a:lvl6pPr marL="2120900" indent="-187325" eaLnBrk="0" fontAlgn="base" hangingPunct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  <a:ea typeface="가는각진제목체" pitchFamily="18" charset="-127"/>
              </a:defRPr>
            </a:lvl6pPr>
            <a:lvl7pPr marL="2578100" indent="-187325" eaLnBrk="0" fontAlgn="base" hangingPunct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  <a:ea typeface="가는각진제목체" pitchFamily="18" charset="-127"/>
              </a:defRPr>
            </a:lvl7pPr>
            <a:lvl8pPr marL="3035300" indent="-187325" eaLnBrk="0" fontAlgn="base" hangingPunct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  <a:ea typeface="가는각진제목체" pitchFamily="18" charset="-127"/>
              </a:defRPr>
            </a:lvl8pPr>
            <a:lvl9pPr marL="3492500" indent="-187325" eaLnBrk="0" fontAlgn="base" hangingPunct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  <a:ea typeface="가는각진제목체" pitchFamily="18" charset="-127"/>
              </a:defRPr>
            </a:lvl9pPr>
          </a:lstStyle>
          <a:p>
            <a:pPr marL="0" indent="0" algn="ctr" eaLnBrk="1" hangingPunct="1">
              <a:lnSpc>
                <a:spcPct val="100000"/>
              </a:lnSpc>
              <a:spcAft>
                <a:spcPct val="0"/>
              </a:spcAft>
            </a:pPr>
            <a:r>
              <a:rPr lang="ko-KR" altLang="en-US" dirty="0" smtClean="0"/>
              <a:t>서비스 </a:t>
            </a:r>
            <a:r>
              <a:rPr lang="en-US" altLang="ko-KR" dirty="0" smtClean="0"/>
              <a:t>4</a:t>
            </a:r>
            <a:r>
              <a:rPr lang="ko-KR" altLang="en-US" dirty="0" smtClean="0"/>
              <a:t>개</a:t>
            </a:r>
            <a:endParaRPr lang="en-US" altLang="ko-KR" dirty="0" smtClean="0"/>
          </a:p>
          <a:p>
            <a:pPr marL="0" indent="0" algn="ctr" eaLnBrk="1" hangingPunct="1">
              <a:lnSpc>
                <a:spcPct val="100000"/>
              </a:lnSpc>
              <a:spcAft>
                <a:spcPct val="0"/>
              </a:spcAft>
            </a:pPr>
            <a:r>
              <a:rPr lang="ko-KR" altLang="en-US" dirty="0" smtClean="0"/>
              <a:t>의료 </a:t>
            </a:r>
            <a:r>
              <a:rPr lang="en-US" altLang="ko-KR" dirty="0" smtClean="0"/>
              <a:t>1</a:t>
            </a:r>
            <a:r>
              <a:rPr lang="ko-KR" altLang="en-US" dirty="0" smtClean="0"/>
              <a:t>개</a:t>
            </a:r>
            <a:endParaRPr lang="en-US" altLang="ko-KR" dirty="0" smtClean="0"/>
          </a:p>
          <a:p>
            <a:pPr marL="0" indent="0" algn="ctr" eaLnBrk="1" hangingPunct="1">
              <a:lnSpc>
                <a:spcPct val="100000"/>
              </a:lnSpc>
              <a:spcAft>
                <a:spcPct val="0"/>
              </a:spcAft>
            </a:pPr>
            <a:r>
              <a:rPr lang="ko-KR" altLang="en-US" dirty="0" smtClean="0"/>
              <a:t>운송 </a:t>
            </a:r>
            <a:r>
              <a:rPr lang="en-US" altLang="ko-KR" dirty="0" smtClean="0"/>
              <a:t>2</a:t>
            </a:r>
            <a:r>
              <a:rPr lang="ko-KR" altLang="en-US" dirty="0" smtClean="0"/>
              <a:t>개</a:t>
            </a:r>
            <a:endParaRPr lang="ko-KR" alt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10176835" y="6075316"/>
            <a:ext cx="316673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Re: 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이란 민영화 위원회 </a:t>
            </a:r>
            <a:r>
              <a:rPr lang="en-US" altLang="ko-KR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(IPO)      </a:t>
            </a:r>
            <a:endParaRPr lang="ko-KR" altLang="en-US" sz="11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30" name="Rectangle 4"/>
          <p:cNvSpPr>
            <a:spLocks noChangeArrowheads="1"/>
          </p:cNvSpPr>
          <p:nvPr/>
        </p:nvSpPr>
        <p:spPr bwMode="auto">
          <a:xfrm>
            <a:off x="6289040" y="3232609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1" name="TextBox 30"/>
          <p:cNvSpPr txBox="1"/>
          <p:nvPr/>
        </p:nvSpPr>
        <p:spPr>
          <a:xfrm>
            <a:off x="7442418" y="2230232"/>
            <a:ext cx="49426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>
                <a:solidFill>
                  <a:schemeClr val="accent1">
                    <a:lumMod val="50000"/>
                  </a:schemeClr>
                </a:solidFill>
              </a:rPr>
              <a:t>이란의 발전소 기업의 </a:t>
            </a:r>
            <a:r>
              <a:rPr lang="ko-KR" altLang="en-US" sz="1400" b="1" dirty="0" err="1" smtClean="0">
                <a:solidFill>
                  <a:schemeClr val="accent1">
                    <a:lumMod val="50000"/>
                  </a:schemeClr>
                </a:solidFill>
              </a:rPr>
              <a:t>입찰가</a:t>
            </a:r>
            <a:r>
              <a:rPr lang="ko-KR" altLang="en-US" sz="14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altLang="ko-KR" sz="1400" b="1" dirty="0" smtClean="0">
                <a:solidFill>
                  <a:schemeClr val="accent1">
                    <a:lumMod val="50000"/>
                  </a:schemeClr>
                </a:solidFill>
              </a:rPr>
              <a:t>($)</a:t>
            </a:r>
            <a:r>
              <a:rPr lang="ko-KR" altLang="en-US" sz="14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altLang="ko-KR" sz="1400" b="1" dirty="0" smtClean="0">
                <a:solidFill>
                  <a:schemeClr val="accent1">
                    <a:lumMod val="50000"/>
                  </a:schemeClr>
                </a:solidFill>
              </a:rPr>
              <a:t>/ </a:t>
            </a:r>
            <a:r>
              <a:rPr lang="ko-KR" altLang="en-US" sz="1400" b="1" dirty="0" smtClean="0">
                <a:solidFill>
                  <a:schemeClr val="accent1">
                    <a:lumMod val="50000"/>
                  </a:schemeClr>
                </a:solidFill>
              </a:rPr>
              <a:t>발전용량</a:t>
            </a:r>
            <a:endParaRPr lang="ko-KR" altLang="en-US" sz="1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048" name="TextBox 2047"/>
          <p:cNvSpPr txBox="1"/>
          <p:nvPr/>
        </p:nvSpPr>
        <p:spPr>
          <a:xfrm>
            <a:off x="6076950" y="5462981"/>
            <a:ext cx="56261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b="1" dirty="0" smtClean="0"/>
              <a:t>발전소 분야는 민영화 대상에 큰 비중을 차지함</a:t>
            </a:r>
            <a:endParaRPr lang="en-US" altLang="ko-KR" sz="1400" b="1" dirty="0" smtClean="0"/>
          </a:p>
          <a:p>
            <a:pPr algn="ctr"/>
            <a:r>
              <a:rPr lang="ko-KR" altLang="en-US" sz="1400" b="1" dirty="0" smtClean="0"/>
              <a:t>합작투자로 경영권을 얻은 후</a:t>
            </a:r>
            <a:r>
              <a:rPr lang="en-US" altLang="ko-KR" sz="1400" b="1" dirty="0" smtClean="0"/>
              <a:t> </a:t>
            </a:r>
            <a:r>
              <a:rPr lang="ko-KR" altLang="en-US" sz="1400" b="1" dirty="0" smtClean="0"/>
              <a:t>발전소 효율 증대 컨설팅 수행</a:t>
            </a:r>
            <a:endParaRPr lang="ko-KR" altLang="en-US" sz="1400" b="1" dirty="0"/>
          </a:p>
        </p:txBody>
      </p:sp>
      <p:pic>
        <p:nvPicPr>
          <p:cNvPr id="2050" name="그림 204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2701327"/>
            <a:ext cx="6210300" cy="2669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958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3533304" y="3682919"/>
            <a:ext cx="5397221" cy="52228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3102552" y="1252855"/>
            <a:ext cx="5703907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folHlink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spAutoFit/>
          </a:bodyPr>
          <a:lstStyle>
            <a:lvl1pPr algn="l" latinLnBrk="1">
              <a:defRPr kumimoji="1" b="1">
                <a:solidFill>
                  <a:srgbClr val="000000"/>
                </a:solidFill>
                <a:latin typeface="Book Antiqua" panose="02040602050305030304" pitchFamily="18" charset="0"/>
                <a:ea typeface="돋움" panose="020B0600000101010101" pitchFamily="50" charset="-127"/>
              </a:defRPr>
            </a:lvl1pPr>
            <a:lvl2pPr algn="l" latinLnBrk="1">
              <a:defRPr kumimoji="1" b="1">
                <a:solidFill>
                  <a:srgbClr val="000000"/>
                </a:solidFill>
                <a:latin typeface="Book Antiqua" panose="02040602050305030304" pitchFamily="18" charset="0"/>
                <a:ea typeface="돋움" panose="020B0600000101010101" pitchFamily="50" charset="-127"/>
              </a:defRPr>
            </a:lvl2pPr>
            <a:lvl3pPr algn="l" latinLnBrk="1">
              <a:defRPr kumimoji="1" b="1">
                <a:solidFill>
                  <a:srgbClr val="000000"/>
                </a:solidFill>
                <a:latin typeface="Book Antiqua" panose="02040602050305030304" pitchFamily="18" charset="0"/>
                <a:ea typeface="돋움" panose="020B0600000101010101" pitchFamily="50" charset="-127"/>
              </a:defRPr>
            </a:lvl3pPr>
            <a:lvl4pPr algn="l" latinLnBrk="1">
              <a:defRPr kumimoji="1" b="1">
                <a:solidFill>
                  <a:srgbClr val="000000"/>
                </a:solidFill>
                <a:latin typeface="Book Antiqua" panose="02040602050305030304" pitchFamily="18" charset="0"/>
                <a:ea typeface="돋움" panose="020B0600000101010101" pitchFamily="50" charset="-127"/>
              </a:defRPr>
            </a:lvl4pPr>
            <a:lvl5pPr algn="l" latinLnBrk="1">
              <a:defRPr kumimoji="1" b="1">
                <a:solidFill>
                  <a:srgbClr val="000000"/>
                </a:solidFill>
                <a:latin typeface="Book Antiqua" panose="02040602050305030304" pitchFamily="18" charset="0"/>
                <a:ea typeface="돋움" panose="020B0600000101010101" pitchFamily="50" charset="-127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kumimoji="1" b="1">
                <a:solidFill>
                  <a:srgbClr val="000000"/>
                </a:solidFill>
                <a:latin typeface="Book Antiqua" panose="02040602050305030304" pitchFamily="18" charset="0"/>
                <a:ea typeface="돋움" panose="020B0600000101010101" pitchFamily="50" charset="-127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kumimoji="1" b="1">
                <a:solidFill>
                  <a:srgbClr val="000000"/>
                </a:solidFill>
                <a:latin typeface="Book Antiqua" panose="02040602050305030304" pitchFamily="18" charset="0"/>
                <a:ea typeface="돋움" panose="020B0600000101010101" pitchFamily="50" charset="-127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kumimoji="1" b="1">
                <a:solidFill>
                  <a:srgbClr val="000000"/>
                </a:solidFill>
                <a:latin typeface="Book Antiqua" panose="02040602050305030304" pitchFamily="18" charset="0"/>
                <a:ea typeface="돋움" panose="020B0600000101010101" pitchFamily="50" charset="-127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kumimoji="1" b="1">
                <a:solidFill>
                  <a:srgbClr val="000000"/>
                </a:solidFill>
                <a:latin typeface="Book Antiqua" panose="02040602050305030304" pitchFamily="18" charset="0"/>
                <a:ea typeface="돋움" panose="020B0600000101010101" pitchFamily="50" charset="-127"/>
              </a:defRPr>
            </a:lvl9pPr>
          </a:lstStyle>
          <a:p>
            <a:r>
              <a:rPr lang="en-US" altLang="ko-KR" sz="2800" dirty="0" smtClean="0"/>
              <a:t>Ⅱ</a:t>
            </a:r>
            <a:r>
              <a:rPr lang="en-US" altLang="ko-KR" sz="28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sz="28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이란의 민영화와 지식서비스 산업</a:t>
            </a:r>
            <a:endParaRPr lang="ko-KR" altLang="en-US" sz="28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7" name="Line 4"/>
          <p:cNvSpPr>
            <a:spLocks noChangeShapeType="1"/>
          </p:cNvSpPr>
          <p:nvPr/>
        </p:nvSpPr>
        <p:spPr bwMode="auto">
          <a:xfrm flipV="1">
            <a:off x="2560320" y="1889760"/>
            <a:ext cx="6776719" cy="3048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gray">
          <a:xfrm>
            <a:off x="3982720" y="2278934"/>
            <a:ext cx="5354319" cy="26345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609600" indent="-609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1463675" indent="-609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2209800" indent="-609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2998788" indent="-609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3787775" indent="-609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4244975" indent="-609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4702175" indent="-609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5159375" indent="-609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5616575" indent="-609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atinLnBrk="1">
              <a:lnSpc>
                <a:spcPct val="110000"/>
              </a:lnSpc>
              <a:spcBef>
                <a:spcPct val="50000"/>
              </a:spcBef>
            </a:pPr>
            <a:r>
              <a:rPr kumimoji="1" lang="ko-KR" altLang="en-US" sz="28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경제 개발 계획</a:t>
            </a:r>
            <a:endParaRPr kumimoji="1" lang="en-US" altLang="ko-KR" sz="28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latinLnBrk="1">
              <a:lnSpc>
                <a:spcPct val="110000"/>
              </a:lnSpc>
              <a:spcBef>
                <a:spcPct val="50000"/>
              </a:spcBef>
            </a:pPr>
            <a:r>
              <a:rPr kumimoji="1" lang="ko-KR" altLang="en-US" sz="28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민영화 배경 및 대상기업</a:t>
            </a:r>
            <a:endParaRPr kumimoji="1" lang="en-US" altLang="ko-KR" sz="28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latinLnBrk="1">
              <a:lnSpc>
                <a:spcPct val="110000"/>
              </a:lnSpc>
              <a:spcBef>
                <a:spcPct val="50000"/>
              </a:spcBef>
            </a:pPr>
            <a:r>
              <a:rPr kumimoji="1" lang="ko-KR" altLang="en-US" sz="2800" b="1" dirty="0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이란기업의 투자 유치 및 절차</a:t>
            </a:r>
            <a:endParaRPr kumimoji="1" lang="en-US" altLang="ko-KR" sz="2800" b="1" dirty="0" smtClean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latinLnBrk="1">
              <a:lnSpc>
                <a:spcPct val="110000"/>
              </a:lnSpc>
              <a:spcBef>
                <a:spcPct val="50000"/>
              </a:spcBef>
            </a:pPr>
            <a:endParaRPr kumimoji="1" lang="ko-KR" altLang="en-US" sz="28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65716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C8ABD-7762-4111-800B-237D06CE7893}" type="slidenum">
              <a:rPr lang="ko-KR" altLang="en-US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17</a:t>
            </a:fld>
            <a:endParaRPr lang="ko-KR" altLang="en-US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271760" y="171099"/>
            <a:ext cx="19202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Ⅱ</a:t>
            </a:r>
            <a:r>
              <a:rPr lang="en-US" altLang="ko-KR" sz="1400" b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이란시장의 민영화</a:t>
            </a:r>
            <a:endParaRPr lang="ko-KR" altLang="en-US" sz="14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95275" y="114300"/>
            <a:ext cx="49879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2.3 </a:t>
            </a:r>
            <a:r>
              <a:rPr lang="ko-KR" altLang="en-US" sz="20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이란기업의 투자 유치 및 절차</a:t>
            </a:r>
            <a:endParaRPr lang="ko-KR" altLang="en-US" sz="20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285786" y="998248"/>
            <a:ext cx="38290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 smtClean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이란의 전략적 투자유치 현황</a:t>
            </a:r>
            <a:endParaRPr lang="ko-KR" altLang="en-US" sz="2000" b="1" dirty="0">
              <a:solidFill>
                <a:schemeClr val="accent1">
                  <a:lumMod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7" name="Rectangle 71"/>
          <p:cNvSpPr>
            <a:spLocks noChangeArrowheads="1"/>
          </p:cNvSpPr>
          <p:nvPr/>
        </p:nvSpPr>
        <p:spPr bwMode="auto">
          <a:xfrm>
            <a:off x="7738110" y="1571301"/>
            <a:ext cx="2533650" cy="1247586"/>
          </a:xfrm>
          <a:prstGeom prst="rect">
            <a:avLst/>
          </a:prstGeom>
          <a:gradFill rotWithShape="1">
            <a:gsLst>
              <a:gs pos="0">
                <a:srgbClr val="F8F8F8"/>
              </a:gs>
              <a:gs pos="100000">
                <a:srgbClr val="EAEAEA"/>
              </a:gs>
            </a:gsLst>
            <a:path path="shape">
              <a:fillToRect l="50000" t="50000" r="50000" b="50000"/>
            </a:path>
          </a:gradFill>
          <a:ln w="9525" algn="ctr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 wrap="none" anchor="ctr"/>
          <a:lstStyle>
            <a:lvl1pPr marL="88900" indent="-88900">
              <a:lnSpc>
                <a:spcPct val="102000"/>
              </a:lnSpc>
              <a:spcAft>
                <a:spcPct val="37000"/>
              </a:spcAft>
              <a:defRPr sz="1400" b="1">
                <a:solidFill>
                  <a:srgbClr val="000000"/>
                </a:solidFill>
                <a:latin typeface="Book Antiqua" panose="02040602050305030304" pitchFamily="18" charset="0"/>
                <a:ea typeface="돋움" panose="020B0600000101010101" pitchFamily="50" charset="-127"/>
              </a:defRPr>
            </a:lvl1pPr>
            <a:lvl2pPr marL="552450" indent="-190500">
              <a:lnSpc>
                <a:spcPct val="94000"/>
              </a:lnSpc>
              <a:spcAft>
                <a:spcPct val="36000"/>
              </a:spcAft>
              <a:defRPr sz="1600">
                <a:solidFill>
                  <a:schemeClr val="bg1"/>
                </a:solidFill>
                <a:latin typeface="Verdana" panose="020B0604030504040204" pitchFamily="34" charset="0"/>
                <a:ea typeface="가는각진제목체" pitchFamily="18" charset="-127"/>
              </a:defRPr>
            </a:lvl2pPr>
            <a:lvl3pPr marL="922338" indent="-190500">
              <a:lnSpc>
                <a:spcPct val="95000"/>
              </a:lnSpc>
              <a:spcAft>
                <a:spcPct val="30000"/>
              </a:spcAft>
              <a:defRPr sz="1600">
                <a:solidFill>
                  <a:schemeClr val="bg1"/>
                </a:solidFill>
                <a:latin typeface="Verdana" panose="020B0604030504040204" pitchFamily="34" charset="0"/>
                <a:ea typeface="가는각진제목체" pitchFamily="18" charset="-127"/>
              </a:defRPr>
            </a:lvl3pPr>
            <a:lvl4pPr marL="1296988" indent="-195263">
              <a:lnSpc>
                <a:spcPct val="97000"/>
              </a:lnSpc>
              <a:spcAft>
                <a:spcPct val="28000"/>
              </a:spcAft>
              <a:defRPr sz="1600">
                <a:solidFill>
                  <a:schemeClr val="bg1"/>
                </a:solidFill>
                <a:latin typeface="Verdana" panose="020B0604030504040204" pitchFamily="34" charset="0"/>
                <a:ea typeface="가는각진제목체" pitchFamily="18" charset="-127"/>
              </a:defRPr>
            </a:lvl4pPr>
            <a:lvl5pPr marL="1663700" indent="-187325">
              <a:lnSpc>
                <a:spcPts val="1600"/>
              </a:lnSpc>
              <a:defRPr sz="1600">
                <a:solidFill>
                  <a:schemeClr val="tx1"/>
                </a:solidFill>
                <a:latin typeface="Verdana" panose="020B0604030504040204" pitchFamily="34" charset="0"/>
                <a:ea typeface="가는각진제목체" pitchFamily="18" charset="-127"/>
              </a:defRPr>
            </a:lvl5pPr>
            <a:lvl6pPr marL="2120900" indent="-187325" eaLnBrk="0" fontAlgn="base" hangingPunct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  <a:ea typeface="가는각진제목체" pitchFamily="18" charset="-127"/>
              </a:defRPr>
            </a:lvl6pPr>
            <a:lvl7pPr marL="2578100" indent="-187325" eaLnBrk="0" fontAlgn="base" hangingPunct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  <a:ea typeface="가는각진제목체" pitchFamily="18" charset="-127"/>
              </a:defRPr>
            </a:lvl7pPr>
            <a:lvl8pPr marL="3035300" indent="-187325" eaLnBrk="0" fontAlgn="base" hangingPunct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  <a:ea typeface="가는각진제목체" pitchFamily="18" charset="-127"/>
              </a:defRPr>
            </a:lvl8pPr>
            <a:lvl9pPr marL="3492500" indent="-187325" eaLnBrk="0" fontAlgn="base" hangingPunct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  <a:ea typeface="가는각진제목체" pitchFamily="18" charset="-127"/>
              </a:defRPr>
            </a:lvl9pPr>
          </a:lstStyle>
          <a:p>
            <a:pPr marL="0" indent="0" algn="ctr" eaLnBrk="1" hangingPunct="1">
              <a:lnSpc>
                <a:spcPct val="100000"/>
              </a:lnSpc>
              <a:spcAft>
                <a:spcPct val="0"/>
              </a:spcAft>
            </a:pPr>
            <a:r>
              <a:rPr lang="ko-KR" altLang="en-US" b="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기업운영환경 </a:t>
            </a:r>
            <a:r>
              <a:rPr lang="en-US" altLang="ko-KR" b="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189</a:t>
            </a:r>
            <a:r>
              <a:rPr lang="ko-KR" altLang="en-US" b="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개국 중 </a:t>
            </a:r>
            <a:endParaRPr lang="en-US" altLang="ko-KR" b="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0" indent="0" algn="ctr" eaLnBrk="1" hangingPunct="1">
              <a:lnSpc>
                <a:spcPct val="100000"/>
              </a:lnSpc>
              <a:spcAft>
                <a:spcPct val="0"/>
              </a:spcAft>
            </a:pPr>
            <a:r>
              <a:rPr lang="en-US" altLang="ko-KR" sz="16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130</a:t>
            </a:r>
            <a:r>
              <a:rPr lang="ko-KR" altLang="en-US" sz="16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위</a:t>
            </a:r>
            <a:endParaRPr lang="en-US" altLang="ko-KR" sz="16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0" indent="0" algn="ctr" eaLnBrk="1" hangingPunct="1">
              <a:lnSpc>
                <a:spcPct val="100000"/>
              </a:lnSpc>
              <a:spcAft>
                <a:spcPct val="0"/>
              </a:spcAft>
            </a:pPr>
            <a:r>
              <a:rPr lang="en-US" altLang="ko-KR" b="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World Bank Doing Business</a:t>
            </a:r>
          </a:p>
          <a:p>
            <a:pPr marL="0" indent="0" algn="ctr" eaLnBrk="1" hangingPunct="1">
              <a:lnSpc>
                <a:spcPct val="100000"/>
              </a:lnSpc>
              <a:spcAft>
                <a:spcPct val="0"/>
              </a:spcAft>
            </a:pPr>
            <a:r>
              <a:rPr lang="en-US" altLang="ko-KR" b="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2015</a:t>
            </a:r>
            <a:endParaRPr lang="ko-KR" altLang="en-US" b="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9762408"/>
              </p:ext>
            </p:extLst>
          </p:nvPr>
        </p:nvGraphicFramePr>
        <p:xfrm>
          <a:off x="6824837" y="3278814"/>
          <a:ext cx="4558928" cy="21866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79464"/>
                <a:gridCol w="2279464"/>
              </a:tblGrid>
              <a:tr h="331911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투자환경의 장 </a:t>
                      </a:r>
                      <a:r>
                        <a:rPr lang="en-US" altLang="ko-KR" dirty="0" smtClean="0"/>
                        <a:t>· </a:t>
                      </a:r>
                      <a:r>
                        <a:rPr lang="ko-KR" altLang="en-US" dirty="0" smtClean="0"/>
                        <a:t>단점</a:t>
                      </a:r>
                      <a:endParaRPr lang="ko-KR" altLang="en-U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29882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/>
                        <a:t>장점</a:t>
                      </a:r>
                      <a:endParaRPr lang="ko-KR" alt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/>
                        <a:t>단점</a:t>
                      </a:r>
                      <a:endParaRPr lang="ko-KR" altLang="en-US" sz="1400" b="1" dirty="0"/>
                    </a:p>
                  </a:txBody>
                  <a:tcPr anchor="ctr"/>
                </a:tc>
              </a:tr>
              <a:tr h="151608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풍부한 천연자원보유</a:t>
                      </a:r>
                      <a:endParaRPr lang="en-US" altLang="ko-KR" sz="1400" dirty="0" smtClean="0"/>
                    </a:p>
                    <a:p>
                      <a:pPr algn="ctr" latinLnBrk="1"/>
                      <a:r>
                        <a:rPr lang="ko-KR" altLang="en-US" sz="1400" dirty="0" smtClean="0"/>
                        <a:t>한반도 </a:t>
                      </a:r>
                      <a:r>
                        <a:rPr lang="en-US" altLang="ko-KR" sz="1400" dirty="0" smtClean="0"/>
                        <a:t>7.5</a:t>
                      </a:r>
                      <a:r>
                        <a:rPr lang="ko-KR" altLang="en-US" sz="1400" dirty="0" smtClean="0"/>
                        <a:t>배 달하는 영토</a:t>
                      </a:r>
                      <a:endParaRPr lang="en-US" altLang="ko-KR" sz="1400" dirty="0" smtClean="0"/>
                    </a:p>
                    <a:p>
                      <a:pPr algn="ctr" latinLnBrk="1"/>
                      <a:endParaRPr lang="en-US" altLang="ko-KR" sz="1400" dirty="0" smtClean="0"/>
                    </a:p>
                    <a:p>
                      <a:pPr algn="ctr" latinLnBrk="1"/>
                      <a:r>
                        <a:rPr lang="ko-KR" altLang="en-US" sz="1400" dirty="0" smtClean="0"/>
                        <a:t>인구</a:t>
                      </a:r>
                      <a:r>
                        <a:rPr lang="en-US" altLang="ko-KR" sz="1400" dirty="0" smtClean="0"/>
                        <a:t>60% </a:t>
                      </a:r>
                      <a:r>
                        <a:rPr lang="ko-KR" altLang="en-US" sz="1400" dirty="0" smtClean="0"/>
                        <a:t>이상이 </a:t>
                      </a:r>
                      <a:r>
                        <a:rPr lang="en-US" altLang="ko-KR" sz="1400" dirty="0" smtClean="0"/>
                        <a:t>30</a:t>
                      </a:r>
                      <a:r>
                        <a:rPr lang="ko-KR" altLang="en-US" sz="1400" dirty="0" smtClean="0"/>
                        <a:t>대 </a:t>
                      </a:r>
                      <a:endParaRPr lang="en-US" altLang="ko-KR" sz="1400" dirty="0" smtClean="0"/>
                    </a:p>
                    <a:p>
                      <a:pPr algn="ctr" latinLnBrk="1"/>
                      <a:r>
                        <a:rPr lang="ko-KR" altLang="en-US" sz="1400" dirty="0" smtClean="0"/>
                        <a:t>이하의 활용가능 인적자원 보유</a:t>
                      </a:r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노후화된 기계설비</a:t>
                      </a:r>
                      <a:endParaRPr lang="en-US" altLang="ko-KR" sz="1400" dirty="0" smtClean="0"/>
                    </a:p>
                    <a:p>
                      <a:pPr algn="ctr" latinLnBrk="1"/>
                      <a:endParaRPr lang="en-US" altLang="ko-KR" sz="1400" dirty="0" smtClean="0"/>
                    </a:p>
                    <a:p>
                      <a:pPr algn="ctr" latinLnBrk="1"/>
                      <a:r>
                        <a:rPr lang="ko-KR" altLang="en-US" sz="1400" dirty="0" smtClean="0"/>
                        <a:t>정책적 시스템의 불안</a:t>
                      </a:r>
                      <a:endParaRPr lang="ko-KR" altLang="en-US" sz="1400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985818" y="905171"/>
            <a:ext cx="38290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이란의 인프라 현황</a:t>
            </a:r>
            <a:endParaRPr lang="ko-KR" altLang="en-US" sz="1400" b="1" dirty="0">
              <a:solidFill>
                <a:schemeClr val="accent1">
                  <a:lumMod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4167483"/>
              </p:ext>
            </p:extLst>
          </p:nvPr>
        </p:nvGraphicFramePr>
        <p:xfrm>
          <a:off x="144653" y="1198303"/>
          <a:ext cx="5436997" cy="2113813"/>
        </p:xfrm>
        <a:graphic>
          <a:graphicData uri="http://schemas.openxmlformats.org/drawingml/2006/table">
            <a:tbl>
              <a:tblPr/>
              <a:tblGrid>
                <a:gridCol w="1692275"/>
                <a:gridCol w="2666492"/>
                <a:gridCol w="1078230"/>
              </a:tblGrid>
              <a:tr h="26059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영역</a:t>
                      </a:r>
                      <a:endParaRPr lang="ko-KR" altLang="en-US" sz="8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현황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세계순위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8343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-16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유선전화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25.804(million) </a:t>
                      </a:r>
                      <a:endParaRPr lang="en-US" sz="800" kern="0" spc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11</a:t>
                      </a:r>
                      <a:endParaRPr lang="en-US" sz="800" kern="0" spc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331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-16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무선전화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-32258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52.555(million) </a:t>
                      </a:r>
                      <a:endParaRPr lang="en-US" sz="8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-32258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21</a:t>
                      </a:r>
                      <a:endParaRPr lang="en-US" sz="800" kern="0" spc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331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-16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공항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319 </a:t>
                      </a:r>
                      <a:endParaRPr lang="en-US" sz="8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24</a:t>
                      </a:r>
                      <a:endParaRPr lang="en-US" sz="800" kern="0" spc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396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-16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기차라인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8,442 km</a:t>
                      </a:r>
                      <a:endParaRPr lang="en-US" sz="8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26</a:t>
                      </a:r>
                      <a:endParaRPr lang="en-US" sz="800" kern="0" spc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331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-16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도로 라인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172,927 km</a:t>
                      </a:r>
                      <a:endParaRPr lang="en-US" sz="8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28</a:t>
                      </a:r>
                      <a:endParaRPr lang="en-US" sz="8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331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-16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전기 공급량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212.8(billion kwh)</a:t>
                      </a:r>
                      <a:endParaRPr lang="en-US" sz="8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19</a:t>
                      </a:r>
                      <a:endParaRPr lang="en-US" sz="8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1985818" y="3296553"/>
            <a:ext cx="38290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산업별 감세 현황</a:t>
            </a:r>
            <a:endParaRPr lang="ko-KR" altLang="en-US" sz="1400" b="1" dirty="0">
              <a:solidFill>
                <a:schemeClr val="accent1">
                  <a:lumMod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6297309"/>
              </p:ext>
            </p:extLst>
          </p:nvPr>
        </p:nvGraphicFramePr>
        <p:xfrm>
          <a:off x="144652" y="3657339"/>
          <a:ext cx="5436997" cy="2686876"/>
        </p:xfrm>
        <a:graphic>
          <a:graphicData uri="http://schemas.openxmlformats.org/drawingml/2006/table">
            <a:tbl>
              <a:tblPr/>
              <a:tblGrid>
                <a:gridCol w="2063173"/>
                <a:gridCol w="1983960"/>
                <a:gridCol w="1389864"/>
              </a:tblGrid>
              <a:tr h="25019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산업활동</a:t>
                      </a:r>
                      <a:endParaRPr lang="ko-KR" altLang="en-US" sz="8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혜택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기간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6043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-16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농업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100%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무기한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043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-16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광산업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-32258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80%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-32258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</a:t>
                      </a:r>
                      <a:r>
                        <a:rPr lang="ko-KR" altLang="en-US" sz="1050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년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043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-16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저 개발지역 광산업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100%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20</a:t>
                      </a:r>
                      <a:r>
                        <a:rPr lang="ko-KR" altLang="en-US" sz="1050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년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043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-16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관광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50%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무기한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043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-16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비석유제품 및 서비스 수출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100%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개발단계</a:t>
                      </a:r>
                      <a:r>
                        <a:rPr lang="en-US" altLang="ko-KR" sz="1050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</a:t>
                      </a:r>
                      <a:r>
                        <a:rPr lang="ko-KR" altLang="en-US" sz="1050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년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043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-16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수공예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100%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무기한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043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-16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교육 및 스포츠 서비스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100%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무기한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043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-16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문화 서비스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100%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무기한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043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-16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자유무역지대의 모든 경제활동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100%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20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년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9648515" y="6001642"/>
            <a:ext cx="316673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Re: 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이란 </a:t>
            </a:r>
            <a:r>
              <a:rPr lang="ko-KR" altLang="en-US" sz="11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투자청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OIETAI, 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보고서</a:t>
            </a:r>
            <a:endParaRPr lang="en-US" altLang="ko-KR" sz="11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    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해외 건설협회</a:t>
            </a:r>
            <a:r>
              <a:rPr lang="en-US" altLang="ko-KR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     </a:t>
            </a:r>
            <a:endParaRPr lang="ko-KR" altLang="en-US" sz="11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33767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C8ABD-7762-4111-800B-237D06CE7893}" type="slidenum">
              <a:rPr lang="ko-KR" altLang="en-US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18</a:t>
            </a:fld>
            <a:endParaRPr lang="ko-KR" altLang="en-US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271760" y="171099"/>
            <a:ext cx="19202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Ⅱ</a:t>
            </a:r>
            <a:r>
              <a:rPr lang="en-US" altLang="ko-KR" sz="1400" b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이란시장의 민영화</a:t>
            </a:r>
            <a:endParaRPr lang="ko-KR" altLang="en-US" sz="14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95275" y="114300"/>
            <a:ext cx="49879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2.3 </a:t>
            </a:r>
            <a:r>
              <a:rPr lang="ko-KR" altLang="en-US" sz="20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이란기업의 투자 유치 및 절차</a:t>
            </a:r>
            <a:endParaRPr lang="ko-KR" altLang="en-US" sz="20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204859" y="893852"/>
            <a:ext cx="51165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 smtClean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이란기업에</a:t>
            </a:r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2000" b="1" dirty="0" smtClean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투자 허가 절차</a:t>
            </a:r>
            <a:endParaRPr lang="ko-KR" altLang="en-US" sz="2000" b="1" dirty="0">
              <a:solidFill>
                <a:schemeClr val="accent1">
                  <a:lumMod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1342086"/>
            <a:ext cx="58665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이란 기업에 투자하기에 앞서 허가를 받기 위해서는 총 </a:t>
            </a:r>
            <a:r>
              <a:rPr lang="en-US" altLang="ko-KR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6</a:t>
            </a:r>
            <a:r>
              <a:rPr lang="ko-KR" altLang="en-US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단계가 필요함 </a:t>
            </a:r>
            <a:endParaRPr lang="ko-KR" altLang="en-US" sz="14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7" name="Rectangle 87"/>
          <p:cNvSpPr>
            <a:spLocks noChangeArrowheads="1"/>
          </p:cNvSpPr>
          <p:nvPr/>
        </p:nvSpPr>
        <p:spPr bwMode="auto">
          <a:xfrm>
            <a:off x="100069" y="1818672"/>
            <a:ext cx="1799494" cy="518748"/>
          </a:xfrm>
          <a:prstGeom prst="rect">
            <a:avLst/>
          </a:prstGeom>
          <a:solidFill>
            <a:srgbClr val="F8F8F8"/>
          </a:solidFill>
          <a:ln w="12700" algn="ctr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 lIns="0" tIns="144000" rIns="0" bIns="0" anchor="ctr"/>
          <a:lstStyle>
            <a:lvl1pPr algn="ctr">
              <a:defRPr sz="1600">
                <a:solidFill>
                  <a:srgbClr val="000000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1pPr>
            <a:lvl2pPr marL="742950" indent="-285750" algn="ctr">
              <a:defRPr sz="1600">
                <a:solidFill>
                  <a:srgbClr val="000000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2pPr>
            <a:lvl3pPr marL="1143000" indent="-228600" algn="ctr">
              <a:defRPr sz="1600">
                <a:solidFill>
                  <a:srgbClr val="000000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3pPr>
            <a:lvl4pPr marL="1600200" indent="-228600" algn="ctr">
              <a:defRPr sz="1600">
                <a:solidFill>
                  <a:srgbClr val="000000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4pPr>
            <a:lvl5pPr marL="2057400" indent="-228600" algn="ctr">
              <a:defRPr sz="1600">
                <a:solidFill>
                  <a:srgbClr val="000000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9pPr>
          </a:lstStyle>
          <a:p>
            <a:pPr marL="228600" indent="-228600">
              <a:buAutoNum type="arabicPeriod"/>
            </a:pPr>
            <a:r>
              <a:rPr lang="ko-KR" altLang="en-US" sz="10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서류준비</a:t>
            </a:r>
            <a:r>
              <a:rPr lang="en-US" altLang="ko-KR" sz="105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10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OIETAL</a:t>
            </a:r>
            <a:r>
              <a:rPr lang="ko-KR" altLang="en-US" sz="10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에 제출</a:t>
            </a:r>
            <a:endParaRPr lang="en-US" altLang="ko-KR" sz="1050" b="1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8" name="Rectangle 88"/>
          <p:cNvSpPr>
            <a:spLocks noChangeArrowheads="1"/>
          </p:cNvSpPr>
          <p:nvPr/>
        </p:nvSpPr>
        <p:spPr bwMode="auto">
          <a:xfrm>
            <a:off x="100069" y="2642131"/>
            <a:ext cx="1799494" cy="518748"/>
          </a:xfrm>
          <a:prstGeom prst="rect">
            <a:avLst/>
          </a:prstGeom>
          <a:solidFill>
            <a:srgbClr val="F8F8F8"/>
          </a:solidFill>
          <a:ln w="12700" algn="ctr">
            <a:solidFill>
              <a:srgbClr val="000000"/>
            </a:solidFill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tx2"/>
            </a:outerShdw>
          </a:effectLst>
        </p:spPr>
        <p:txBody>
          <a:bodyPr lIns="0" tIns="144000" rIns="0" bIns="0" anchor="ctr"/>
          <a:lstStyle>
            <a:lvl1pPr algn="ctr">
              <a:defRPr sz="1600">
                <a:solidFill>
                  <a:srgbClr val="000000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1pPr>
            <a:lvl2pPr marL="742950" indent="-285750" algn="ctr">
              <a:defRPr sz="1600">
                <a:solidFill>
                  <a:srgbClr val="000000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2pPr>
            <a:lvl3pPr marL="1143000" indent="-228600" algn="ctr">
              <a:defRPr sz="1600">
                <a:solidFill>
                  <a:srgbClr val="000000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3pPr>
            <a:lvl4pPr marL="1600200" indent="-228600" algn="ctr">
              <a:defRPr sz="1600">
                <a:solidFill>
                  <a:srgbClr val="000000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4pPr>
            <a:lvl5pPr marL="2057400" indent="-228600" algn="ctr">
              <a:defRPr sz="1600">
                <a:solidFill>
                  <a:srgbClr val="000000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9pPr>
          </a:lstStyle>
          <a:p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2. FIB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에 보고</a:t>
            </a:r>
            <a:endParaRPr lang="ko-KR" altLang="en-US" sz="12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0" name="Rectangle 134"/>
          <p:cNvSpPr>
            <a:spLocks noChangeArrowheads="1"/>
          </p:cNvSpPr>
          <p:nvPr/>
        </p:nvSpPr>
        <p:spPr bwMode="auto">
          <a:xfrm>
            <a:off x="109906" y="3442908"/>
            <a:ext cx="1799494" cy="518748"/>
          </a:xfrm>
          <a:prstGeom prst="rect">
            <a:avLst/>
          </a:prstGeom>
          <a:solidFill>
            <a:srgbClr val="F8F8F8"/>
          </a:solidFill>
          <a:ln w="12700" algn="ctr">
            <a:solidFill>
              <a:srgbClr val="000000"/>
            </a:solidFill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tx2"/>
            </a:outerShdw>
          </a:effectLst>
        </p:spPr>
        <p:txBody>
          <a:bodyPr lIns="0" tIns="144000" rIns="0" bIns="0" anchor="ctr"/>
          <a:lstStyle>
            <a:lvl1pPr algn="ctr">
              <a:defRPr sz="1600">
                <a:solidFill>
                  <a:srgbClr val="000000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1pPr>
            <a:lvl2pPr marL="742950" indent="-285750" algn="ctr">
              <a:defRPr sz="1600">
                <a:solidFill>
                  <a:srgbClr val="000000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2pPr>
            <a:lvl3pPr marL="1143000" indent="-228600" algn="ctr">
              <a:defRPr sz="1600">
                <a:solidFill>
                  <a:srgbClr val="000000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3pPr>
            <a:lvl4pPr marL="1600200" indent="-228600" algn="ctr">
              <a:defRPr sz="1600">
                <a:solidFill>
                  <a:srgbClr val="000000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4pPr>
            <a:lvl5pPr marL="2057400" indent="-228600" algn="ctr">
              <a:defRPr sz="1600">
                <a:solidFill>
                  <a:srgbClr val="000000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9pPr>
          </a:lstStyle>
          <a:p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3. FIB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의 리뷰</a:t>
            </a:r>
            <a:endParaRPr lang="ko-KR" altLang="en-US" sz="12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cxnSp>
        <p:nvCxnSpPr>
          <p:cNvPr id="16" name="AutoShape 93"/>
          <p:cNvCxnSpPr>
            <a:cxnSpLocks noChangeShapeType="1"/>
          </p:cNvCxnSpPr>
          <p:nvPr/>
        </p:nvCxnSpPr>
        <p:spPr bwMode="gray">
          <a:xfrm>
            <a:off x="1009653" y="3982204"/>
            <a:ext cx="0" cy="261022"/>
          </a:xfrm>
          <a:prstGeom prst="straightConnector1">
            <a:avLst/>
          </a:prstGeom>
          <a:noFill/>
          <a:ln w="12700">
            <a:solidFill>
              <a:srgbClr val="000000"/>
            </a:solidFill>
            <a:round/>
            <a:headEnd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8" name="Rectangle 134"/>
          <p:cNvSpPr>
            <a:spLocks noChangeArrowheads="1"/>
          </p:cNvSpPr>
          <p:nvPr/>
        </p:nvSpPr>
        <p:spPr bwMode="auto">
          <a:xfrm>
            <a:off x="109906" y="4272060"/>
            <a:ext cx="1799494" cy="518748"/>
          </a:xfrm>
          <a:prstGeom prst="rect">
            <a:avLst/>
          </a:prstGeom>
          <a:solidFill>
            <a:srgbClr val="F8F8F8"/>
          </a:solidFill>
          <a:ln w="12700" algn="ctr">
            <a:solidFill>
              <a:srgbClr val="000000"/>
            </a:solidFill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tx2"/>
            </a:outerShdw>
          </a:effectLst>
        </p:spPr>
        <p:txBody>
          <a:bodyPr lIns="0" tIns="144000" rIns="0" bIns="0" anchor="ctr"/>
          <a:lstStyle>
            <a:lvl1pPr algn="ctr">
              <a:defRPr sz="1600">
                <a:solidFill>
                  <a:srgbClr val="000000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1pPr>
            <a:lvl2pPr marL="742950" indent="-285750" algn="ctr">
              <a:defRPr sz="1600">
                <a:solidFill>
                  <a:srgbClr val="000000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2pPr>
            <a:lvl3pPr marL="1143000" indent="-228600" algn="ctr">
              <a:defRPr sz="1600">
                <a:solidFill>
                  <a:srgbClr val="000000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3pPr>
            <a:lvl4pPr marL="1600200" indent="-228600" algn="ctr">
              <a:defRPr sz="1600">
                <a:solidFill>
                  <a:srgbClr val="000000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4pPr>
            <a:lvl5pPr marL="2057400" indent="-228600" algn="ctr">
              <a:defRPr sz="1600">
                <a:solidFill>
                  <a:srgbClr val="000000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9pPr>
          </a:lstStyle>
          <a:p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4. 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허가서 초안 받음</a:t>
            </a:r>
            <a:endParaRPr lang="ko-KR" altLang="en-US" sz="12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cxnSp>
        <p:nvCxnSpPr>
          <p:cNvPr id="19" name="AutoShape 93"/>
          <p:cNvCxnSpPr>
            <a:cxnSpLocks noChangeShapeType="1"/>
          </p:cNvCxnSpPr>
          <p:nvPr/>
        </p:nvCxnSpPr>
        <p:spPr bwMode="gray">
          <a:xfrm>
            <a:off x="999816" y="4809708"/>
            <a:ext cx="1" cy="243187"/>
          </a:xfrm>
          <a:prstGeom prst="straightConnector1">
            <a:avLst/>
          </a:prstGeom>
          <a:noFill/>
          <a:ln w="12700">
            <a:solidFill>
              <a:srgbClr val="000000"/>
            </a:solidFill>
            <a:round/>
            <a:headEnd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0" name="Rectangle 134"/>
          <p:cNvSpPr>
            <a:spLocks noChangeArrowheads="1"/>
          </p:cNvSpPr>
          <p:nvPr/>
        </p:nvSpPr>
        <p:spPr bwMode="auto">
          <a:xfrm>
            <a:off x="100069" y="5062924"/>
            <a:ext cx="1799494" cy="518748"/>
          </a:xfrm>
          <a:prstGeom prst="rect">
            <a:avLst/>
          </a:prstGeom>
          <a:solidFill>
            <a:srgbClr val="F8F8F8"/>
          </a:solidFill>
          <a:ln w="12700" algn="ctr">
            <a:solidFill>
              <a:srgbClr val="000000"/>
            </a:solidFill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tx2"/>
            </a:outerShdw>
          </a:effectLst>
        </p:spPr>
        <p:txBody>
          <a:bodyPr lIns="0" tIns="144000" rIns="0" bIns="0" anchor="ctr"/>
          <a:lstStyle>
            <a:lvl1pPr algn="ctr">
              <a:defRPr sz="1600">
                <a:solidFill>
                  <a:srgbClr val="000000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1pPr>
            <a:lvl2pPr marL="742950" indent="-285750" algn="ctr">
              <a:defRPr sz="1600">
                <a:solidFill>
                  <a:srgbClr val="000000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2pPr>
            <a:lvl3pPr marL="1143000" indent="-228600" algn="ctr">
              <a:defRPr sz="1600">
                <a:solidFill>
                  <a:srgbClr val="000000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3pPr>
            <a:lvl4pPr marL="1600200" indent="-228600" algn="ctr">
              <a:defRPr sz="1600">
                <a:solidFill>
                  <a:srgbClr val="000000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4pPr>
            <a:lvl5pPr marL="2057400" indent="-228600" algn="ctr">
              <a:defRPr sz="1600">
                <a:solidFill>
                  <a:srgbClr val="000000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9pPr>
          </a:lstStyle>
          <a:p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5. 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투자 허가서 발행</a:t>
            </a:r>
            <a:endParaRPr lang="ko-KR" altLang="en-US" sz="12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cxnSp>
        <p:nvCxnSpPr>
          <p:cNvPr id="24" name="AutoShape 93"/>
          <p:cNvCxnSpPr>
            <a:cxnSpLocks noChangeShapeType="1"/>
          </p:cNvCxnSpPr>
          <p:nvPr/>
        </p:nvCxnSpPr>
        <p:spPr bwMode="gray">
          <a:xfrm>
            <a:off x="999816" y="5609690"/>
            <a:ext cx="9837" cy="243063"/>
          </a:xfrm>
          <a:prstGeom prst="straightConnector1">
            <a:avLst/>
          </a:prstGeom>
          <a:noFill/>
          <a:ln w="12700">
            <a:solidFill>
              <a:srgbClr val="000000"/>
            </a:solidFill>
            <a:round/>
            <a:headEnd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5" name="Rectangle 134"/>
          <p:cNvSpPr>
            <a:spLocks noChangeArrowheads="1"/>
          </p:cNvSpPr>
          <p:nvPr/>
        </p:nvSpPr>
        <p:spPr bwMode="auto">
          <a:xfrm>
            <a:off x="109906" y="5852753"/>
            <a:ext cx="1799494" cy="518748"/>
          </a:xfrm>
          <a:prstGeom prst="rect">
            <a:avLst/>
          </a:prstGeom>
          <a:solidFill>
            <a:srgbClr val="F8F8F8"/>
          </a:solidFill>
          <a:ln w="12700" algn="ctr">
            <a:solidFill>
              <a:srgbClr val="000000"/>
            </a:solidFill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tx2"/>
            </a:outerShdw>
          </a:effectLst>
        </p:spPr>
        <p:txBody>
          <a:bodyPr lIns="0" tIns="144000" rIns="0" bIns="0" anchor="ctr"/>
          <a:lstStyle>
            <a:lvl1pPr algn="ctr">
              <a:defRPr sz="1600">
                <a:solidFill>
                  <a:srgbClr val="000000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1pPr>
            <a:lvl2pPr marL="742950" indent="-285750" algn="ctr">
              <a:defRPr sz="1600">
                <a:solidFill>
                  <a:srgbClr val="000000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2pPr>
            <a:lvl3pPr marL="1143000" indent="-228600" algn="ctr">
              <a:defRPr sz="1600">
                <a:solidFill>
                  <a:srgbClr val="000000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3pPr>
            <a:lvl4pPr marL="1600200" indent="-228600" algn="ctr">
              <a:defRPr sz="1600">
                <a:solidFill>
                  <a:srgbClr val="000000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4pPr>
            <a:lvl5pPr marL="2057400" indent="-228600" algn="ctr">
              <a:defRPr sz="1600">
                <a:solidFill>
                  <a:srgbClr val="000000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9pPr>
          </a:lstStyle>
          <a:p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6. 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투자 허가서 수령</a:t>
            </a:r>
            <a:endParaRPr lang="ko-KR" altLang="en-US" sz="12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cxnSp>
        <p:nvCxnSpPr>
          <p:cNvPr id="35" name="AutoShape 93"/>
          <p:cNvCxnSpPr>
            <a:cxnSpLocks noChangeShapeType="1"/>
          </p:cNvCxnSpPr>
          <p:nvPr/>
        </p:nvCxnSpPr>
        <p:spPr bwMode="gray">
          <a:xfrm>
            <a:off x="999816" y="3160879"/>
            <a:ext cx="0" cy="261022"/>
          </a:xfrm>
          <a:prstGeom prst="straightConnector1">
            <a:avLst/>
          </a:prstGeom>
          <a:noFill/>
          <a:ln w="12700">
            <a:solidFill>
              <a:srgbClr val="000000"/>
            </a:solidFill>
            <a:round/>
            <a:headEnd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6" name="AutoShape 93"/>
          <p:cNvCxnSpPr>
            <a:cxnSpLocks noChangeShapeType="1"/>
          </p:cNvCxnSpPr>
          <p:nvPr/>
        </p:nvCxnSpPr>
        <p:spPr bwMode="gray">
          <a:xfrm>
            <a:off x="1009653" y="2381109"/>
            <a:ext cx="0" cy="261022"/>
          </a:xfrm>
          <a:prstGeom prst="straightConnector1">
            <a:avLst/>
          </a:prstGeom>
          <a:noFill/>
          <a:ln w="12700">
            <a:solidFill>
              <a:srgbClr val="000000"/>
            </a:solidFill>
            <a:round/>
            <a:headEnd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7" name="Rectangle 2"/>
          <p:cNvSpPr>
            <a:spLocks noChangeArrowheads="1"/>
          </p:cNvSpPr>
          <p:nvPr/>
        </p:nvSpPr>
        <p:spPr bwMode="auto">
          <a:xfrm>
            <a:off x="2506894" y="2132080"/>
            <a:ext cx="774805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2049" name="_x130976416" descr="EMB000009701a5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9376" y="1818672"/>
            <a:ext cx="3814495" cy="28271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TextBox 38"/>
          <p:cNvSpPr txBox="1"/>
          <p:nvPr/>
        </p:nvSpPr>
        <p:spPr>
          <a:xfrm>
            <a:off x="10380314" y="6171243"/>
            <a:ext cx="316673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Re: 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이란정보 보고서</a:t>
            </a:r>
            <a:r>
              <a:rPr lang="en-US" altLang="ko-KR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 2015</a:t>
            </a:r>
            <a:endParaRPr lang="ko-KR" altLang="en-US" sz="11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38" name="Rectangle 4"/>
          <p:cNvSpPr>
            <a:spLocks noChangeArrowheads="1"/>
          </p:cNvSpPr>
          <p:nvPr/>
        </p:nvSpPr>
        <p:spPr bwMode="auto">
          <a:xfrm>
            <a:off x="3526002" y="994944"/>
            <a:ext cx="1878488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2051" name="_x129387192" descr="EMB000009701a7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030" y="1891518"/>
            <a:ext cx="6014642" cy="27543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TextBox 42"/>
          <p:cNvSpPr txBox="1"/>
          <p:nvPr/>
        </p:nvSpPr>
        <p:spPr>
          <a:xfrm>
            <a:off x="8068331" y="848417"/>
            <a:ext cx="51165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 smtClean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이란의 자유 무역지대</a:t>
            </a:r>
            <a:endParaRPr lang="ko-KR" altLang="en-US" sz="2000" b="1" dirty="0">
              <a:solidFill>
                <a:schemeClr val="accent1">
                  <a:lumMod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6325456" y="1347321"/>
            <a:ext cx="58665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산업단지는 현재 </a:t>
            </a:r>
            <a:r>
              <a:rPr lang="en-US" altLang="ko-KR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6</a:t>
            </a:r>
            <a:r>
              <a:rPr lang="ko-KR" altLang="en-US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개의 자유산업지대와 </a:t>
            </a:r>
            <a:r>
              <a:rPr lang="en-US" altLang="ko-KR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30</a:t>
            </a:r>
            <a:r>
              <a:rPr lang="ko-KR" altLang="en-US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개의 특별 경제구역으로 구분</a:t>
            </a:r>
            <a:endParaRPr lang="ko-KR" altLang="en-US" sz="14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052441" y="5006966"/>
            <a:ext cx="561185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ko-KR" altLang="en-US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수입 원재료 및 </a:t>
            </a:r>
            <a:r>
              <a:rPr lang="ko-KR" altLang="en-US" sz="1400" b="1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시설재에</a:t>
            </a:r>
            <a:r>
              <a:rPr lang="ko-KR" altLang="en-US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대한 권세 면제</a:t>
            </a:r>
            <a:endParaRPr lang="en-US" altLang="ko-KR" sz="1400" b="1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ko-KR" altLang="en-US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노동법 적용 완화</a:t>
            </a:r>
            <a:endParaRPr lang="en-US" altLang="ko-KR" sz="1400" b="1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ko-KR" altLang="en-US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무비자 출입국 허용 등 각종 편의 제공</a:t>
            </a:r>
            <a:endParaRPr lang="en-US" altLang="ko-KR" sz="1400" b="1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ko-KR" altLang="en-US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외국은행 설립 허용</a:t>
            </a:r>
            <a:endParaRPr lang="en-US" altLang="ko-KR" sz="1400" b="1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ko-KR" altLang="en-US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외국인 투자 가능 분야</a:t>
            </a:r>
            <a:r>
              <a:rPr lang="en-US" altLang="ko-KR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: </a:t>
            </a:r>
            <a:r>
              <a:rPr lang="ko-KR" altLang="en-US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광업</a:t>
            </a:r>
            <a:r>
              <a:rPr lang="en-US" altLang="ko-KR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농업</a:t>
            </a:r>
            <a:r>
              <a:rPr lang="en-US" altLang="ko-KR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운송업</a:t>
            </a:r>
            <a:r>
              <a:rPr lang="en-US" altLang="ko-KR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서비스업</a:t>
            </a:r>
            <a:endParaRPr lang="ko-KR" altLang="en-US" sz="14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6019030" y="5297788"/>
            <a:ext cx="12507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주요특징</a:t>
            </a:r>
            <a:endParaRPr lang="ko-KR" altLang="en-US" sz="16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4586324" y="6146595"/>
            <a:ext cx="316673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Re: Investiran.ir</a:t>
            </a:r>
            <a:endParaRPr lang="ko-KR" altLang="en-US" sz="11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63677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3178494" y="2377078"/>
            <a:ext cx="5701346" cy="52228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3102552" y="1252855"/>
            <a:ext cx="5703907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folHlink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spAutoFit/>
          </a:bodyPr>
          <a:lstStyle>
            <a:lvl1pPr algn="l" latinLnBrk="1">
              <a:defRPr kumimoji="1" b="1">
                <a:solidFill>
                  <a:srgbClr val="000000"/>
                </a:solidFill>
                <a:latin typeface="Book Antiqua" panose="02040602050305030304" pitchFamily="18" charset="0"/>
                <a:ea typeface="돋움" panose="020B0600000101010101" pitchFamily="50" charset="-127"/>
              </a:defRPr>
            </a:lvl1pPr>
            <a:lvl2pPr algn="l" latinLnBrk="1">
              <a:defRPr kumimoji="1" b="1">
                <a:solidFill>
                  <a:srgbClr val="000000"/>
                </a:solidFill>
                <a:latin typeface="Book Antiqua" panose="02040602050305030304" pitchFamily="18" charset="0"/>
                <a:ea typeface="돋움" panose="020B0600000101010101" pitchFamily="50" charset="-127"/>
              </a:defRPr>
            </a:lvl2pPr>
            <a:lvl3pPr algn="l" latinLnBrk="1">
              <a:defRPr kumimoji="1" b="1">
                <a:solidFill>
                  <a:srgbClr val="000000"/>
                </a:solidFill>
                <a:latin typeface="Book Antiqua" panose="02040602050305030304" pitchFamily="18" charset="0"/>
                <a:ea typeface="돋움" panose="020B0600000101010101" pitchFamily="50" charset="-127"/>
              </a:defRPr>
            </a:lvl3pPr>
            <a:lvl4pPr algn="l" latinLnBrk="1">
              <a:defRPr kumimoji="1" b="1">
                <a:solidFill>
                  <a:srgbClr val="000000"/>
                </a:solidFill>
                <a:latin typeface="Book Antiqua" panose="02040602050305030304" pitchFamily="18" charset="0"/>
                <a:ea typeface="돋움" panose="020B0600000101010101" pitchFamily="50" charset="-127"/>
              </a:defRPr>
            </a:lvl4pPr>
            <a:lvl5pPr algn="l" latinLnBrk="1">
              <a:defRPr kumimoji="1" b="1">
                <a:solidFill>
                  <a:srgbClr val="000000"/>
                </a:solidFill>
                <a:latin typeface="Book Antiqua" panose="02040602050305030304" pitchFamily="18" charset="0"/>
                <a:ea typeface="돋움" panose="020B0600000101010101" pitchFamily="50" charset="-127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kumimoji="1" b="1">
                <a:solidFill>
                  <a:srgbClr val="000000"/>
                </a:solidFill>
                <a:latin typeface="Book Antiqua" panose="02040602050305030304" pitchFamily="18" charset="0"/>
                <a:ea typeface="돋움" panose="020B0600000101010101" pitchFamily="50" charset="-127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kumimoji="1" b="1">
                <a:solidFill>
                  <a:srgbClr val="000000"/>
                </a:solidFill>
                <a:latin typeface="Book Antiqua" panose="02040602050305030304" pitchFamily="18" charset="0"/>
                <a:ea typeface="돋움" panose="020B0600000101010101" pitchFamily="50" charset="-127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kumimoji="1" b="1">
                <a:solidFill>
                  <a:srgbClr val="000000"/>
                </a:solidFill>
                <a:latin typeface="Book Antiqua" panose="02040602050305030304" pitchFamily="18" charset="0"/>
                <a:ea typeface="돋움" panose="020B0600000101010101" pitchFamily="50" charset="-127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kumimoji="1" b="1">
                <a:solidFill>
                  <a:srgbClr val="000000"/>
                </a:solidFill>
                <a:latin typeface="Book Antiqua" panose="02040602050305030304" pitchFamily="18" charset="0"/>
                <a:ea typeface="돋움" panose="020B0600000101010101" pitchFamily="50" charset="-127"/>
              </a:defRPr>
            </a:lvl9pPr>
          </a:lstStyle>
          <a:p>
            <a:r>
              <a:rPr lang="en-US" altLang="ko-KR" sz="2800" dirty="0" smtClean="0"/>
              <a:t>Ⅱ</a:t>
            </a:r>
            <a:r>
              <a:rPr lang="en-US" altLang="ko-KR" sz="28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sz="28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이란의 지식서비스 및 컨설팅 산업</a:t>
            </a:r>
            <a:endParaRPr lang="ko-KR" altLang="en-US" sz="28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7" name="Line 4"/>
          <p:cNvSpPr>
            <a:spLocks noChangeShapeType="1"/>
          </p:cNvSpPr>
          <p:nvPr/>
        </p:nvSpPr>
        <p:spPr bwMode="auto">
          <a:xfrm flipV="1">
            <a:off x="2560320" y="1910080"/>
            <a:ext cx="6898639" cy="1016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gray">
          <a:xfrm>
            <a:off x="3729039" y="2346598"/>
            <a:ext cx="4470400" cy="533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609600" indent="-609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1463675" indent="-609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2209800" indent="-609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2998788" indent="-609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3787775" indent="-609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4244975" indent="-609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4702175" indent="-609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5159375" indent="-609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5616575" indent="-609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atinLnBrk="1">
              <a:lnSpc>
                <a:spcPct val="110000"/>
              </a:lnSpc>
              <a:spcBef>
                <a:spcPct val="50000"/>
              </a:spcBef>
            </a:pPr>
            <a:r>
              <a:rPr kumimoji="1" lang="ko-KR" altLang="en-US" sz="2800" b="1" dirty="0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지식 서비스 및 컨설팅 현황</a:t>
            </a:r>
            <a:endParaRPr kumimoji="1" lang="en-US" altLang="ko-KR" sz="2800" b="1" dirty="0" smtClean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gray">
          <a:xfrm>
            <a:off x="3338621" y="3130305"/>
            <a:ext cx="5301945" cy="533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609600" indent="-609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1463675" indent="-609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2209800" indent="-609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2998788" indent="-609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3787775" indent="-609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4244975" indent="-609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4702175" indent="-609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5159375" indent="-609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5616575" indent="-609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atinLnBrk="1">
              <a:lnSpc>
                <a:spcPct val="110000"/>
              </a:lnSpc>
              <a:spcBef>
                <a:spcPct val="50000"/>
              </a:spcBef>
            </a:pPr>
            <a:r>
              <a:rPr kumimoji="1" lang="ko-KR" altLang="en-US" sz="28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지식서비스 산업의 이란 진출 방향</a:t>
            </a:r>
            <a:endParaRPr kumimoji="1" lang="en-US" altLang="ko-KR" sz="28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49550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C8ABD-7762-4111-800B-237D06CE7893}" type="slidenum">
              <a:rPr lang="ko-KR" altLang="en-US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20</a:t>
            </a:fld>
            <a:endParaRPr lang="ko-KR" altLang="en-US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061807" y="171099"/>
            <a:ext cx="31301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Ⅱ. </a:t>
            </a:r>
            <a:r>
              <a:rPr lang="ko-KR" altLang="en-US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이란의 지식서비스 및 컨설팅 산업</a:t>
            </a:r>
            <a:endParaRPr lang="ko-KR" altLang="en-US" sz="14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95275" y="114300"/>
            <a:ext cx="49879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2.4 </a:t>
            </a:r>
            <a:r>
              <a:rPr lang="ko-KR" altLang="en-US" sz="20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지식서비스 및 컨설팅 현황</a:t>
            </a:r>
            <a:endParaRPr lang="ko-KR" altLang="en-US" sz="20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-369870" y="1202693"/>
            <a:ext cx="1324806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420188" y="987249"/>
            <a:ext cx="42945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세계 지역별 컨설팅 시장 규모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4214" y="5701064"/>
            <a:ext cx="40993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유럽지역의 컨설팅 수요가 많을 것으로 예상되나</a:t>
            </a:r>
            <a:r>
              <a:rPr lang="en-US" altLang="ko-KR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</a:p>
          <a:p>
            <a:r>
              <a:rPr lang="ko-KR" altLang="en-US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매년 규모가 커지는 추세를 보이고 있음</a:t>
            </a:r>
            <a:endParaRPr lang="ko-KR" altLang="en-US" sz="14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5815173" y="171527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3075" name="_x130844352" descr="EMB000009701a8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8203" y="1776322"/>
            <a:ext cx="4855275" cy="3680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7256271" y="5649907"/>
            <a:ext cx="44353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미주지역 다음으로 최대의 컨설팅 시장</a:t>
            </a:r>
            <a:endParaRPr lang="ko-KR" altLang="en-US" sz="14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pSp>
        <p:nvGrpSpPr>
          <p:cNvPr id="14" name="그룹 13"/>
          <p:cNvGrpSpPr/>
          <p:nvPr/>
        </p:nvGrpSpPr>
        <p:grpSpPr>
          <a:xfrm>
            <a:off x="639482" y="1658557"/>
            <a:ext cx="4828853" cy="3932946"/>
            <a:chOff x="454347" y="1527629"/>
            <a:chExt cx="5127303" cy="4181639"/>
          </a:xfrm>
        </p:grpSpPr>
        <p:grpSp>
          <p:nvGrpSpPr>
            <p:cNvPr id="12" name="그룹 11"/>
            <p:cNvGrpSpPr/>
            <p:nvPr/>
          </p:nvGrpSpPr>
          <p:grpSpPr>
            <a:xfrm>
              <a:off x="454347" y="1527629"/>
              <a:ext cx="5127303" cy="4181639"/>
              <a:chOff x="454347" y="1527629"/>
              <a:chExt cx="5127303" cy="4181639"/>
            </a:xfrm>
          </p:grpSpPr>
          <p:pic>
            <p:nvPicPr>
              <p:cNvPr id="3073" name="_x129279384" descr="EMB000009701a77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347" y="1527629"/>
                <a:ext cx="5127303" cy="418163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1" name="모서리가 둥근 직사각형 10"/>
              <p:cNvSpPr/>
              <p:nvPr/>
            </p:nvSpPr>
            <p:spPr>
              <a:xfrm>
                <a:off x="496387" y="5097517"/>
                <a:ext cx="4947970" cy="199696"/>
              </a:xfrm>
              <a:prstGeom prst="roundRect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나눔고딕" panose="020D0604000000000000" pitchFamily="50" charset="-127"/>
                  <a:ea typeface="나눔고딕" panose="020D0604000000000000" pitchFamily="50" charset="-127"/>
                </a:endParaRPr>
              </a:p>
            </p:txBody>
          </p:sp>
        </p:grpSp>
        <p:sp>
          <p:nvSpPr>
            <p:cNvPr id="16" name="AutoShape 47"/>
            <p:cNvSpPr>
              <a:spLocks noChangeArrowheads="1"/>
            </p:cNvSpPr>
            <p:nvPr/>
          </p:nvSpPr>
          <p:spPr bwMode="auto">
            <a:xfrm rot="15753000">
              <a:off x="3319712" y="2073971"/>
              <a:ext cx="330822" cy="3404407"/>
            </a:xfrm>
            <a:prstGeom prst="downArrow">
              <a:avLst>
                <a:gd name="adj1" fmla="val 54759"/>
                <a:gd name="adj2" fmla="val 79763"/>
              </a:avLst>
            </a:prstGeom>
            <a:gradFill rotWithShape="0">
              <a:gsLst>
                <a:gs pos="0">
                  <a:srgbClr val="FFFFFF"/>
                </a:gs>
                <a:gs pos="100000">
                  <a:srgbClr val="B2B2B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 type="none" w="sm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54000" rIns="90000" bIns="54000" anchor="ctr"/>
            <a:lstStyle>
              <a:lvl1pPr algn="ctr">
                <a:defRPr sz="1600">
                  <a:solidFill>
                    <a:srgbClr val="000000"/>
                  </a:solidFill>
                  <a:latin typeface="Arial" panose="020B0604020202020204" pitchFamily="34" charset="0"/>
                  <a:ea typeface="굴림" panose="020B0600000101010101" pitchFamily="50" charset="-127"/>
                </a:defRPr>
              </a:lvl1pPr>
              <a:lvl2pPr marL="742950" indent="-285750" algn="ctr">
                <a:defRPr sz="1600">
                  <a:solidFill>
                    <a:srgbClr val="000000"/>
                  </a:solidFill>
                  <a:latin typeface="Arial" panose="020B0604020202020204" pitchFamily="34" charset="0"/>
                  <a:ea typeface="굴림" panose="020B0600000101010101" pitchFamily="50" charset="-127"/>
                </a:defRPr>
              </a:lvl2pPr>
              <a:lvl3pPr marL="1143000" indent="-228600" algn="ctr">
                <a:defRPr sz="1600">
                  <a:solidFill>
                    <a:srgbClr val="000000"/>
                  </a:solidFill>
                  <a:latin typeface="Arial" panose="020B0604020202020204" pitchFamily="34" charset="0"/>
                  <a:ea typeface="굴림" panose="020B0600000101010101" pitchFamily="50" charset="-127"/>
                </a:defRPr>
              </a:lvl3pPr>
              <a:lvl4pPr marL="1600200" indent="-228600" algn="ctr">
                <a:defRPr sz="1600">
                  <a:solidFill>
                    <a:srgbClr val="000000"/>
                  </a:solidFill>
                  <a:latin typeface="Arial" panose="020B0604020202020204" pitchFamily="34" charset="0"/>
                  <a:ea typeface="굴림" panose="020B0600000101010101" pitchFamily="50" charset="-127"/>
                </a:defRPr>
              </a:lvl4pPr>
              <a:lvl5pPr marL="2057400" indent="-228600" algn="ctr">
                <a:defRPr sz="1600">
                  <a:solidFill>
                    <a:srgbClr val="000000"/>
                  </a:solidFill>
                  <a:latin typeface="Arial" panose="020B0604020202020204" pitchFamily="34" charset="0"/>
                  <a:ea typeface="굴림" panose="020B0600000101010101" pitchFamily="50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rgbClr val="000000"/>
                  </a:solidFill>
                  <a:latin typeface="Arial" panose="020B0604020202020204" pitchFamily="34" charset="0"/>
                  <a:ea typeface="굴림" panose="020B0600000101010101" pitchFamily="50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rgbClr val="000000"/>
                  </a:solidFill>
                  <a:latin typeface="Arial" panose="020B0604020202020204" pitchFamily="34" charset="0"/>
                  <a:ea typeface="굴림" panose="020B0600000101010101" pitchFamily="50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rgbClr val="000000"/>
                  </a:solidFill>
                  <a:latin typeface="Arial" panose="020B0604020202020204" pitchFamily="34" charset="0"/>
                  <a:ea typeface="굴림" panose="020B0600000101010101" pitchFamily="50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rgbClr val="000000"/>
                  </a:solidFill>
                  <a:latin typeface="Arial" panose="020B0604020202020204" pitchFamily="34" charset="0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sp>
        <p:nvSpPr>
          <p:cNvPr id="17" name="직사각형 16"/>
          <p:cNvSpPr/>
          <p:nvPr/>
        </p:nvSpPr>
        <p:spPr>
          <a:xfrm>
            <a:off x="6096000" y="6029885"/>
            <a:ext cx="6096000" cy="363882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fontAlgn="base" latinLnBrk="0">
              <a:lnSpc>
                <a:spcPct val="170000"/>
              </a:lnSpc>
            </a:pPr>
            <a:r>
              <a:rPr lang="en-US" altLang="ko-KR" sz="1200" kern="0" dirty="0" smtClean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Re: Kennedy </a:t>
            </a:r>
            <a:r>
              <a:rPr lang="en-US" altLang="ko-KR" sz="1200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information “Global Consulting Marketplace 2007-2010”</a:t>
            </a:r>
            <a:endParaRPr lang="en-US" altLang="ko-KR" sz="105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</p:txBody>
      </p:sp>
      <p:sp>
        <p:nvSpPr>
          <p:cNvPr id="20" name="모서리가 둥근 직사각형 19"/>
          <p:cNvSpPr/>
          <p:nvPr/>
        </p:nvSpPr>
        <p:spPr>
          <a:xfrm>
            <a:off x="8009200" y="4135498"/>
            <a:ext cx="836849" cy="40568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1" name="모서리가 둥근 직사각형 20"/>
          <p:cNvSpPr/>
          <p:nvPr/>
        </p:nvSpPr>
        <p:spPr>
          <a:xfrm>
            <a:off x="9671901" y="3719247"/>
            <a:ext cx="992674" cy="277399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52010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C8ABD-7762-4111-800B-237D06CE7893}" type="slidenum">
              <a:rPr lang="ko-KR" altLang="en-US" smtClean="0"/>
              <a:t>21</a:t>
            </a:fld>
            <a:endParaRPr lang="ko-KR" altLang="en-US"/>
          </a:p>
        </p:txBody>
      </p:sp>
      <p:sp>
        <p:nvSpPr>
          <p:cNvPr id="3" name="TextBox 2"/>
          <p:cNvSpPr txBox="1"/>
          <p:nvPr/>
        </p:nvSpPr>
        <p:spPr>
          <a:xfrm>
            <a:off x="9061807" y="171099"/>
            <a:ext cx="31301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Ⅱ. </a:t>
            </a:r>
            <a:r>
              <a:rPr lang="ko-KR" altLang="en-US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이란의 지식서비스 및 컨설팅 산업</a:t>
            </a:r>
            <a:endParaRPr lang="ko-KR" altLang="en-US" sz="14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95275" y="114300"/>
            <a:ext cx="49879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2.4 </a:t>
            </a:r>
            <a:r>
              <a:rPr lang="ko-KR" altLang="en-US" sz="20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지식서비스 및 컨설팅 현황</a:t>
            </a:r>
            <a:endParaRPr lang="ko-KR" altLang="en-US" sz="20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4597409"/>
              </p:ext>
            </p:extLst>
          </p:nvPr>
        </p:nvGraphicFramePr>
        <p:xfrm>
          <a:off x="295275" y="1983079"/>
          <a:ext cx="5516679" cy="2078372"/>
        </p:xfrm>
        <a:graphic>
          <a:graphicData uri="http://schemas.openxmlformats.org/drawingml/2006/table">
            <a:tbl>
              <a:tblPr/>
              <a:tblGrid>
                <a:gridCol w="788097"/>
                <a:gridCol w="788097"/>
                <a:gridCol w="788097"/>
                <a:gridCol w="788097"/>
                <a:gridCol w="788097"/>
                <a:gridCol w="788097"/>
                <a:gridCol w="788097"/>
              </a:tblGrid>
              <a:tr h="64507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시장통계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2006</a:t>
                      </a:r>
                      <a:endParaRPr lang="en-US" sz="10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2007</a:t>
                      </a:r>
                      <a:endParaRPr lang="en-US" sz="10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2008</a:t>
                      </a:r>
                      <a:endParaRPr lang="en-US" sz="10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2009</a:t>
                      </a:r>
                      <a:endParaRPr lang="en-US" sz="10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2010</a:t>
                      </a:r>
                      <a:endParaRPr lang="en-US" sz="10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연평균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성장률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7776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규모</a:t>
                      </a:r>
                      <a:endParaRPr lang="ko-KR" altLang="en-US" sz="105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118,077</a:t>
                      </a:r>
                      <a:endParaRPr lang="en-US" sz="105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128,382</a:t>
                      </a:r>
                      <a:endParaRPr lang="en-US" sz="105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136,960</a:t>
                      </a:r>
                      <a:endParaRPr lang="en-US" sz="105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141,541</a:t>
                      </a:r>
                      <a:endParaRPr lang="en-US" sz="105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143,592</a:t>
                      </a:r>
                      <a:endParaRPr lang="en-US" sz="105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5%</a:t>
                      </a:r>
                      <a:endParaRPr lang="en-US" sz="105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776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성장률</a:t>
                      </a:r>
                      <a:endParaRPr lang="ko-KR" altLang="en-US" sz="1050" b="1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8.6%</a:t>
                      </a:r>
                      <a:endParaRPr lang="en-US" sz="105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8.7%</a:t>
                      </a:r>
                      <a:endParaRPr lang="en-US" sz="105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6.7%</a:t>
                      </a:r>
                      <a:endParaRPr lang="en-US" sz="105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3.3%</a:t>
                      </a:r>
                      <a:endParaRPr lang="en-US" sz="105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1.4%</a:t>
                      </a:r>
                      <a:endParaRPr lang="en-US" sz="105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7776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점유율</a:t>
                      </a:r>
                      <a:endParaRPr lang="ko-KR" altLang="en-US" sz="105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50.2%</a:t>
                      </a:r>
                      <a:endParaRPr lang="en-US" sz="105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50.3%</a:t>
                      </a:r>
                      <a:endParaRPr lang="en-US" sz="105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50.2%</a:t>
                      </a:r>
                      <a:endParaRPr lang="en-US" sz="105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49.3%</a:t>
                      </a:r>
                      <a:endParaRPr lang="en-US" sz="105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47.9%</a:t>
                      </a:r>
                      <a:endParaRPr lang="en-US" sz="105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202077" y="1239777"/>
            <a:ext cx="42945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 smtClean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중동지역 컨설팅 서비스 변화</a:t>
            </a:r>
            <a:endParaRPr lang="ko-KR" altLang="en-US" sz="2000" b="1" dirty="0">
              <a:solidFill>
                <a:schemeClr val="accent1">
                  <a:lumMod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0615" y="4315034"/>
            <a:ext cx="60747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ko-KR" altLang="en-US" sz="1400" dirty="0" err="1" smtClean="0"/>
              <a:t>두바이와</a:t>
            </a:r>
            <a:r>
              <a:rPr lang="ko-KR" altLang="en-US" sz="1400" dirty="0" smtClean="0"/>
              <a:t> </a:t>
            </a:r>
            <a:r>
              <a:rPr lang="ko-KR" altLang="en-US" sz="1400" dirty="0" err="1" smtClean="0"/>
              <a:t>사우디의</a:t>
            </a:r>
            <a:r>
              <a:rPr lang="ko-KR" altLang="en-US" sz="1400" dirty="0" smtClean="0"/>
              <a:t> 경제발전으로 중동지역의 </a:t>
            </a:r>
            <a:r>
              <a:rPr lang="en-US" altLang="ko-KR" sz="1400" dirty="0" smtClean="0"/>
              <a:t>IT </a:t>
            </a:r>
            <a:r>
              <a:rPr lang="ko-KR" altLang="en-US" sz="1400" dirty="0" smtClean="0"/>
              <a:t>및 </a:t>
            </a:r>
            <a:r>
              <a:rPr lang="en-US" altLang="ko-KR" sz="1400" dirty="0" smtClean="0"/>
              <a:t>OM</a:t>
            </a:r>
            <a:r>
              <a:rPr lang="ko-KR" altLang="en-US" sz="1400" dirty="0" smtClean="0"/>
              <a:t>의 효율성을 </a:t>
            </a:r>
            <a:endParaRPr lang="en-US" altLang="ko-KR" sz="1400" dirty="0" smtClean="0"/>
          </a:p>
          <a:p>
            <a:r>
              <a:rPr lang="en-US" altLang="ko-KR" sz="1400" dirty="0"/>
              <a:t> </a:t>
            </a:r>
            <a:r>
              <a:rPr lang="en-US" altLang="ko-KR" sz="1400" dirty="0" smtClean="0"/>
              <a:t>    </a:t>
            </a:r>
            <a:r>
              <a:rPr lang="ko-KR" altLang="en-US" sz="1400" dirty="0" smtClean="0"/>
              <a:t>높이고자 컨설팅에 대한 수요가 증가하는 추세</a:t>
            </a:r>
            <a:endParaRPr lang="ko-KR" altLang="en-US" sz="1400" dirty="0"/>
          </a:p>
        </p:txBody>
      </p:sp>
      <p:sp>
        <p:nvSpPr>
          <p:cNvPr id="8" name="TextBox 7"/>
          <p:cNvSpPr txBox="1"/>
          <p:nvPr/>
        </p:nvSpPr>
        <p:spPr>
          <a:xfrm>
            <a:off x="120615" y="5136967"/>
            <a:ext cx="60747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ko-KR" altLang="en-US" sz="1400" dirty="0" smtClean="0"/>
              <a:t>이란의 경제 및 산업 다각화 정책으로 정부에서 민간기업까지 </a:t>
            </a:r>
            <a:endParaRPr lang="en-US" altLang="ko-KR" sz="1400" dirty="0" smtClean="0"/>
          </a:p>
          <a:p>
            <a:r>
              <a:rPr lang="en-US" altLang="ko-KR" sz="1400" dirty="0"/>
              <a:t> </a:t>
            </a:r>
            <a:r>
              <a:rPr lang="en-US" altLang="ko-KR" sz="1400" dirty="0" smtClean="0"/>
              <a:t>    </a:t>
            </a:r>
            <a:r>
              <a:rPr lang="ko-KR" altLang="en-US" sz="1400" dirty="0" smtClean="0"/>
              <a:t>컨설팅에 대한 수요 확장</a:t>
            </a:r>
            <a:endParaRPr lang="ko-KR" altLang="en-US" sz="1400" dirty="0"/>
          </a:p>
        </p:txBody>
      </p:sp>
      <p:sp>
        <p:nvSpPr>
          <p:cNvPr id="9" name="TextBox 8"/>
          <p:cNvSpPr txBox="1"/>
          <p:nvPr/>
        </p:nvSpPr>
        <p:spPr>
          <a:xfrm>
            <a:off x="7553325" y="1251501"/>
            <a:ext cx="42945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 smtClean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한국과 이란의 지식경제 비교</a:t>
            </a:r>
            <a:endParaRPr lang="ko-KR" altLang="en-US" sz="2000" b="1" dirty="0">
              <a:solidFill>
                <a:schemeClr val="accent1">
                  <a:lumMod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3464058"/>
              </p:ext>
            </p:extLst>
          </p:nvPr>
        </p:nvGraphicFramePr>
        <p:xfrm>
          <a:off x="6451576" y="1993520"/>
          <a:ext cx="5220462" cy="3234221"/>
        </p:xfrm>
        <a:graphic>
          <a:graphicData uri="http://schemas.openxmlformats.org/drawingml/2006/table">
            <a:tbl>
              <a:tblPr/>
              <a:tblGrid>
                <a:gridCol w="2243328"/>
                <a:gridCol w="1488567"/>
                <a:gridCol w="1488567"/>
              </a:tblGrid>
              <a:tr h="60684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국가</a:t>
                      </a: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이란</a:t>
                      </a: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대한민국</a:t>
                      </a: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7551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Rank (2012)</a:t>
                      </a:r>
                      <a:endParaRPr lang="en-US" sz="105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94</a:t>
                      </a:r>
                      <a:endParaRPr lang="en-US" sz="105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29</a:t>
                      </a:r>
                      <a:endParaRPr lang="en-US" sz="105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51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Change in rank</a:t>
                      </a:r>
                      <a:endParaRPr lang="en-US" sz="105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 </a:t>
                      </a:r>
                      <a:endParaRPr lang="en-US" sz="105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-5</a:t>
                      </a:r>
                      <a:endParaRPr lang="en-US" sz="105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51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KI</a:t>
                      </a:r>
                      <a:endParaRPr lang="en-US" sz="105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4.97</a:t>
                      </a:r>
                      <a:endParaRPr lang="en-US" sz="105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8.65</a:t>
                      </a:r>
                      <a:endParaRPr lang="en-US" sz="105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51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Innovation</a:t>
                      </a:r>
                      <a:endParaRPr lang="en-US" sz="105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5.02</a:t>
                      </a:r>
                      <a:endParaRPr lang="en-US" sz="105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8.8</a:t>
                      </a:r>
                      <a:endParaRPr lang="en-US" sz="105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51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Education</a:t>
                      </a:r>
                      <a:endParaRPr lang="en-US" sz="105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4.61</a:t>
                      </a:r>
                      <a:endParaRPr lang="en-US" sz="105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9.09</a:t>
                      </a:r>
                      <a:endParaRPr lang="en-US" sz="105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51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ICT</a:t>
                      </a:r>
                      <a:endParaRPr lang="en-US" sz="105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5.28</a:t>
                      </a:r>
                      <a:endParaRPr lang="en-US" sz="105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8.05</a:t>
                      </a:r>
                      <a:endParaRPr lang="en-US" sz="105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51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Economic Incentive Regime</a:t>
                      </a:r>
                      <a:endParaRPr lang="en-US" sz="105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0.73</a:t>
                      </a:r>
                      <a:endParaRPr lang="en-US" sz="105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5.93</a:t>
                      </a:r>
                      <a:endParaRPr lang="en-US" sz="105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51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KEI</a:t>
                      </a:r>
                      <a:endParaRPr lang="en-US" sz="105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3.91</a:t>
                      </a:r>
                      <a:endParaRPr lang="en-US" sz="105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7.97</a:t>
                      </a:r>
                      <a:endParaRPr lang="en-US" sz="105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6348838" y="5362488"/>
            <a:ext cx="63340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400" dirty="0" smtClean="0"/>
              <a:t>이란의 지식경제는 하위권에 속하고 있지만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상승세를 보이고 있음</a:t>
            </a:r>
            <a:endParaRPr lang="en-US" altLang="ko-KR" sz="1400" dirty="0" smtClean="0"/>
          </a:p>
          <a:p>
            <a:r>
              <a:rPr lang="ko-KR" altLang="en-US" sz="1400" dirty="0" smtClean="0"/>
              <a:t>    특히 </a:t>
            </a:r>
            <a:r>
              <a:rPr lang="en-US" altLang="ko-KR" sz="1400" dirty="0" smtClean="0"/>
              <a:t>ICT</a:t>
            </a:r>
            <a:r>
              <a:rPr lang="ko-KR" altLang="en-US" sz="1400" dirty="0" smtClean="0"/>
              <a:t>에 대한 집중 투자로 발전 가능성이 높음</a:t>
            </a:r>
            <a:endParaRPr lang="ko-KR" altLang="en-US" sz="1400" dirty="0"/>
          </a:p>
        </p:txBody>
      </p:sp>
      <p:sp>
        <p:nvSpPr>
          <p:cNvPr id="12" name="직사각형 11"/>
          <p:cNvSpPr/>
          <p:nvPr/>
        </p:nvSpPr>
        <p:spPr>
          <a:xfrm>
            <a:off x="10133744" y="5833464"/>
            <a:ext cx="2791146" cy="6297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0">
              <a:lnSpc>
                <a:spcPct val="170000"/>
              </a:lnSpc>
            </a:pPr>
            <a:r>
              <a:rPr lang="en-US" altLang="ko-KR" sz="1100" kern="0" dirty="0" smtClean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Re: World Bank</a:t>
            </a:r>
          </a:p>
          <a:p>
            <a:pPr fontAlgn="base" latinLnBrk="0">
              <a:lnSpc>
                <a:spcPct val="170000"/>
              </a:lnSpc>
            </a:pPr>
            <a:r>
              <a:rPr lang="en-US" altLang="ko-KR" sz="1100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1100" kern="0" dirty="0" smtClean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    </a:t>
            </a:r>
            <a:r>
              <a:rPr lang="ko-KR" altLang="en-US" sz="1100" kern="0" dirty="0" err="1" smtClean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산업부</a:t>
            </a:r>
            <a:r>
              <a:rPr lang="en-US" altLang="ko-KR" sz="1100" kern="0" dirty="0" smtClean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100" kern="0" dirty="0" smtClean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컨설팅 산업 보고서</a:t>
            </a:r>
            <a:endParaRPr lang="en-US" altLang="ko-KR" sz="1100" kern="0" dirty="0" smtClean="0">
              <a:solidFill>
                <a:srgbClr val="00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5056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C8ABD-7762-4111-800B-237D06CE7893}" type="slidenum">
              <a:rPr lang="ko-KR" altLang="en-US" smtClean="0"/>
              <a:t>22</a:t>
            </a:fld>
            <a:endParaRPr lang="ko-KR" altLang="en-US"/>
          </a:p>
        </p:txBody>
      </p:sp>
      <p:sp>
        <p:nvSpPr>
          <p:cNvPr id="3" name="TextBox 2"/>
          <p:cNvSpPr txBox="1"/>
          <p:nvPr/>
        </p:nvSpPr>
        <p:spPr>
          <a:xfrm>
            <a:off x="9061807" y="171099"/>
            <a:ext cx="31301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Ⅱ. </a:t>
            </a:r>
            <a:r>
              <a:rPr lang="ko-KR" altLang="en-US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이란의 지식서비스 및 컨설팅 산업</a:t>
            </a:r>
            <a:endParaRPr lang="ko-KR" altLang="en-US" sz="14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95275" y="114300"/>
            <a:ext cx="49879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2.4 </a:t>
            </a:r>
            <a:r>
              <a:rPr lang="ko-KR" altLang="en-US" sz="20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지식서비스 및 컨설팅 현황</a:t>
            </a:r>
            <a:endParaRPr lang="ko-KR" altLang="en-US" sz="20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067296"/>
              </p:ext>
            </p:extLst>
          </p:nvPr>
        </p:nvGraphicFramePr>
        <p:xfrm>
          <a:off x="366547" y="1726055"/>
          <a:ext cx="4845379" cy="4685530"/>
        </p:xfrm>
        <a:graphic>
          <a:graphicData uri="http://schemas.openxmlformats.org/drawingml/2006/table">
            <a:tbl>
              <a:tblPr/>
              <a:tblGrid>
                <a:gridCol w="1171618"/>
                <a:gridCol w="3673761"/>
              </a:tblGrid>
              <a:tr h="20859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Ardebil Cement 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나눔고딕" panose="020D0604000000000000" pitchFamily="50" charset="-127"/>
                      </a:endParaRPr>
                    </a:p>
                  </a:txBody>
                  <a:tcPr marL="57355" marR="57355" marT="15857" marB="1585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Cement and clinker manufacturer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나눔고딕" panose="020D0604000000000000" pitchFamily="50" charset="-127"/>
                      </a:endParaRPr>
                    </a:p>
                  </a:txBody>
                  <a:tcPr marL="57355" marR="57355" marT="15857" marB="1585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59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Armela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57355" marR="57355" marT="15857" marB="1585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Industrial Flooring Systems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나눔고딕" panose="020D0604000000000000" pitchFamily="50" charset="-127"/>
                      </a:endParaRPr>
                    </a:p>
                  </a:txBody>
                  <a:tcPr marL="57355" marR="57355" marT="15857" marB="1585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59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Almase Saz Co.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나눔고딕" panose="020D0604000000000000" pitchFamily="50" charset="-127"/>
                      </a:endParaRPr>
                    </a:p>
                  </a:txBody>
                  <a:tcPr marL="57355" marR="57355" marT="15857" marB="1585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Mining bits, Attack picks, Bottom bits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나눔고딕" panose="020D0604000000000000" pitchFamily="50" charset="-127"/>
                      </a:endParaRPr>
                    </a:p>
                  </a:txBody>
                  <a:tcPr marL="57355" marR="57355" marT="15857" marB="1585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59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Alaow Co.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나눔고딕" panose="020D0604000000000000" pitchFamily="50" charset="-127"/>
                      </a:endParaRPr>
                    </a:p>
                  </a:txBody>
                  <a:tcPr marL="57355" marR="57355" marT="15857" marB="1585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Stone preparing line machinery manufacturer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나눔고딕" panose="020D0604000000000000" pitchFamily="50" charset="-127"/>
                      </a:endParaRPr>
                    </a:p>
                  </a:txBody>
                  <a:tcPr marL="57355" marR="57355" marT="15857" marB="1585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3481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Armi Co.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나눔고딕" panose="020D0604000000000000" pitchFamily="50" charset="-127"/>
                      </a:endParaRPr>
                    </a:p>
                  </a:txBody>
                  <a:tcPr marL="57355" marR="57355" marT="15857" marB="1585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Machinery &amp;Equipment for Drilling, Mining, Tunnels, D.T.H. Hammers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나눔고딕" panose="020D0604000000000000" pitchFamily="50" charset="-127"/>
                      </a:endParaRPr>
                    </a:p>
                  </a:txBody>
                  <a:tcPr marL="57355" marR="57355" marT="15857" marB="1585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3481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Atash Pooya Sepahan Co.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나눔고딕" panose="020D0604000000000000" pitchFamily="50" charset="-127"/>
                      </a:endParaRPr>
                    </a:p>
                  </a:txBody>
                  <a:tcPr marL="57355" marR="57355" marT="15857" marB="1585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Producing of insulating refractory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나눔고딕" panose="020D0604000000000000" pitchFamily="50" charset="-127"/>
                      </a:endParaRPr>
                    </a:p>
                  </a:txBody>
                  <a:tcPr marL="57355" marR="57355" marT="15857" marB="1585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59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Dozhazon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57355" marR="57355" marT="15857" marB="1585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Storage Systems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나눔고딕" panose="020D0604000000000000" pitchFamily="50" charset="-127"/>
                      </a:endParaRPr>
                    </a:p>
                  </a:txBody>
                  <a:tcPr marL="57355" marR="57355" marT="15857" marB="1585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3481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Electro-Ceramic Industries Co.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나눔고딕" panose="020D0604000000000000" pitchFamily="50" charset="-127"/>
                      </a:endParaRPr>
                    </a:p>
                  </a:txBody>
                  <a:tcPr marL="57355" marR="57355" marT="15857" marB="1585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Manufacturer of refractories &amp;ceramics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나눔고딕" panose="020D0604000000000000" pitchFamily="50" charset="-127"/>
                      </a:endParaRPr>
                    </a:p>
                  </a:txBody>
                  <a:tcPr marL="57355" marR="57355" marT="15857" marB="1585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59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Eshteal Esfahan Co.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나눔고딕" panose="020D0604000000000000" pitchFamily="50" charset="-127"/>
                      </a:endParaRPr>
                    </a:p>
                  </a:txBody>
                  <a:tcPr marL="57355" marR="57355" marT="15857" marB="1585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Cast Iron Valves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나눔고딕" panose="020D0604000000000000" pitchFamily="50" charset="-127"/>
                      </a:endParaRPr>
                    </a:p>
                  </a:txBody>
                  <a:tcPr marL="57355" marR="57355" marT="15857" marB="1585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59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Farbod Saz Co.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나눔고딕" panose="020D0604000000000000" pitchFamily="50" charset="-127"/>
                      </a:endParaRPr>
                    </a:p>
                  </a:txBody>
                  <a:tcPr marL="57355" marR="57355" marT="15857" marB="1585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Engineering &amp;Trading Co. Ltd.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나눔고딕" panose="020D0604000000000000" pitchFamily="50" charset="-127"/>
                      </a:endParaRPr>
                    </a:p>
                  </a:txBody>
                  <a:tcPr marL="57355" marR="57355" marT="15857" marB="1585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3481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Hadid Industrial Complex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나눔고딕" panose="020D0604000000000000" pitchFamily="50" charset="-127"/>
                      </a:endParaRPr>
                    </a:p>
                  </a:txBody>
                  <a:tcPr marL="57355" marR="57355" marT="15857" marB="1585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Design/Manufacturer of : hydraulic jacks, rollers, furnaces, fire extinguishing,..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나눔고딕" panose="020D0604000000000000" pitchFamily="50" charset="-127"/>
                      </a:endParaRPr>
                    </a:p>
                  </a:txBody>
                  <a:tcPr marL="57355" marR="57355" marT="15857" marB="1585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744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Hamadan Ahrar Co.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나눔고딕" panose="020D0604000000000000" pitchFamily="50" charset="-127"/>
                      </a:endParaRPr>
                    </a:p>
                  </a:txBody>
                  <a:tcPr marL="57355" marR="57355" marT="15857" marB="1585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Exporter of Granite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나눔고딕" panose="020D0604000000000000" pitchFamily="50" charset="-127"/>
                      </a:endParaRPr>
                    </a:p>
                  </a:txBody>
                  <a:tcPr marL="57355" marR="57355" marT="15857" marB="1585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59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Iran Construct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57355" marR="57355" marT="15857" marB="1585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Construction Chemical Products and additives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나눔고딕" panose="020D0604000000000000" pitchFamily="50" charset="-127"/>
                      </a:endParaRPr>
                    </a:p>
                  </a:txBody>
                  <a:tcPr marL="57355" marR="57355" marT="15857" marB="1585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59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Jabal Gypsum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나눔고딕" panose="020D0604000000000000" pitchFamily="50" charset="-127"/>
                      </a:endParaRPr>
                    </a:p>
                  </a:txBody>
                  <a:tcPr marL="57355" marR="57355" marT="15857" marB="1585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Gypsum for decoration and construction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나눔고딕" panose="020D0604000000000000" pitchFamily="50" charset="-127"/>
                      </a:endParaRPr>
                    </a:p>
                  </a:txBody>
                  <a:tcPr marL="57355" marR="57355" marT="15857" marB="1585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3481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Kara Engineering &amp;Trading Co.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나눔고딕" panose="020D0604000000000000" pitchFamily="50" charset="-127"/>
                      </a:endParaRPr>
                    </a:p>
                  </a:txBody>
                  <a:tcPr marL="57355" marR="57355" marT="15857" marB="1585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Construction Material (acoustic ceiling material and conference systems)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나눔고딕" panose="020D0604000000000000" pitchFamily="50" charset="-127"/>
                      </a:endParaRPr>
                    </a:p>
                  </a:txBody>
                  <a:tcPr marL="57355" marR="57355" marT="15857" marB="1585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3481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Khash Cement Factory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나눔고딕" panose="020D0604000000000000" pitchFamily="50" charset="-127"/>
                      </a:endParaRPr>
                    </a:p>
                  </a:txBody>
                  <a:tcPr marL="57355" marR="57355" marT="15857" marB="1585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Cement and clinker manufacturer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나눔고딕" panose="020D0604000000000000" pitchFamily="50" charset="-127"/>
                      </a:endParaRPr>
                    </a:p>
                  </a:txBody>
                  <a:tcPr marL="57355" marR="57355" marT="15857" marB="1585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59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Kormait Pars Co.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나눔고딕" panose="020D0604000000000000" pitchFamily="50" charset="-127"/>
                      </a:endParaRPr>
                    </a:p>
                  </a:txBody>
                  <a:tcPr marL="57355" marR="57355" marT="15857" marB="1585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Open Web Steel Joists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나눔고딕" panose="020D0604000000000000" pitchFamily="50" charset="-127"/>
                      </a:endParaRPr>
                    </a:p>
                  </a:txBody>
                  <a:tcPr marL="57355" marR="57355" marT="15857" marB="1585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3" name="표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336789"/>
              </p:ext>
            </p:extLst>
          </p:nvPr>
        </p:nvGraphicFramePr>
        <p:xfrm>
          <a:off x="5704939" y="1726060"/>
          <a:ext cx="6213083" cy="4600375"/>
        </p:xfrm>
        <a:graphic>
          <a:graphicData uri="http://schemas.openxmlformats.org/drawingml/2006/table">
            <a:tbl>
              <a:tblPr/>
              <a:tblGrid>
                <a:gridCol w="1502330"/>
                <a:gridCol w="4710753"/>
              </a:tblGrid>
              <a:tr h="20509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Mahar </a:t>
                      </a:r>
                      <a:r>
                        <a:rPr 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Koureh</a:t>
                      </a: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Ind.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나눔고딕" panose="020D0604000000000000" pitchFamily="50" charset="-127"/>
                      </a:endParaRPr>
                    </a:p>
                  </a:txBody>
                  <a:tcPr marL="40866" marR="40866" marT="11298" marB="112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Manufacturer of industrial furnaces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나눔고딕" panose="020D0604000000000000" pitchFamily="50" charset="-127"/>
                      </a:endParaRPr>
                    </a:p>
                  </a:txBody>
                  <a:tcPr marL="40866" marR="40866" marT="11298" marB="112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09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Metal-</a:t>
                      </a:r>
                      <a:r>
                        <a:rPr 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deh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0866" marR="40866" marT="11298" marB="112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Metal Detector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나눔고딕" panose="020D0604000000000000" pitchFamily="50" charset="-127"/>
                      </a:endParaRPr>
                    </a:p>
                  </a:txBody>
                  <a:tcPr marL="40866" marR="40866" marT="11298" marB="112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621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Niru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0866" marR="40866" marT="11298" marB="112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Lead-Acid Batteries, Industrial Gases, Refractory Bricks, Non-Ferrous metals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나눔고딕" panose="020D0604000000000000" pitchFamily="50" charset="-127"/>
                      </a:endParaRPr>
                    </a:p>
                  </a:txBody>
                  <a:tcPr marL="40866" marR="40866" marT="11298" marB="112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09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NMI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0866" marR="40866" marT="11298" marB="112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Auto parts, Thresher, Tiller, ..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나눔고딕" panose="020D0604000000000000" pitchFamily="50" charset="-127"/>
                      </a:endParaRPr>
                    </a:p>
                  </a:txBody>
                  <a:tcPr marL="40866" marR="40866" marT="11298" marB="112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09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Nosaz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0866" marR="40866" marT="11298" marB="112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Wastewater treatment plant, Design and Equipment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나눔고딕" panose="020D0604000000000000" pitchFamily="50" charset="-127"/>
                      </a:endParaRPr>
                    </a:p>
                  </a:txBody>
                  <a:tcPr marL="40866" marR="40866" marT="11298" marB="112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63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Pamchal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나눔고딕" panose="020D0604000000000000" pitchFamily="50" charset="-127"/>
                      </a:endParaRPr>
                    </a:p>
                  </a:txBody>
                  <a:tcPr marL="40866" marR="40866" marT="11298" marB="112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Chemicals (Resins, Marin- Industrial-Automotive-Decorative paints, powder coating)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나눔고딕" panose="020D0604000000000000" pitchFamily="50" charset="-127"/>
                      </a:endParaRPr>
                    </a:p>
                  </a:txBody>
                  <a:tcPr marL="40866" marR="40866" marT="11298" marB="112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09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Partsazan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나눔고딕" panose="020D0604000000000000" pitchFamily="50" charset="-127"/>
                      </a:endParaRPr>
                    </a:p>
                  </a:txBody>
                  <a:tcPr marL="40866" marR="40866" marT="11298" marB="112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Automotive Parts Manufacturer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나눔고딕" panose="020D0604000000000000" pitchFamily="50" charset="-127"/>
                      </a:endParaRPr>
                    </a:p>
                  </a:txBody>
                  <a:tcPr marL="40866" marR="40866" marT="11298" marB="112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09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Pars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0866" marR="40866" marT="11298" marB="112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Disc brake pads (manufacturer)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나눔고딕" panose="020D0604000000000000" pitchFamily="50" charset="-127"/>
                      </a:endParaRPr>
                    </a:p>
                  </a:txBody>
                  <a:tcPr marL="40866" marR="40866" marT="11298" marB="112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09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Pars Moshabak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나눔고딕" panose="020D0604000000000000" pitchFamily="50" charset="-127"/>
                      </a:endParaRPr>
                    </a:p>
                  </a:txBody>
                  <a:tcPr marL="40866" marR="40866" marT="11298" marB="112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Storage and carriage systems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나눔고딕" panose="020D0604000000000000" pitchFamily="50" charset="-127"/>
                      </a:endParaRPr>
                    </a:p>
                  </a:txBody>
                  <a:tcPr marL="40866" marR="40866" marT="11298" marB="112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09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Parto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0866" marR="40866" marT="11298" marB="112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Air conditioning and Refrigeration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나눔고딕" panose="020D0604000000000000" pitchFamily="50" charset="-127"/>
                      </a:endParaRPr>
                    </a:p>
                  </a:txBody>
                  <a:tcPr marL="40866" marR="40866" marT="11298" marB="112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029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Paya</a:t>
                      </a: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Mobadel</a:t>
                      </a: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sz="1000" kern="0" spc="0" dirty="0" err="1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Co.P.J.S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나눔고딕" panose="020D0604000000000000" pitchFamily="50" charset="-127"/>
                      </a:endParaRPr>
                    </a:p>
                  </a:txBody>
                  <a:tcPr marL="40866" marR="40866" marT="11298" marB="112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Transformer Manufacturer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나눔고딕" panose="020D0604000000000000" pitchFamily="50" charset="-127"/>
                      </a:endParaRPr>
                    </a:p>
                  </a:txBody>
                  <a:tcPr marL="40866" marR="40866" marT="11298" marB="112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09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Pooya Andish Co..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나눔고딕" panose="020D0604000000000000" pitchFamily="50" charset="-127"/>
                      </a:endParaRPr>
                    </a:p>
                  </a:txBody>
                  <a:tcPr marL="40866" marR="40866" marT="11298" marB="112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Industrial Sensors, Automation, Control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나눔고딕" panose="020D0604000000000000" pitchFamily="50" charset="-127"/>
                      </a:endParaRPr>
                    </a:p>
                  </a:txBody>
                  <a:tcPr marL="40866" marR="40866" marT="11298" marB="112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09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Pump iran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나눔고딕" panose="020D0604000000000000" pitchFamily="50" charset="-127"/>
                      </a:endParaRPr>
                    </a:p>
                  </a:txBody>
                  <a:tcPr marL="40866" marR="40866" marT="11298" marB="112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Design and manufacturer of pumps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나눔고딕" panose="020D0604000000000000" pitchFamily="50" charset="-127"/>
                      </a:endParaRPr>
                    </a:p>
                  </a:txBody>
                  <a:tcPr marL="40866" marR="40866" marT="11298" marB="112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09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Sani Plastic Co.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나눔고딕" panose="020D0604000000000000" pitchFamily="50" charset="-127"/>
                      </a:endParaRPr>
                    </a:p>
                  </a:txBody>
                  <a:tcPr marL="40866" marR="40866" marT="11298" marB="112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Various Plastic parts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나눔고딕" panose="020D0604000000000000" pitchFamily="50" charset="-127"/>
                      </a:endParaRPr>
                    </a:p>
                  </a:txBody>
                  <a:tcPr marL="40866" marR="40866" marT="11298" marB="112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09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Sarban Co.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나눔고딕" panose="020D0604000000000000" pitchFamily="50" charset="-127"/>
                      </a:endParaRPr>
                    </a:p>
                  </a:txBody>
                  <a:tcPr marL="40866" marR="40866" marT="11298" marB="112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Aluminium</a:t>
                      </a: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Products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나눔고딕" panose="020D0604000000000000" pitchFamily="50" charset="-127"/>
                      </a:endParaRPr>
                    </a:p>
                  </a:txBody>
                  <a:tcPr marL="40866" marR="40866" marT="11298" marB="112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09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Shibh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0866" marR="40866" marT="11298" marB="112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Sanitary Faucets manufacturer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나눔고딕" panose="020D0604000000000000" pitchFamily="50" charset="-127"/>
                      </a:endParaRPr>
                    </a:p>
                  </a:txBody>
                  <a:tcPr marL="40866" marR="40866" marT="11298" marB="112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017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Thunder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0866" marR="40866" marT="11298" marB="112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Design Supply, Installation and </a:t>
                      </a:r>
                      <a:r>
                        <a:rPr 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Commisioning</a:t>
                      </a: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of :</a:t>
                      </a: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나눔고딕" panose="020D0604000000000000" pitchFamily="50" charset="-127"/>
                        </a:rPr>
                        <a:t/>
                      </a:r>
                      <a:b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나눔고딕" panose="020D0604000000000000" pitchFamily="50" charset="-127"/>
                        </a:rPr>
                      </a:b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ESE Lightning conductor, Surge arrester, </a:t>
                      </a:r>
                      <a:r>
                        <a:rPr 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Earthing</a:t>
                      </a: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systems, Fire alarm &amp;Extinguishing systems, CCTV, Audio/Video systems, CATV &amp;SMATV, BMS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나눔고딕" panose="020D0604000000000000" pitchFamily="50" charset="-127"/>
                      </a:endParaRPr>
                    </a:p>
                  </a:txBody>
                  <a:tcPr marL="40866" marR="40866" marT="11298" marB="112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63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Zonooz MFG Factories Co.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나눔고딕" panose="020D0604000000000000" pitchFamily="50" charset="-127"/>
                      </a:endParaRPr>
                    </a:p>
                  </a:txBody>
                  <a:tcPr marL="40866" marR="40866" marT="11298" marB="112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Floor Mosaic Manufacturer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나눔고딕" panose="020D0604000000000000" pitchFamily="50" charset="-127"/>
                      </a:endParaRPr>
                    </a:p>
                  </a:txBody>
                  <a:tcPr marL="40866" marR="40866" marT="11298" marB="112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5" name="표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1821269"/>
              </p:ext>
            </p:extLst>
          </p:nvPr>
        </p:nvGraphicFramePr>
        <p:xfrm>
          <a:off x="345998" y="1354726"/>
          <a:ext cx="4916654" cy="340507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1202280"/>
                <a:gridCol w="3714374"/>
              </a:tblGrid>
              <a:tr h="34050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회사</a:t>
                      </a:r>
                      <a:endParaRPr lang="ko-KR" altLang="en-US" sz="1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상품 및 지원분야</a:t>
                      </a:r>
                      <a:endParaRPr lang="ko-KR" alt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6" name="표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1607178"/>
              </p:ext>
            </p:extLst>
          </p:nvPr>
        </p:nvGraphicFramePr>
        <p:xfrm>
          <a:off x="5704938" y="1354725"/>
          <a:ext cx="6213083" cy="340507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1507520"/>
                <a:gridCol w="4705563"/>
              </a:tblGrid>
              <a:tr h="34050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회사</a:t>
                      </a:r>
                      <a:endParaRPr lang="ko-KR" altLang="en-US" sz="1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상품 및 지원분야</a:t>
                      </a:r>
                      <a:endParaRPr lang="ko-KR" alt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4171309" y="822525"/>
            <a:ext cx="42945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 smtClean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이란 내 기술 서비스 공급 현황</a:t>
            </a:r>
            <a:endParaRPr lang="ko-KR" altLang="en-US" sz="2000" b="1" dirty="0">
              <a:solidFill>
                <a:schemeClr val="accent1">
                  <a:lumMod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41382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5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모서리가 둥근 직사각형 48"/>
          <p:cNvSpPr/>
          <p:nvPr/>
        </p:nvSpPr>
        <p:spPr>
          <a:xfrm>
            <a:off x="2952750" y="885825"/>
            <a:ext cx="6394945" cy="466725"/>
          </a:xfrm>
          <a:prstGeom prst="roundRect">
            <a:avLst/>
          </a:prstGeom>
          <a:gradFill flip="none" rotWithShape="1">
            <a:gsLst>
              <a:gs pos="30000">
                <a:schemeClr val="accent1">
                  <a:satMod val="103000"/>
                  <a:lumMod val="102000"/>
                  <a:tint val="94000"/>
                </a:schemeClr>
              </a:gs>
              <a:gs pos="100000">
                <a:schemeClr val="accent1">
                  <a:satMod val="110000"/>
                  <a:lumMod val="100000"/>
                  <a:shade val="100000"/>
                </a:schemeClr>
              </a:gs>
              <a:gs pos="100000">
                <a:schemeClr val="accent1">
                  <a:lumMod val="99000"/>
                  <a:satMod val="120000"/>
                  <a:shade val="78000"/>
                </a:schemeClr>
              </a:gs>
            </a:gsLst>
            <a:lin ang="10800000" scaled="1"/>
            <a:tileRect/>
          </a:gra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C8ABD-7762-4111-800B-237D06CE7893}" type="slidenum">
              <a:rPr lang="ko-KR" altLang="en-US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23</a:t>
            </a:fld>
            <a:endParaRPr lang="ko-KR" altLang="en-US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061807" y="171099"/>
            <a:ext cx="31301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Ⅱ. </a:t>
            </a:r>
            <a:r>
              <a:rPr lang="ko-KR" altLang="en-US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이란의 지식서비스 및 컨설팅 산업</a:t>
            </a:r>
            <a:endParaRPr lang="ko-KR" altLang="en-US" sz="14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95275" y="114300"/>
            <a:ext cx="49879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2.4 </a:t>
            </a:r>
            <a:r>
              <a:rPr lang="ko-KR" altLang="en-US" sz="20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지식서비스 및 컨설팅 현황</a:t>
            </a:r>
            <a:endParaRPr lang="ko-KR" altLang="en-US" sz="20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164441" y="914400"/>
            <a:ext cx="73562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현재 세계 주요 컨설팅회사는 이란시장에서 철수한 상태</a:t>
            </a:r>
            <a:endParaRPr lang="ko-KR" altLang="en-US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pSp>
        <p:nvGrpSpPr>
          <p:cNvPr id="27" name="그룹 26"/>
          <p:cNvGrpSpPr/>
          <p:nvPr/>
        </p:nvGrpSpPr>
        <p:grpSpPr>
          <a:xfrm>
            <a:off x="295275" y="1519231"/>
            <a:ext cx="4494819" cy="4465637"/>
            <a:chOff x="425450" y="1916113"/>
            <a:chExt cx="4494819" cy="4465637"/>
          </a:xfrm>
        </p:grpSpPr>
        <p:sp>
          <p:nvSpPr>
            <p:cNvPr id="10" name="Rectangle 60"/>
            <p:cNvSpPr>
              <a:spLocks noChangeArrowheads="1"/>
            </p:cNvSpPr>
            <p:nvPr/>
          </p:nvSpPr>
          <p:spPr bwMode="auto">
            <a:xfrm>
              <a:off x="425450" y="1916113"/>
              <a:ext cx="3267075" cy="4465637"/>
            </a:xfrm>
            <a:prstGeom prst="rect">
              <a:avLst/>
            </a:prstGeom>
            <a:solidFill>
              <a:srgbClr val="F8F8F8"/>
            </a:solidFill>
            <a:ln w="12700">
              <a:solidFill>
                <a:srgbClr val="000000"/>
              </a:solidFill>
              <a:miter lim="800000"/>
              <a:headEnd/>
              <a:tailEnd type="none" w="sm" len="med"/>
            </a:ln>
            <a:effectLst>
              <a:outerShdw dist="35921" dir="2700000" algn="ctr" rotWithShape="0">
                <a:schemeClr val="tx2"/>
              </a:outerShdw>
            </a:effectLst>
          </p:spPr>
          <p:txBody>
            <a:bodyPr wrap="none" lIns="90000" tIns="54000" rIns="90000" bIns="54000" anchor="ctr"/>
            <a:lstStyle>
              <a:lvl1pPr algn="ctr">
                <a:defRPr sz="1600">
                  <a:solidFill>
                    <a:srgbClr val="000000"/>
                  </a:solidFill>
                  <a:latin typeface="Arial" panose="020B0604020202020204" pitchFamily="34" charset="0"/>
                  <a:ea typeface="굴림" panose="020B0600000101010101" pitchFamily="50" charset="-127"/>
                </a:defRPr>
              </a:lvl1pPr>
              <a:lvl2pPr marL="742950" indent="-285750" algn="ctr">
                <a:defRPr sz="1600">
                  <a:solidFill>
                    <a:srgbClr val="000000"/>
                  </a:solidFill>
                  <a:latin typeface="Arial" panose="020B0604020202020204" pitchFamily="34" charset="0"/>
                  <a:ea typeface="굴림" panose="020B0600000101010101" pitchFamily="50" charset="-127"/>
                </a:defRPr>
              </a:lvl2pPr>
              <a:lvl3pPr marL="1143000" indent="-228600" algn="ctr">
                <a:defRPr sz="1600">
                  <a:solidFill>
                    <a:srgbClr val="000000"/>
                  </a:solidFill>
                  <a:latin typeface="Arial" panose="020B0604020202020204" pitchFamily="34" charset="0"/>
                  <a:ea typeface="굴림" panose="020B0600000101010101" pitchFamily="50" charset="-127"/>
                </a:defRPr>
              </a:lvl3pPr>
              <a:lvl4pPr marL="1600200" indent="-228600" algn="ctr">
                <a:defRPr sz="1600">
                  <a:solidFill>
                    <a:srgbClr val="000000"/>
                  </a:solidFill>
                  <a:latin typeface="Arial" panose="020B0604020202020204" pitchFamily="34" charset="0"/>
                  <a:ea typeface="굴림" panose="020B0600000101010101" pitchFamily="50" charset="-127"/>
                </a:defRPr>
              </a:lvl4pPr>
              <a:lvl5pPr marL="2057400" indent="-228600" algn="ctr">
                <a:defRPr sz="1600">
                  <a:solidFill>
                    <a:srgbClr val="000000"/>
                  </a:solidFill>
                  <a:latin typeface="Arial" panose="020B0604020202020204" pitchFamily="34" charset="0"/>
                  <a:ea typeface="굴림" panose="020B0600000101010101" pitchFamily="50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rgbClr val="000000"/>
                  </a:solidFill>
                  <a:latin typeface="Arial" panose="020B0604020202020204" pitchFamily="34" charset="0"/>
                  <a:ea typeface="굴림" panose="020B0600000101010101" pitchFamily="50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rgbClr val="000000"/>
                  </a:solidFill>
                  <a:latin typeface="Arial" panose="020B0604020202020204" pitchFamily="34" charset="0"/>
                  <a:ea typeface="굴림" panose="020B0600000101010101" pitchFamily="50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rgbClr val="000000"/>
                  </a:solidFill>
                  <a:latin typeface="Arial" panose="020B0604020202020204" pitchFamily="34" charset="0"/>
                  <a:ea typeface="굴림" panose="020B0600000101010101" pitchFamily="50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rgbClr val="000000"/>
                  </a:solidFill>
                  <a:latin typeface="Arial" panose="020B0604020202020204" pitchFamily="34" charset="0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pic>
          <p:nvPicPr>
            <p:cNvPr id="11" name="그림 1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8393" y="2055453"/>
              <a:ext cx="842574" cy="707157"/>
            </a:xfrm>
            <a:prstGeom prst="rect">
              <a:avLst/>
            </a:prstGeom>
          </p:spPr>
        </p:pic>
        <p:sp>
          <p:nvSpPr>
            <p:cNvPr id="20" name="Line 65"/>
            <p:cNvSpPr>
              <a:spLocks noChangeShapeType="1"/>
            </p:cNvSpPr>
            <p:nvPr/>
          </p:nvSpPr>
          <p:spPr bwMode="auto">
            <a:xfrm>
              <a:off x="700087" y="2844800"/>
              <a:ext cx="2754312" cy="0"/>
            </a:xfrm>
            <a:prstGeom prst="line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prstDash val="dash"/>
              <a:round/>
              <a:headEnd/>
              <a:tailEnd type="non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54000" rIns="90000" bIns="54000" anchor="ctr"/>
            <a:lstStyle/>
            <a:p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519844" y="2157434"/>
              <a:ext cx="340042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 err="1">
                  <a:latin typeface="나눔고딕" panose="020D0604000000000000" pitchFamily="50" charset="-127"/>
                  <a:ea typeface="나눔고딕" panose="020D0604000000000000" pitchFamily="50" charset="-127"/>
                </a:rPr>
                <a:t>A</a:t>
              </a:r>
              <a:r>
                <a:rPr lang="en-US" altLang="ko-KR" sz="1200" b="1" dirty="0" err="1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tieh</a:t>
              </a:r>
              <a:r>
                <a:rPr lang="en-US" altLang="ko-KR" sz="1200" b="1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</a:t>
              </a:r>
              <a:r>
                <a:rPr lang="en-US" altLang="ko-KR" sz="1200" b="1" dirty="0" err="1">
                  <a:latin typeface="나눔고딕" panose="020D0604000000000000" pitchFamily="50" charset="-127"/>
                  <a:ea typeface="나눔고딕" panose="020D0604000000000000" pitchFamily="50" charset="-127"/>
                </a:rPr>
                <a:t>Bahar</a:t>
              </a:r>
              <a:r>
                <a:rPr lang="en-US" altLang="ko-KR" sz="1200" b="1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Consulting </a:t>
              </a:r>
              <a:endPara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r>
                <a:rPr lang="en-US" altLang="ko-KR" sz="1200" b="1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         (</a:t>
              </a:r>
              <a:r>
                <a:rPr lang="ko-KR" altLang="en-US" sz="1200" b="1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이란</a:t>
              </a:r>
              <a:r>
                <a:rPr lang="en-US" altLang="ko-KR" sz="1200" b="1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)</a:t>
              </a:r>
              <a:endParaRPr lang="ko-KR" altLang="en-US" sz="1200" b="1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endParaRPr lang="ko-KR" altLang="en-US" sz="1200" b="1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518393" y="2928344"/>
              <a:ext cx="93551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b="1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소 개</a:t>
              </a:r>
              <a:endParaRPr lang="ko-KR" altLang="en-US" sz="1400" b="1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23" name="Line 65"/>
            <p:cNvSpPr>
              <a:spLocks noChangeShapeType="1"/>
            </p:cNvSpPr>
            <p:nvPr/>
          </p:nvSpPr>
          <p:spPr bwMode="auto">
            <a:xfrm>
              <a:off x="653256" y="4206875"/>
              <a:ext cx="2754312" cy="0"/>
            </a:xfrm>
            <a:prstGeom prst="line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prstDash val="dash"/>
              <a:round/>
              <a:headEnd/>
              <a:tailEnd type="non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54000" rIns="90000" bIns="54000" anchor="ctr"/>
            <a:lstStyle/>
            <a:p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425450" y="4371681"/>
              <a:ext cx="93551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b="1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주요업무</a:t>
              </a:r>
              <a:endParaRPr lang="ko-KR" altLang="en-US" sz="1400" b="1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472919" y="3244614"/>
              <a:ext cx="314721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2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기업들이 이란시장에 진출함에 있어서 기술컨설팅 요구에 대한 </a:t>
              </a:r>
              <a:r>
                <a:rPr lang="ko-KR" altLang="en-US" sz="1200" dirty="0" err="1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원스탑</a:t>
              </a:r>
              <a:r>
                <a:rPr lang="ko-KR" altLang="en-US" sz="12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컨설팅 제공</a:t>
              </a:r>
              <a:endParaRPr lang="en-US" altLang="ko-KR" sz="1200" dirty="0" smtClean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r>
                <a:rPr lang="ko-KR" altLang="en-US" sz="1200" b="1" u="sng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전략개발</a:t>
              </a:r>
              <a:r>
                <a:rPr lang="en-US" altLang="ko-KR" sz="1200" b="1" u="sng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, </a:t>
              </a:r>
              <a:r>
                <a:rPr lang="ko-KR" altLang="en-US" sz="1200" b="1" u="sng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산업분석</a:t>
              </a:r>
              <a:r>
                <a:rPr lang="en-US" altLang="ko-KR" sz="1200" b="1" u="sng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, </a:t>
              </a:r>
              <a:r>
                <a:rPr lang="ko-KR" altLang="en-US" sz="1200" b="1" u="sng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타당성 조사와 위험 </a:t>
              </a:r>
              <a:endParaRPr lang="en-US" altLang="ko-KR" sz="1200" b="1" u="sng" dirty="0" smtClean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r>
                <a:rPr lang="ko-KR" altLang="en-US" sz="1200" b="1" u="sng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관리분석이 포함</a:t>
              </a:r>
              <a:r>
                <a:rPr lang="ko-KR" altLang="en-US" sz="12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되어 있음</a:t>
              </a:r>
              <a:endPara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503633" y="4715432"/>
              <a:ext cx="3147219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Wingdings" panose="05000000000000000000" pitchFamily="2" charset="2"/>
                <a:buChar char="§"/>
              </a:pPr>
              <a:r>
                <a:rPr lang="ko-KR" altLang="en-US" sz="1200" b="1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경영 솔루션 전략 제공</a:t>
              </a:r>
              <a:r>
                <a:rPr lang="en-US" altLang="ko-KR" sz="1200" b="1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, </a:t>
              </a:r>
              <a:r>
                <a:rPr lang="ko-KR" altLang="en-US" sz="1200" b="1" dirty="0" err="1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리스크</a:t>
              </a:r>
              <a:r>
                <a:rPr lang="ko-KR" altLang="en-US" sz="1200" b="1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컨설팅</a:t>
              </a:r>
              <a:r>
                <a:rPr lang="en-US" altLang="ko-KR" sz="1200" b="1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,</a:t>
              </a:r>
              <a:r>
                <a:rPr lang="ko-KR" altLang="en-US" sz="1200" b="1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</a:t>
              </a:r>
              <a:endPara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r>
                <a:rPr lang="ko-KR" altLang="en-US" sz="1200" b="1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  시장전략 </a:t>
              </a:r>
              <a:r>
                <a:rPr lang="ko-KR" altLang="en-US" sz="12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시행</a:t>
              </a:r>
              <a:endParaRPr lang="en-US" altLang="ko-KR" sz="1200" dirty="0" smtClean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endPara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pPr marL="171450" indent="-171450">
                <a:buFont typeface="Wingdings" panose="05000000000000000000" pitchFamily="2" charset="2"/>
                <a:buChar char="§"/>
              </a:pPr>
              <a:r>
                <a:rPr lang="ko-KR" altLang="en-US" sz="12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이란의 상공회의소와 협력하여 유럽 </a:t>
              </a:r>
              <a:endParaRPr lang="en-US" altLang="ko-KR" sz="1200" dirty="0" smtClean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r>
                <a:rPr lang="en-US" altLang="ko-KR" sz="12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  </a:t>
              </a:r>
              <a:r>
                <a:rPr lang="ko-KR" altLang="en-US" sz="12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국가에 다양한 프로젝트 수주</a:t>
              </a:r>
              <a:endParaRPr lang="en-US" altLang="ko-KR" sz="1200" dirty="0" smtClean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endPara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pPr marL="171450" indent="-171450">
                <a:buFont typeface="Wingdings" panose="05000000000000000000" pitchFamily="2" charset="2"/>
                <a:buChar char="§"/>
              </a:pPr>
              <a:r>
                <a:rPr lang="ko-KR" altLang="en-US" sz="1200" dirty="0" err="1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도요타</a:t>
              </a:r>
              <a:r>
                <a:rPr lang="en-US" altLang="ko-KR" sz="12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, BMW, BP, </a:t>
              </a:r>
              <a:r>
                <a:rPr lang="ko-KR" altLang="en-US" sz="12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지멘스</a:t>
              </a:r>
              <a:r>
                <a:rPr lang="en-US" altLang="ko-KR" sz="12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, </a:t>
              </a:r>
              <a:r>
                <a:rPr lang="ko-KR" altLang="en-US" sz="1200" dirty="0" err="1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네슬러</a:t>
              </a:r>
              <a:r>
                <a:rPr lang="ko-KR" altLang="en-US" sz="12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등 </a:t>
              </a:r>
              <a:endParaRPr lang="en-US" altLang="ko-KR" sz="1200" dirty="0" smtClean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r>
                <a:rPr lang="ko-KR" altLang="en-US" sz="12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  다양한 </a:t>
              </a:r>
              <a:r>
                <a:rPr lang="ko-KR" altLang="en-US" sz="1200" dirty="0" err="1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고객사를</a:t>
              </a:r>
              <a:r>
                <a:rPr lang="ko-KR" altLang="en-US" sz="12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범위로 두고 있음</a:t>
              </a:r>
              <a:endPara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grpSp>
        <p:nvGrpSpPr>
          <p:cNvPr id="28" name="그룹 27"/>
          <p:cNvGrpSpPr/>
          <p:nvPr/>
        </p:nvGrpSpPr>
        <p:grpSpPr>
          <a:xfrm>
            <a:off x="4256016" y="1519230"/>
            <a:ext cx="4391662" cy="4465637"/>
            <a:chOff x="415769" y="1916113"/>
            <a:chExt cx="4391662" cy="4465637"/>
          </a:xfrm>
        </p:grpSpPr>
        <p:sp>
          <p:nvSpPr>
            <p:cNvPr id="29" name="Rectangle 60"/>
            <p:cNvSpPr>
              <a:spLocks noChangeArrowheads="1"/>
            </p:cNvSpPr>
            <p:nvPr/>
          </p:nvSpPr>
          <p:spPr bwMode="auto">
            <a:xfrm>
              <a:off x="425450" y="1916113"/>
              <a:ext cx="3267075" cy="4465637"/>
            </a:xfrm>
            <a:prstGeom prst="rect">
              <a:avLst/>
            </a:prstGeom>
            <a:solidFill>
              <a:srgbClr val="F8F8F8"/>
            </a:solidFill>
            <a:ln w="12700">
              <a:solidFill>
                <a:srgbClr val="000000"/>
              </a:solidFill>
              <a:miter lim="800000"/>
              <a:headEnd/>
              <a:tailEnd type="none" w="sm" len="med"/>
            </a:ln>
            <a:effectLst>
              <a:outerShdw dist="35921" dir="2700000" algn="ctr" rotWithShape="0">
                <a:schemeClr val="tx2"/>
              </a:outerShdw>
            </a:effectLst>
          </p:spPr>
          <p:txBody>
            <a:bodyPr wrap="none" lIns="90000" tIns="54000" rIns="90000" bIns="54000" anchor="ctr"/>
            <a:lstStyle>
              <a:lvl1pPr algn="ctr">
                <a:defRPr sz="1600">
                  <a:solidFill>
                    <a:srgbClr val="000000"/>
                  </a:solidFill>
                  <a:latin typeface="Arial" panose="020B0604020202020204" pitchFamily="34" charset="0"/>
                  <a:ea typeface="굴림" panose="020B0600000101010101" pitchFamily="50" charset="-127"/>
                </a:defRPr>
              </a:lvl1pPr>
              <a:lvl2pPr marL="742950" indent="-285750" algn="ctr">
                <a:defRPr sz="1600">
                  <a:solidFill>
                    <a:srgbClr val="000000"/>
                  </a:solidFill>
                  <a:latin typeface="Arial" panose="020B0604020202020204" pitchFamily="34" charset="0"/>
                  <a:ea typeface="굴림" panose="020B0600000101010101" pitchFamily="50" charset="-127"/>
                </a:defRPr>
              </a:lvl2pPr>
              <a:lvl3pPr marL="1143000" indent="-228600" algn="ctr">
                <a:defRPr sz="1600">
                  <a:solidFill>
                    <a:srgbClr val="000000"/>
                  </a:solidFill>
                  <a:latin typeface="Arial" panose="020B0604020202020204" pitchFamily="34" charset="0"/>
                  <a:ea typeface="굴림" panose="020B0600000101010101" pitchFamily="50" charset="-127"/>
                </a:defRPr>
              </a:lvl3pPr>
              <a:lvl4pPr marL="1600200" indent="-228600" algn="ctr">
                <a:defRPr sz="1600">
                  <a:solidFill>
                    <a:srgbClr val="000000"/>
                  </a:solidFill>
                  <a:latin typeface="Arial" panose="020B0604020202020204" pitchFamily="34" charset="0"/>
                  <a:ea typeface="굴림" panose="020B0600000101010101" pitchFamily="50" charset="-127"/>
                </a:defRPr>
              </a:lvl4pPr>
              <a:lvl5pPr marL="2057400" indent="-228600" algn="ctr">
                <a:defRPr sz="1600">
                  <a:solidFill>
                    <a:srgbClr val="000000"/>
                  </a:solidFill>
                  <a:latin typeface="Arial" panose="020B0604020202020204" pitchFamily="34" charset="0"/>
                  <a:ea typeface="굴림" panose="020B0600000101010101" pitchFamily="50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rgbClr val="000000"/>
                  </a:solidFill>
                  <a:latin typeface="Arial" panose="020B0604020202020204" pitchFamily="34" charset="0"/>
                  <a:ea typeface="굴림" panose="020B0600000101010101" pitchFamily="50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rgbClr val="000000"/>
                  </a:solidFill>
                  <a:latin typeface="Arial" panose="020B0604020202020204" pitchFamily="34" charset="0"/>
                  <a:ea typeface="굴림" panose="020B0600000101010101" pitchFamily="50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rgbClr val="000000"/>
                  </a:solidFill>
                  <a:latin typeface="Arial" panose="020B0604020202020204" pitchFamily="34" charset="0"/>
                  <a:ea typeface="굴림" panose="020B0600000101010101" pitchFamily="50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rgbClr val="000000"/>
                  </a:solidFill>
                  <a:latin typeface="Arial" panose="020B0604020202020204" pitchFamily="34" charset="0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31" name="Line 65"/>
            <p:cNvSpPr>
              <a:spLocks noChangeShapeType="1"/>
            </p:cNvSpPr>
            <p:nvPr/>
          </p:nvSpPr>
          <p:spPr bwMode="auto">
            <a:xfrm>
              <a:off x="700087" y="2844800"/>
              <a:ext cx="2754312" cy="0"/>
            </a:xfrm>
            <a:prstGeom prst="line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prstDash val="dash"/>
              <a:round/>
              <a:headEnd/>
              <a:tailEnd type="non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54000" rIns="90000" bIns="54000" anchor="ctr"/>
            <a:lstStyle/>
            <a:p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1407006" y="2185396"/>
              <a:ext cx="3400425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00" b="1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DR. HEISE CONSULTING GMBH </a:t>
              </a:r>
              <a:endParaRPr lang="en-US" altLang="ko-KR" sz="1100" b="1" dirty="0" smtClean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r>
                <a:rPr lang="en-US" altLang="ko-KR" sz="1100" b="1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</a:t>
              </a:r>
              <a:r>
                <a:rPr lang="en-US" altLang="ko-KR" sz="1100" b="1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          (</a:t>
              </a:r>
              <a:r>
                <a:rPr lang="ko-KR" altLang="en-US" sz="1100" b="1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스위스</a:t>
              </a:r>
              <a:r>
                <a:rPr lang="en-US" altLang="ko-KR" sz="1100" b="1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) </a:t>
              </a:r>
              <a:endParaRPr lang="ko-KR" altLang="en-US" sz="1100" b="1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endParaRPr lang="ko-KR" altLang="en-US" sz="1100" b="1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518393" y="2928344"/>
              <a:ext cx="93551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b="1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소 개</a:t>
              </a:r>
              <a:endParaRPr lang="ko-KR" altLang="en-US" sz="1400" b="1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34" name="Line 65"/>
            <p:cNvSpPr>
              <a:spLocks noChangeShapeType="1"/>
            </p:cNvSpPr>
            <p:nvPr/>
          </p:nvSpPr>
          <p:spPr bwMode="auto">
            <a:xfrm>
              <a:off x="653256" y="4273550"/>
              <a:ext cx="2754312" cy="0"/>
            </a:xfrm>
            <a:prstGeom prst="line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prstDash val="dash"/>
              <a:round/>
              <a:headEnd/>
              <a:tailEnd type="non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54000" rIns="90000" bIns="54000" anchor="ctr"/>
            <a:lstStyle/>
            <a:p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425450" y="4371681"/>
              <a:ext cx="93551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b="1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주요업무</a:t>
              </a:r>
              <a:endParaRPr lang="ko-KR" altLang="en-US" sz="1400" b="1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415769" y="3235089"/>
              <a:ext cx="340350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2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이란</a:t>
              </a:r>
              <a:r>
                <a:rPr lang="en-US" altLang="ko-KR" sz="12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, </a:t>
              </a:r>
              <a:r>
                <a:rPr lang="ko-KR" altLang="en-US" sz="12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러시아</a:t>
              </a:r>
              <a:r>
                <a:rPr lang="en-US" altLang="ko-KR" sz="12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, </a:t>
              </a:r>
              <a:r>
                <a:rPr lang="ko-KR" altLang="en-US" sz="12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우크라이나</a:t>
              </a:r>
              <a:r>
                <a:rPr lang="en-US" altLang="ko-KR" sz="12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, </a:t>
              </a:r>
              <a:r>
                <a:rPr lang="ko-KR" altLang="en-US" sz="12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중앙아시아</a:t>
              </a:r>
              <a:r>
                <a:rPr lang="en-US" altLang="ko-KR" sz="12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, </a:t>
              </a:r>
              <a:r>
                <a:rPr lang="ko-KR" altLang="en-US" sz="12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동유럽 국가의 </a:t>
              </a:r>
              <a:r>
                <a:rPr lang="en-US" altLang="ko-KR" sz="1200" b="1" u="sng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HR </a:t>
              </a:r>
              <a:r>
                <a:rPr lang="ko-KR" altLang="en-US" sz="1200" b="1" u="sng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분야에 특화된 다국적 기업</a:t>
              </a:r>
              <a:endParaRPr lang="en-US" altLang="ko-KR" sz="1200" b="1" u="sng" dirty="0" smtClean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r>
                <a:rPr lang="ko-KR" altLang="en-US" sz="12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사업투자와 컨설팅에 다양한 플랫폼을 제공</a:t>
              </a:r>
              <a:endParaRPr lang="en-US" altLang="ko-KR" sz="1200" dirty="0" smtClean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r>
                <a:rPr lang="ko-KR" altLang="en-US" sz="12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하여</a:t>
              </a:r>
              <a:r>
                <a:rPr lang="en-US" altLang="ko-KR" sz="12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</a:t>
              </a:r>
              <a:r>
                <a:rPr lang="ko-KR" altLang="en-US" sz="12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이란에 진입할 수 있도록 컨설팅 서비스 </a:t>
              </a:r>
              <a:endParaRPr lang="en-US" altLang="ko-KR" sz="1200" dirty="0" smtClean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r>
                <a:rPr lang="ko-KR" altLang="en-US" sz="12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시행</a:t>
              </a:r>
              <a:endParaRPr lang="en-US" altLang="ko-KR" sz="1200" dirty="0" smtClean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93359" y="4715432"/>
              <a:ext cx="3267075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Wingdings" panose="05000000000000000000" pitchFamily="2" charset="2"/>
                <a:buChar char="§"/>
              </a:pPr>
              <a:r>
                <a:rPr lang="ko-KR" altLang="en-US" sz="1200" b="1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합작투자</a:t>
              </a:r>
              <a:r>
                <a:rPr lang="en-US" altLang="ko-KR" sz="1200" b="1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, </a:t>
              </a:r>
              <a:r>
                <a:rPr lang="ko-KR" altLang="en-US" sz="1200" b="1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시장정보</a:t>
              </a:r>
              <a:r>
                <a:rPr lang="en-US" altLang="ko-KR" sz="1200" b="1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, </a:t>
              </a:r>
              <a:r>
                <a:rPr lang="ko-KR" altLang="en-US" sz="1200" b="1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인사관리</a:t>
              </a:r>
              <a:r>
                <a:rPr lang="en-US" altLang="ko-KR" sz="1200" b="1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, </a:t>
              </a:r>
              <a:r>
                <a:rPr lang="ko-KR" altLang="en-US" sz="1200" b="1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인력파견업무 </a:t>
              </a:r>
              <a:r>
                <a:rPr lang="ko-KR" altLang="en-US" sz="12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시행</a:t>
              </a:r>
              <a:endParaRPr lang="en-US" altLang="ko-KR" sz="1200" dirty="0" smtClean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pPr marL="171450" indent="-171450">
                <a:buFont typeface="Wingdings" panose="05000000000000000000" pitchFamily="2" charset="2"/>
                <a:buChar char="§"/>
              </a:pPr>
              <a:endPara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pPr marL="171450" indent="-171450">
                <a:buFont typeface="Wingdings" panose="05000000000000000000" pitchFamily="2" charset="2"/>
                <a:buChar char="§"/>
              </a:pPr>
              <a:r>
                <a:rPr lang="ko-KR" altLang="en-US" sz="12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자본조달</a:t>
              </a:r>
              <a:r>
                <a:rPr lang="en-US" altLang="ko-KR" sz="12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, </a:t>
              </a:r>
              <a:r>
                <a:rPr lang="ko-KR" altLang="en-US" sz="12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판매 전략 및 거래구조 및 평가</a:t>
              </a:r>
              <a:r>
                <a:rPr lang="en-US" altLang="ko-KR" sz="12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, </a:t>
              </a:r>
              <a:r>
                <a:rPr lang="ko-KR" altLang="en-US" sz="12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재무분석 실시</a:t>
              </a:r>
              <a:endParaRPr lang="en-US" altLang="ko-KR" sz="1200" dirty="0" smtClean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pPr marL="171450" indent="-171450">
                <a:buFont typeface="Wingdings" panose="05000000000000000000" pitchFamily="2" charset="2"/>
                <a:buChar char="§"/>
              </a:pPr>
              <a:endPara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pPr marL="171450" indent="-171450">
                <a:buFont typeface="Wingdings" panose="05000000000000000000" pitchFamily="2" charset="2"/>
                <a:buChar char="§"/>
              </a:pPr>
              <a:r>
                <a:rPr lang="ko-KR" altLang="en-US" sz="12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프로젝트 지원으로 소유자 대표후보 및 신탁 서비스 법적 세금구조 최적화 조언</a:t>
              </a:r>
              <a:endPara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pic>
        <p:nvPicPr>
          <p:cNvPr id="38" name="그림 3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61894" y="1667882"/>
            <a:ext cx="885359" cy="732102"/>
          </a:xfrm>
          <a:prstGeom prst="rect">
            <a:avLst/>
          </a:prstGeom>
        </p:spPr>
      </p:pic>
      <p:grpSp>
        <p:nvGrpSpPr>
          <p:cNvPr id="39" name="그룹 38"/>
          <p:cNvGrpSpPr/>
          <p:nvPr/>
        </p:nvGrpSpPr>
        <p:grpSpPr>
          <a:xfrm>
            <a:off x="8440753" y="1509705"/>
            <a:ext cx="3481688" cy="4633920"/>
            <a:chOff x="425450" y="1916113"/>
            <a:chExt cx="3481688" cy="4506020"/>
          </a:xfrm>
        </p:grpSpPr>
        <p:sp>
          <p:nvSpPr>
            <p:cNvPr id="40" name="Rectangle 60"/>
            <p:cNvSpPr>
              <a:spLocks noChangeArrowheads="1"/>
            </p:cNvSpPr>
            <p:nvPr/>
          </p:nvSpPr>
          <p:spPr bwMode="auto">
            <a:xfrm>
              <a:off x="425450" y="1916113"/>
              <a:ext cx="3267075" cy="4465637"/>
            </a:xfrm>
            <a:prstGeom prst="rect">
              <a:avLst/>
            </a:prstGeom>
            <a:solidFill>
              <a:srgbClr val="F8F8F8"/>
            </a:solidFill>
            <a:ln w="12700">
              <a:solidFill>
                <a:srgbClr val="000000"/>
              </a:solidFill>
              <a:miter lim="800000"/>
              <a:headEnd/>
              <a:tailEnd type="none" w="sm" len="med"/>
            </a:ln>
            <a:effectLst>
              <a:outerShdw dist="35921" dir="2700000" algn="ctr" rotWithShape="0">
                <a:schemeClr val="tx2"/>
              </a:outerShdw>
            </a:effectLst>
          </p:spPr>
          <p:txBody>
            <a:bodyPr wrap="none" lIns="90000" tIns="54000" rIns="90000" bIns="54000" anchor="ctr"/>
            <a:lstStyle>
              <a:lvl1pPr algn="ctr">
                <a:defRPr sz="1600">
                  <a:solidFill>
                    <a:srgbClr val="000000"/>
                  </a:solidFill>
                  <a:latin typeface="Arial" panose="020B0604020202020204" pitchFamily="34" charset="0"/>
                  <a:ea typeface="굴림" panose="020B0600000101010101" pitchFamily="50" charset="-127"/>
                </a:defRPr>
              </a:lvl1pPr>
              <a:lvl2pPr marL="742950" indent="-285750" algn="ctr">
                <a:defRPr sz="1600">
                  <a:solidFill>
                    <a:srgbClr val="000000"/>
                  </a:solidFill>
                  <a:latin typeface="Arial" panose="020B0604020202020204" pitchFamily="34" charset="0"/>
                  <a:ea typeface="굴림" panose="020B0600000101010101" pitchFamily="50" charset="-127"/>
                </a:defRPr>
              </a:lvl2pPr>
              <a:lvl3pPr marL="1143000" indent="-228600" algn="ctr">
                <a:defRPr sz="1600">
                  <a:solidFill>
                    <a:srgbClr val="000000"/>
                  </a:solidFill>
                  <a:latin typeface="Arial" panose="020B0604020202020204" pitchFamily="34" charset="0"/>
                  <a:ea typeface="굴림" panose="020B0600000101010101" pitchFamily="50" charset="-127"/>
                </a:defRPr>
              </a:lvl3pPr>
              <a:lvl4pPr marL="1600200" indent="-228600" algn="ctr">
                <a:defRPr sz="1600">
                  <a:solidFill>
                    <a:srgbClr val="000000"/>
                  </a:solidFill>
                  <a:latin typeface="Arial" panose="020B0604020202020204" pitchFamily="34" charset="0"/>
                  <a:ea typeface="굴림" panose="020B0600000101010101" pitchFamily="50" charset="-127"/>
                </a:defRPr>
              </a:lvl4pPr>
              <a:lvl5pPr marL="2057400" indent="-228600" algn="ctr">
                <a:defRPr sz="1600">
                  <a:solidFill>
                    <a:srgbClr val="000000"/>
                  </a:solidFill>
                  <a:latin typeface="Arial" panose="020B0604020202020204" pitchFamily="34" charset="0"/>
                  <a:ea typeface="굴림" panose="020B0600000101010101" pitchFamily="50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rgbClr val="000000"/>
                  </a:solidFill>
                  <a:latin typeface="Arial" panose="020B0604020202020204" pitchFamily="34" charset="0"/>
                  <a:ea typeface="굴림" panose="020B0600000101010101" pitchFamily="50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rgbClr val="000000"/>
                  </a:solidFill>
                  <a:latin typeface="Arial" panose="020B0604020202020204" pitchFamily="34" charset="0"/>
                  <a:ea typeface="굴림" panose="020B0600000101010101" pitchFamily="50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rgbClr val="000000"/>
                  </a:solidFill>
                  <a:latin typeface="Arial" panose="020B0604020202020204" pitchFamily="34" charset="0"/>
                  <a:ea typeface="굴림" panose="020B0600000101010101" pitchFamily="50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rgbClr val="000000"/>
                  </a:solidFill>
                  <a:latin typeface="Arial" panose="020B0604020202020204" pitchFamily="34" charset="0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41" name="Line 65"/>
            <p:cNvSpPr>
              <a:spLocks noChangeShapeType="1"/>
            </p:cNvSpPr>
            <p:nvPr/>
          </p:nvSpPr>
          <p:spPr bwMode="auto">
            <a:xfrm>
              <a:off x="700087" y="2844800"/>
              <a:ext cx="2754312" cy="0"/>
            </a:xfrm>
            <a:prstGeom prst="line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prstDash val="dash"/>
              <a:round/>
              <a:headEnd/>
              <a:tailEnd type="non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54000" rIns="90000" bIns="54000" anchor="ctr"/>
            <a:lstStyle/>
            <a:p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958030" y="2188364"/>
              <a:ext cx="1692822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00" b="1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SIEMENS Consulting</a:t>
              </a:r>
            </a:p>
            <a:p>
              <a:r>
                <a:rPr lang="en-US" altLang="ko-KR" sz="1100" b="1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        (</a:t>
              </a:r>
              <a:r>
                <a:rPr lang="ko-KR" altLang="en-US" sz="1100" b="1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독일</a:t>
              </a:r>
              <a:r>
                <a:rPr lang="en-US" altLang="ko-KR" sz="1100" b="1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) </a:t>
              </a:r>
              <a:endParaRPr lang="ko-KR" altLang="en-US" sz="1100" b="1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endParaRPr lang="ko-KR" altLang="en-US" sz="1100" b="1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518393" y="2928344"/>
              <a:ext cx="93551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b="1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소 개</a:t>
              </a:r>
              <a:endParaRPr lang="ko-KR" altLang="en-US" sz="1400" b="1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44" name="Line 65"/>
            <p:cNvSpPr>
              <a:spLocks noChangeShapeType="1"/>
            </p:cNvSpPr>
            <p:nvPr/>
          </p:nvSpPr>
          <p:spPr bwMode="auto">
            <a:xfrm>
              <a:off x="653256" y="4283075"/>
              <a:ext cx="2754312" cy="0"/>
            </a:xfrm>
            <a:prstGeom prst="line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prstDash val="dash"/>
              <a:round/>
              <a:headEnd/>
              <a:tailEnd type="non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54000" rIns="90000" bIns="54000" anchor="ctr"/>
            <a:lstStyle/>
            <a:p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425450" y="4371681"/>
              <a:ext cx="93551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b="1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주요업무</a:t>
              </a:r>
              <a:endParaRPr lang="ko-KR" altLang="en-US" sz="1400" b="1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503633" y="3271337"/>
              <a:ext cx="340350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2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풍력터빈</a:t>
              </a:r>
              <a:r>
                <a:rPr lang="en-US" altLang="ko-KR" sz="12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, </a:t>
              </a:r>
              <a:r>
                <a:rPr lang="ko-KR" altLang="en-US" sz="12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전력생산 발전설비</a:t>
              </a:r>
              <a:r>
                <a:rPr lang="en-US" altLang="ko-KR" sz="12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, </a:t>
              </a:r>
              <a:r>
                <a:rPr lang="ko-KR" altLang="en-US" sz="12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석유 및 가스 </a:t>
              </a:r>
              <a:endParaRPr lang="en-US" altLang="ko-KR" sz="1200" dirty="0" smtClean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r>
                <a:rPr lang="ko-KR" altLang="en-US" sz="12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생산설비</a:t>
              </a:r>
              <a:r>
                <a:rPr lang="en-US" altLang="ko-KR" sz="12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, </a:t>
              </a:r>
              <a:r>
                <a:rPr lang="ko-KR" altLang="en-US" sz="12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산업 공정용 회전 기계설비 등과</a:t>
              </a:r>
              <a:endParaRPr lang="en-US" altLang="ko-KR" sz="1200" dirty="0" smtClean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r>
                <a:rPr lang="ko-KR" altLang="en-US" sz="12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관련된 최적의 성능을 낼 수 있도록 컨설팅</a:t>
              </a:r>
              <a:endParaRPr lang="en-US" altLang="ko-KR" sz="1200" dirty="0" smtClean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r>
                <a:rPr lang="ko-KR" altLang="en-US" sz="12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수행</a:t>
              </a:r>
              <a:endParaRPr lang="en-US" altLang="ko-KR" sz="1200" dirty="0" smtClean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503633" y="4667807"/>
              <a:ext cx="3147219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Wingdings" panose="05000000000000000000" pitchFamily="2" charset="2"/>
                <a:buChar char="§"/>
              </a:pPr>
              <a:r>
                <a:rPr lang="ko-KR" altLang="en-US" sz="1200" b="1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원격 감시 및 진단에 관한 데이터를 기반으로 발전기 터빈의 운전상태를 파악</a:t>
              </a:r>
              <a:r>
                <a:rPr lang="en-US" altLang="ko-KR" sz="1200" b="1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</a:t>
              </a:r>
              <a:r>
                <a:rPr lang="ko-KR" altLang="en-US" sz="1200" b="1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후</a:t>
              </a:r>
              <a:r>
                <a:rPr lang="en-US" altLang="ko-KR" sz="1200" b="1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/>
              </a:r>
              <a:br>
                <a:rPr lang="en-US" altLang="ko-KR" sz="1200" b="1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</a:br>
              <a:r>
                <a:rPr lang="ko-KR" altLang="en-US" sz="1200" b="1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장기적 터빈 성능 향상과 에너지 비용절감</a:t>
              </a:r>
              <a:r>
                <a:rPr lang="ko-KR" altLang="en-US" sz="12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을 추구</a:t>
              </a:r>
              <a:endParaRPr lang="en-US" altLang="ko-KR" sz="1200" dirty="0" smtClean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pPr marL="171450" indent="-171450">
                <a:buFont typeface="Wingdings" panose="05000000000000000000" pitchFamily="2" charset="2"/>
                <a:buChar char="§"/>
              </a:pPr>
              <a:endPara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pPr marL="171450" indent="-171450">
                <a:buFont typeface="Wingdings" panose="05000000000000000000" pitchFamily="2" charset="2"/>
                <a:buChar char="§"/>
              </a:pPr>
              <a:r>
                <a:rPr lang="ko-KR" altLang="en-US" sz="12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기후변화</a:t>
              </a:r>
              <a:r>
                <a:rPr lang="en-US" altLang="ko-KR" sz="12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, </a:t>
              </a:r>
              <a:r>
                <a:rPr lang="ko-KR" altLang="en-US" sz="12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자원보존 등에 따르는 발전효율 향상을 이용한 동일 연료 대비 높은 전략생산과 같은 경제적</a:t>
              </a:r>
              <a:r>
                <a:rPr lang="en-US" altLang="ko-KR" sz="12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, </a:t>
              </a:r>
              <a:r>
                <a:rPr lang="ko-KR" altLang="en-US" sz="12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환경적 성과 </a:t>
              </a:r>
              <a:endParaRPr lang="en-US" altLang="ko-KR" sz="1200" dirty="0" smtClean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r>
                <a:rPr lang="en-US" altLang="ko-KR" sz="12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</a:t>
              </a:r>
              <a:r>
                <a:rPr lang="en-US" altLang="ko-KR" sz="12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 </a:t>
              </a:r>
              <a:r>
                <a:rPr lang="ko-KR" altLang="en-US" sz="12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창출</a:t>
              </a:r>
              <a:endParaRPr lang="en-US" altLang="ko-KR" sz="1200" dirty="0" smtClean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pic>
        <p:nvPicPr>
          <p:cNvPr id="48" name="그림 4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01178" y="1589429"/>
            <a:ext cx="1001925" cy="793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0286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3158966" y="3082246"/>
            <a:ext cx="5701346" cy="64369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3102552" y="1252855"/>
            <a:ext cx="5703907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folHlink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spAutoFit/>
          </a:bodyPr>
          <a:lstStyle>
            <a:lvl1pPr algn="l" latinLnBrk="1">
              <a:defRPr kumimoji="1" b="1">
                <a:solidFill>
                  <a:srgbClr val="000000"/>
                </a:solidFill>
                <a:latin typeface="Book Antiqua" panose="02040602050305030304" pitchFamily="18" charset="0"/>
                <a:ea typeface="돋움" panose="020B0600000101010101" pitchFamily="50" charset="-127"/>
              </a:defRPr>
            </a:lvl1pPr>
            <a:lvl2pPr algn="l" latinLnBrk="1">
              <a:defRPr kumimoji="1" b="1">
                <a:solidFill>
                  <a:srgbClr val="000000"/>
                </a:solidFill>
                <a:latin typeface="Book Antiqua" panose="02040602050305030304" pitchFamily="18" charset="0"/>
                <a:ea typeface="돋움" panose="020B0600000101010101" pitchFamily="50" charset="-127"/>
              </a:defRPr>
            </a:lvl2pPr>
            <a:lvl3pPr algn="l" latinLnBrk="1">
              <a:defRPr kumimoji="1" b="1">
                <a:solidFill>
                  <a:srgbClr val="000000"/>
                </a:solidFill>
                <a:latin typeface="Book Antiqua" panose="02040602050305030304" pitchFamily="18" charset="0"/>
                <a:ea typeface="돋움" panose="020B0600000101010101" pitchFamily="50" charset="-127"/>
              </a:defRPr>
            </a:lvl3pPr>
            <a:lvl4pPr algn="l" latinLnBrk="1">
              <a:defRPr kumimoji="1" b="1">
                <a:solidFill>
                  <a:srgbClr val="000000"/>
                </a:solidFill>
                <a:latin typeface="Book Antiqua" panose="02040602050305030304" pitchFamily="18" charset="0"/>
                <a:ea typeface="돋움" panose="020B0600000101010101" pitchFamily="50" charset="-127"/>
              </a:defRPr>
            </a:lvl4pPr>
            <a:lvl5pPr algn="l" latinLnBrk="1">
              <a:defRPr kumimoji="1" b="1">
                <a:solidFill>
                  <a:srgbClr val="000000"/>
                </a:solidFill>
                <a:latin typeface="Book Antiqua" panose="02040602050305030304" pitchFamily="18" charset="0"/>
                <a:ea typeface="돋움" panose="020B0600000101010101" pitchFamily="50" charset="-127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kumimoji="1" b="1">
                <a:solidFill>
                  <a:srgbClr val="000000"/>
                </a:solidFill>
                <a:latin typeface="Book Antiqua" panose="02040602050305030304" pitchFamily="18" charset="0"/>
                <a:ea typeface="돋움" panose="020B0600000101010101" pitchFamily="50" charset="-127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kumimoji="1" b="1">
                <a:solidFill>
                  <a:srgbClr val="000000"/>
                </a:solidFill>
                <a:latin typeface="Book Antiqua" panose="02040602050305030304" pitchFamily="18" charset="0"/>
                <a:ea typeface="돋움" panose="020B0600000101010101" pitchFamily="50" charset="-127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kumimoji="1" b="1">
                <a:solidFill>
                  <a:srgbClr val="000000"/>
                </a:solidFill>
                <a:latin typeface="Book Antiqua" panose="02040602050305030304" pitchFamily="18" charset="0"/>
                <a:ea typeface="돋움" panose="020B0600000101010101" pitchFamily="50" charset="-127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kumimoji="1" b="1">
                <a:solidFill>
                  <a:srgbClr val="000000"/>
                </a:solidFill>
                <a:latin typeface="Book Antiqua" panose="02040602050305030304" pitchFamily="18" charset="0"/>
                <a:ea typeface="돋움" panose="020B0600000101010101" pitchFamily="50" charset="-127"/>
              </a:defRPr>
            </a:lvl9pPr>
          </a:lstStyle>
          <a:p>
            <a:r>
              <a:rPr lang="en-US" altLang="ko-KR" sz="2800" dirty="0" smtClean="0"/>
              <a:t>Ⅱ</a:t>
            </a:r>
            <a:r>
              <a:rPr lang="en-US" altLang="ko-KR" sz="28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sz="28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이란의 지식서비스 및 컨설팅 산업</a:t>
            </a:r>
            <a:endParaRPr lang="ko-KR" altLang="en-US" sz="28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7" name="Line 4"/>
          <p:cNvSpPr>
            <a:spLocks noChangeShapeType="1"/>
          </p:cNvSpPr>
          <p:nvPr/>
        </p:nvSpPr>
        <p:spPr bwMode="auto">
          <a:xfrm flipV="1">
            <a:off x="2560320" y="1910080"/>
            <a:ext cx="6898639" cy="1016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gray">
          <a:xfrm>
            <a:off x="3729039" y="2346598"/>
            <a:ext cx="4470400" cy="533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609600" indent="-609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1463675" indent="-609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2209800" indent="-609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2998788" indent="-609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3787775" indent="-609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4244975" indent="-609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4702175" indent="-609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5159375" indent="-609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5616575" indent="-609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atinLnBrk="1">
              <a:lnSpc>
                <a:spcPct val="110000"/>
              </a:lnSpc>
              <a:spcBef>
                <a:spcPct val="50000"/>
              </a:spcBef>
            </a:pPr>
            <a:r>
              <a:rPr kumimoji="1" lang="ko-KR" altLang="en-US" sz="28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지식 서비스 및 컨설팅 현황</a:t>
            </a:r>
            <a:endParaRPr kumimoji="1" lang="en-US" altLang="ko-KR" sz="28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gray">
          <a:xfrm>
            <a:off x="3338621" y="3130305"/>
            <a:ext cx="5301945" cy="533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609600" indent="-609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1463675" indent="-609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2209800" indent="-609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2998788" indent="-609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3787775" indent="-609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4244975" indent="-609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4702175" indent="-609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5159375" indent="-609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5616575" indent="-609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atinLnBrk="1">
              <a:lnSpc>
                <a:spcPct val="110000"/>
              </a:lnSpc>
              <a:spcBef>
                <a:spcPct val="50000"/>
              </a:spcBef>
            </a:pPr>
            <a:r>
              <a:rPr kumimoji="1" lang="ko-KR" altLang="en-US" sz="2800" b="1" dirty="0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지식서비스 산업의 이란 진출 방향</a:t>
            </a:r>
            <a:endParaRPr kumimoji="1" lang="en-US" altLang="ko-KR" sz="2800" b="1" dirty="0" smtClean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60842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C8ABD-7762-4111-800B-237D06CE7893}" type="slidenum">
              <a:rPr lang="ko-KR" altLang="en-US" smtClean="0"/>
              <a:t>25</a:t>
            </a:fld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295275" y="114300"/>
            <a:ext cx="49879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ko-KR" altLang="en-US" sz="20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지식서비스 산업의 이란진출 방향</a:t>
            </a:r>
            <a:endParaRPr lang="ko-KR" altLang="en-US" sz="20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523874" y="619125"/>
            <a:ext cx="16541193" cy="604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7" name="그룹 6"/>
          <p:cNvGrpSpPr/>
          <p:nvPr/>
        </p:nvGrpSpPr>
        <p:grpSpPr>
          <a:xfrm>
            <a:off x="-630006" y="820852"/>
            <a:ext cx="9273359" cy="5418667"/>
            <a:chOff x="4081496" y="930255"/>
            <a:chExt cx="9273359" cy="5418667"/>
          </a:xfrm>
        </p:grpSpPr>
        <p:graphicFrame>
          <p:nvGraphicFramePr>
            <p:cNvPr id="8" name="다이어그램 7"/>
            <p:cNvGraphicFramePr/>
            <p:nvPr>
              <p:extLst>
                <p:ext uri="{D42A27DB-BD31-4B8C-83A1-F6EECF244321}">
                  <p14:modId xmlns:p14="http://schemas.microsoft.com/office/powerpoint/2010/main" val="422859608"/>
                </p:ext>
              </p:extLst>
            </p:nvPr>
          </p:nvGraphicFramePr>
          <p:xfrm>
            <a:off x="4081496" y="930255"/>
            <a:ext cx="8128000" cy="5418667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sp>
          <p:nvSpPr>
            <p:cNvPr id="9" name="직사각형 8"/>
            <p:cNvSpPr/>
            <p:nvPr/>
          </p:nvSpPr>
          <p:spPr>
            <a:xfrm>
              <a:off x="8068208" y="2041716"/>
              <a:ext cx="1810090" cy="298062"/>
            </a:xfrm>
            <a:prstGeom prst="rect">
              <a:avLst/>
            </a:prstGeom>
            <a:solidFill>
              <a:srgbClr val="FF4F52"/>
            </a:solidFill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400" dirty="0" smtClean="0"/>
                <a:t>이란의 경제적 부분</a:t>
              </a:r>
              <a:endParaRPr lang="ko-KR" altLang="en-US" sz="1400" dirty="0"/>
            </a:p>
          </p:txBody>
        </p:sp>
        <p:sp>
          <p:nvSpPr>
            <p:cNvPr id="10" name="직사각형 9"/>
            <p:cNvSpPr/>
            <p:nvPr/>
          </p:nvSpPr>
          <p:spPr>
            <a:xfrm>
              <a:off x="7089673" y="4289757"/>
              <a:ext cx="1810090" cy="298062"/>
            </a:xfrm>
            <a:prstGeom prst="rect">
              <a:avLst/>
            </a:prstGeom>
            <a:solidFill>
              <a:srgbClr val="FF4F52"/>
            </a:solidFill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400" dirty="0" smtClean="0"/>
                <a:t>이란의 사회적 부분</a:t>
              </a:r>
              <a:endParaRPr lang="ko-KR" altLang="en-US" sz="1400" dirty="0"/>
            </a:p>
          </p:txBody>
        </p:sp>
        <p:sp>
          <p:nvSpPr>
            <p:cNvPr id="11" name="직사각형 10"/>
            <p:cNvSpPr/>
            <p:nvPr/>
          </p:nvSpPr>
          <p:spPr>
            <a:xfrm>
              <a:off x="5936877" y="2574486"/>
              <a:ext cx="1628518" cy="180201"/>
            </a:xfrm>
            <a:prstGeom prst="rect">
              <a:avLst/>
            </a:prstGeom>
            <a:solidFill>
              <a:srgbClr val="FF4F52"/>
            </a:solidFill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dirty="0" smtClean="0"/>
                <a:t>이란의 문화적 부분</a:t>
              </a:r>
              <a:endParaRPr lang="ko-KR" altLang="en-US" sz="1200" dirty="0"/>
            </a:p>
          </p:txBody>
        </p:sp>
        <p:sp>
          <p:nvSpPr>
            <p:cNvPr id="12" name="직사각형 11"/>
            <p:cNvSpPr/>
            <p:nvPr/>
          </p:nvSpPr>
          <p:spPr>
            <a:xfrm>
              <a:off x="5936877" y="2926834"/>
              <a:ext cx="2032000" cy="5770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71450" lvl="0" indent="-171450">
                <a:buFont typeface="Arial" panose="020B0604020202020204" pitchFamily="34" charset="0"/>
                <a:buChar char="•"/>
              </a:pPr>
              <a:r>
                <a:rPr lang="ko-KR" altLang="en-US" sz="1050" dirty="0"/>
                <a:t>이란 내 한국 이미지</a:t>
              </a:r>
              <a:endParaRPr lang="en-US" altLang="ko-KR" sz="1050" dirty="0"/>
            </a:p>
            <a:p>
              <a:pPr marL="171450" lvl="0" indent="-171450">
                <a:buFont typeface="Arial" panose="020B0604020202020204" pitchFamily="34" charset="0"/>
                <a:buChar char="•"/>
              </a:pPr>
              <a:r>
                <a:rPr lang="ko-KR" altLang="en-US" sz="1050" dirty="0"/>
                <a:t>한류</a:t>
              </a:r>
              <a:endParaRPr lang="en-US" altLang="ko-KR" sz="1050" dirty="0"/>
            </a:p>
            <a:p>
              <a:pPr marL="171450" lvl="0" indent="-171450">
                <a:buFont typeface="Arial" panose="020B0604020202020204" pitchFamily="34" charset="0"/>
                <a:buChar char="•"/>
              </a:pPr>
              <a:r>
                <a:rPr lang="ko-KR" altLang="en-US" sz="1050" dirty="0" smtClean="0"/>
                <a:t>한국</a:t>
              </a:r>
              <a:r>
                <a:rPr lang="en-US" altLang="ko-KR" sz="1050" dirty="0" smtClean="0"/>
                <a:t>KIA</a:t>
              </a:r>
              <a:r>
                <a:rPr lang="ko-KR" altLang="en-US" sz="1050" dirty="0" smtClean="0"/>
                <a:t>의 입지</a:t>
              </a:r>
              <a:endParaRPr lang="ko-KR" altLang="en-US" sz="1050" dirty="0"/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7258855" y="4693215"/>
              <a:ext cx="6096000" cy="830997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marL="171450" lvl="0" indent="-171450">
                <a:buFont typeface="Arial" panose="020B0604020202020204" pitchFamily="34" charset="0"/>
                <a:buChar char="•"/>
              </a:pPr>
              <a:r>
                <a:rPr lang="ko-KR" altLang="en-US" sz="1200" dirty="0"/>
                <a:t>국제적 제제</a:t>
              </a:r>
              <a:endParaRPr lang="en-US" altLang="ko-KR" sz="1200" dirty="0"/>
            </a:p>
            <a:p>
              <a:pPr marL="171450" lvl="0" indent="-171450">
                <a:buFont typeface="Arial" panose="020B0604020202020204" pitchFamily="34" charset="0"/>
                <a:buChar char="•"/>
              </a:pPr>
              <a:r>
                <a:rPr lang="en-US" altLang="ko-KR" sz="1200" dirty="0"/>
                <a:t>UANI</a:t>
              </a:r>
              <a:r>
                <a:rPr lang="ko-KR" altLang="en-US" sz="1200" dirty="0"/>
                <a:t>의 활동</a:t>
              </a:r>
              <a:endParaRPr lang="en-US" altLang="ko-KR" sz="1200" dirty="0"/>
            </a:p>
            <a:p>
              <a:pPr marL="171450" lvl="0" indent="-171450">
                <a:buFont typeface="Arial" panose="020B0604020202020204" pitchFamily="34" charset="0"/>
                <a:buChar char="•"/>
              </a:pPr>
              <a:r>
                <a:rPr lang="ko-KR" altLang="en-US" sz="1200" dirty="0"/>
                <a:t>외국 기업의 철수</a:t>
              </a:r>
              <a:endParaRPr lang="en-US" altLang="ko-KR" sz="1200" dirty="0"/>
            </a:p>
            <a:p>
              <a:pPr marL="171450" lvl="0" indent="-171450">
                <a:buFont typeface="Arial" panose="020B0604020202020204" pitchFamily="34" charset="0"/>
                <a:buChar char="•"/>
              </a:pPr>
              <a:r>
                <a:rPr lang="ko-KR" altLang="en-US" sz="1200" dirty="0" smtClean="0"/>
                <a:t>인프라의 </a:t>
              </a:r>
              <a:r>
                <a:rPr lang="ko-KR" altLang="en-US" sz="1200" dirty="0"/>
                <a:t>미비</a:t>
              </a:r>
            </a:p>
          </p:txBody>
        </p:sp>
        <p:sp>
          <p:nvSpPr>
            <p:cNvPr id="14" name="직사각형 13"/>
            <p:cNvSpPr/>
            <p:nvPr/>
          </p:nvSpPr>
          <p:spPr>
            <a:xfrm>
              <a:off x="8098236" y="2672918"/>
              <a:ext cx="2110078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71450" lvl="0" indent="-171450">
                <a:buFont typeface="Arial" panose="020B0604020202020204" pitchFamily="34" charset="0"/>
                <a:buChar char="•"/>
              </a:pPr>
              <a:r>
                <a:rPr lang="ko-KR" altLang="en-US" sz="1200" dirty="0"/>
                <a:t>경제개발 </a:t>
              </a:r>
              <a:r>
                <a:rPr lang="en-US" altLang="ko-KR" sz="1200" dirty="0"/>
                <a:t>5</a:t>
              </a:r>
              <a:r>
                <a:rPr lang="ko-KR" altLang="en-US" sz="1200" dirty="0"/>
                <a:t>개년 계획</a:t>
              </a:r>
              <a:r>
                <a:rPr lang="en-US" altLang="ko-KR" sz="1200" dirty="0"/>
                <a:t>(5</a:t>
              </a:r>
              <a:r>
                <a:rPr lang="ko-KR" altLang="en-US" sz="1200" dirty="0"/>
                <a:t>차</a:t>
              </a:r>
              <a:r>
                <a:rPr lang="en-US" altLang="ko-KR" sz="1200" dirty="0"/>
                <a:t>)</a:t>
              </a:r>
            </a:p>
            <a:p>
              <a:pPr marL="171450" lvl="0" indent="-171450">
                <a:buFont typeface="Arial" panose="020B0604020202020204" pitchFamily="34" charset="0"/>
                <a:buChar char="•"/>
              </a:pPr>
              <a:r>
                <a:rPr lang="ko-KR" altLang="en-US" sz="1200" dirty="0"/>
                <a:t>민영화</a:t>
              </a:r>
              <a:endParaRPr lang="en-US" altLang="ko-KR" sz="1200" dirty="0"/>
            </a:p>
            <a:p>
              <a:pPr marL="171450" lvl="0" indent="-171450">
                <a:buFont typeface="Arial" panose="020B0604020202020204" pitchFamily="34" charset="0"/>
                <a:buChar char="•"/>
              </a:pPr>
              <a:r>
                <a:rPr lang="ko-KR" altLang="en-US" sz="1200" dirty="0" smtClean="0"/>
                <a:t>석유</a:t>
              </a:r>
              <a:r>
                <a:rPr lang="en-US" altLang="ko-KR" sz="1200" dirty="0"/>
                <a:t>, </a:t>
              </a:r>
              <a:r>
                <a:rPr lang="ko-KR" altLang="en-US" sz="1200" dirty="0"/>
                <a:t>발전소 등 </a:t>
              </a:r>
              <a:r>
                <a:rPr lang="ko-KR" altLang="en-US" sz="1200" dirty="0" smtClean="0"/>
                <a:t>인프라</a:t>
              </a:r>
              <a:r>
                <a:rPr lang="en-US" altLang="ko-KR" sz="1200" dirty="0" smtClean="0"/>
                <a:t> </a:t>
              </a:r>
              <a:r>
                <a:rPr lang="ko-KR" altLang="en-US" sz="1200" dirty="0" smtClean="0"/>
                <a:t>구축 </a:t>
              </a:r>
              <a:r>
                <a:rPr lang="ko-KR" altLang="en-US" sz="1200" dirty="0"/>
                <a:t>을 우선으로 함</a:t>
              </a: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6170958" y="1579518"/>
            <a:ext cx="574777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altLang="ko-KR" dirty="0" smtClean="0"/>
              <a:t>13</a:t>
            </a:r>
            <a:r>
              <a:rPr lang="ko-KR" altLang="en-US" dirty="0" smtClean="0"/>
              <a:t>년간 지속되었던 對이란 경제제재가 완화됨에 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ko-KR" altLang="en-US" dirty="0" smtClean="0"/>
              <a:t>따라서 그간 발전이 미흡했던 이란의 인프라구축 사업이 활성화 될 것으로 예상되며</a:t>
            </a:r>
            <a:r>
              <a:rPr lang="en-US" altLang="ko-KR" dirty="0" smtClean="0"/>
              <a:t>,</a:t>
            </a:r>
            <a:r>
              <a:rPr lang="ko-KR" altLang="en-US" dirty="0" smtClean="0"/>
              <a:t> 발전소 컨설팅에 특화된 진출이 필요할 것으로 보임</a:t>
            </a:r>
            <a:endParaRPr lang="en-US" altLang="ko-KR" dirty="0" smtClean="0"/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altLang="ko-KR" dirty="0" smtClean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ko-KR" altLang="en-US" dirty="0" smtClean="0"/>
              <a:t>국내 다양한 분야의 기업들의 진입을 위해 펀드사의 이란발전소 인수</a:t>
            </a:r>
            <a:r>
              <a:rPr lang="en-US" altLang="ko-KR" dirty="0" smtClean="0"/>
              <a:t>, </a:t>
            </a:r>
            <a:r>
              <a:rPr lang="ko-KR" altLang="en-US" dirty="0" smtClean="0"/>
              <a:t>컨설팅사의 효율성 개선을 통한 시장가치 상승</a:t>
            </a:r>
            <a:r>
              <a:rPr lang="en-US" altLang="ko-KR" dirty="0" smtClean="0"/>
              <a:t>, </a:t>
            </a:r>
            <a:r>
              <a:rPr lang="ko-KR" altLang="en-US" dirty="0" smtClean="0"/>
              <a:t>이를 위한 설비공급을 위한 국내 기업 진출로 상생협력을 위한 이란 진출의 가능성이 있을 것으로 예상됨</a:t>
            </a:r>
            <a:endParaRPr lang="en-US" altLang="ko-KR" dirty="0" smtClean="0"/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altLang="ko-KR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ko-KR" altLang="en-US" dirty="0" smtClean="0"/>
              <a:t>이란의 한국에 대한 이미지는 과거 건설현장에서 근면</a:t>
            </a:r>
            <a:r>
              <a:rPr lang="en-US" altLang="ko-KR" dirty="0" smtClean="0"/>
              <a:t>,</a:t>
            </a:r>
            <a:r>
              <a:rPr lang="ko-KR" altLang="en-US" dirty="0"/>
              <a:t> </a:t>
            </a:r>
            <a:r>
              <a:rPr lang="ko-KR" altLang="en-US" dirty="0" smtClean="0"/>
              <a:t>성실로 자리잡았으며 현재 </a:t>
            </a:r>
            <a:r>
              <a:rPr lang="en-US" altLang="ko-KR" dirty="0" smtClean="0"/>
              <a:t>KIA</a:t>
            </a:r>
            <a:r>
              <a:rPr lang="ko-KR" altLang="en-US" dirty="0" smtClean="0"/>
              <a:t>의 기술이전과 한류</a:t>
            </a:r>
            <a:r>
              <a:rPr lang="en-US" altLang="ko-KR" dirty="0" smtClean="0"/>
              <a:t>, </a:t>
            </a:r>
            <a:r>
              <a:rPr lang="ko-KR" altLang="en-US" dirty="0" smtClean="0"/>
              <a:t>한국제품의 고급화가 되어있음</a:t>
            </a:r>
            <a:endParaRPr lang="ko-KR" alt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9061807" y="171099"/>
            <a:ext cx="31301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Ⅱ. </a:t>
            </a:r>
            <a:r>
              <a:rPr lang="ko-KR" altLang="en-US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이란의 지식서비스 및 컨설팅 산업</a:t>
            </a:r>
            <a:endParaRPr lang="ko-KR" altLang="en-US" sz="14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71530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C8ABD-7762-4111-800B-237D06CE7893}" type="slidenum">
              <a:rPr lang="ko-KR" altLang="en-US" smtClean="0"/>
              <a:t>26</a:t>
            </a:fld>
            <a:endParaRPr lang="ko-KR" altLang="en-US"/>
          </a:p>
        </p:txBody>
      </p:sp>
      <p:sp>
        <p:nvSpPr>
          <p:cNvPr id="3" name="AutoShape 10"/>
          <p:cNvSpPr>
            <a:spLocks noChangeArrowheads="1"/>
          </p:cNvSpPr>
          <p:nvPr/>
        </p:nvSpPr>
        <p:spPr bwMode="auto">
          <a:xfrm>
            <a:off x="2954641" y="5579486"/>
            <a:ext cx="5943600" cy="633555"/>
          </a:xfrm>
          <a:prstGeom prst="roundRect">
            <a:avLst>
              <a:gd name="adj" fmla="val 16667"/>
            </a:avLst>
          </a:prstGeom>
          <a:solidFill>
            <a:srgbClr val="EAEAEA"/>
          </a:solidFill>
          <a:ln w="12700">
            <a:solidFill>
              <a:srgbClr val="000000"/>
            </a:solidFill>
            <a:round/>
            <a:headEnd/>
            <a:tailEnd type="none" w="sm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54000" rIns="90000" bIns="54000" anchor="ctr"/>
          <a:lstStyle>
            <a:lvl1pPr algn="ctr">
              <a:defRPr sz="1600">
                <a:solidFill>
                  <a:srgbClr val="000000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1pPr>
            <a:lvl2pPr marL="742950" indent="-285750" algn="ctr">
              <a:defRPr sz="1600">
                <a:solidFill>
                  <a:srgbClr val="000000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2pPr>
            <a:lvl3pPr marL="1143000" indent="-228600" algn="ctr">
              <a:defRPr sz="1600">
                <a:solidFill>
                  <a:srgbClr val="000000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3pPr>
            <a:lvl4pPr marL="1600200" indent="-228600" algn="ctr">
              <a:defRPr sz="1600">
                <a:solidFill>
                  <a:srgbClr val="000000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4pPr>
            <a:lvl5pPr marL="2057400" indent="-228600" algn="ctr">
              <a:defRPr sz="1600">
                <a:solidFill>
                  <a:srgbClr val="000000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9pPr>
          </a:lstStyle>
          <a:p>
            <a:r>
              <a:rPr lang="ko-KR" altLang="en-US" sz="1800" b="1" dirty="0" smtClean="0">
                <a:latin typeface="Book Antiqua" panose="02040602050305030304" pitchFamily="18" charset="0"/>
                <a:ea typeface="돋움" panose="020B0600000101010101" pitchFamily="50" charset="-127"/>
              </a:rPr>
              <a:t>한국 지식서비스 산업의 이란 진출 </a:t>
            </a:r>
            <a:endParaRPr lang="ko-KR" altLang="en-US" sz="1800" b="1" dirty="0">
              <a:latin typeface="Book Antiqua" panose="02040602050305030304" pitchFamily="18" charset="0"/>
              <a:ea typeface="돋움" panose="020B0600000101010101" pitchFamily="50" charset="-127"/>
            </a:endParaRPr>
          </a:p>
        </p:txBody>
      </p:sp>
      <p:sp>
        <p:nvSpPr>
          <p:cNvPr id="5" name="AutoShape 11"/>
          <p:cNvSpPr>
            <a:spLocks noChangeArrowheads="1"/>
          </p:cNvSpPr>
          <p:nvPr/>
        </p:nvSpPr>
        <p:spPr bwMode="auto">
          <a:xfrm flipV="1">
            <a:off x="3253073" y="5065386"/>
            <a:ext cx="5346736" cy="348783"/>
          </a:xfrm>
          <a:prstGeom prst="triangle">
            <a:avLst>
              <a:gd name="adj" fmla="val 50000"/>
            </a:avLst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none" lIns="90000" tIns="54000" rIns="90000" bIns="54000" anchor="ctr"/>
          <a:lstStyle>
            <a:lvl1pPr algn="ctr">
              <a:defRPr sz="1600">
                <a:solidFill>
                  <a:srgbClr val="000000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1pPr>
            <a:lvl2pPr marL="742950" indent="-285750" algn="ctr">
              <a:defRPr sz="1600">
                <a:solidFill>
                  <a:srgbClr val="000000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2pPr>
            <a:lvl3pPr marL="1143000" indent="-228600" algn="ctr">
              <a:defRPr sz="1600">
                <a:solidFill>
                  <a:srgbClr val="000000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3pPr>
            <a:lvl4pPr marL="1600200" indent="-228600" algn="ctr">
              <a:defRPr sz="1600">
                <a:solidFill>
                  <a:srgbClr val="000000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4pPr>
            <a:lvl5pPr marL="2057400" indent="-228600" algn="ctr">
              <a:defRPr sz="1600">
                <a:solidFill>
                  <a:srgbClr val="000000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6" name="AutoShape 12"/>
          <p:cNvSpPr>
            <a:spLocks noChangeArrowheads="1"/>
          </p:cNvSpPr>
          <p:nvPr/>
        </p:nvSpPr>
        <p:spPr bwMode="auto">
          <a:xfrm>
            <a:off x="3549524" y="1203860"/>
            <a:ext cx="1894383" cy="933165"/>
          </a:xfrm>
          <a:prstGeom prst="homePlate">
            <a:avLst>
              <a:gd name="adj" fmla="val 38749"/>
            </a:avLst>
          </a:prstGeom>
          <a:solidFill>
            <a:srgbClr val="FFFFFF"/>
          </a:solidFill>
          <a:ln w="12700">
            <a:solidFill>
              <a:srgbClr val="000000"/>
            </a:solidFill>
            <a:miter lim="800000"/>
            <a:headEnd/>
            <a:tailEnd type="none" w="sm" len="med"/>
          </a:ln>
          <a:effectLst>
            <a:outerShdw dist="45791" dir="2021404" algn="ctr" rotWithShape="0">
              <a:srgbClr val="969696"/>
            </a:outerShdw>
          </a:effectLst>
        </p:spPr>
        <p:txBody>
          <a:bodyPr wrap="none" lIns="90000" tIns="54000" rIns="90000" bIns="54000" anchor="ctr"/>
          <a:lstStyle>
            <a:lvl1pPr algn="ctr">
              <a:defRPr sz="1600">
                <a:solidFill>
                  <a:srgbClr val="000000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1pPr>
            <a:lvl2pPr marL="742950" indent="-285750" algn="ctr">
              <a:defRPr sz="1600">
                <a:solidFill>
                  <a:srgbClr val="000000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2pPr>
            <a:lvl3pPr marL="1143000" indent="-228600" algn="ctr">
              <a:defRPr sz="1600">
                <a:solidFill>
                  <a:srgbClr val="000000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3pPr>
            <a:lvl4pPr marL="1600200" indent="-228600" algn="ctr">
              <a:defRPr sz="1600">
                <a:solidFill>
                  <a:srgbClr val="000000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4pPr>
            <a:lvl5pPr marL="2057400" indent="-228600" algn="ctr">
              <a:defRPr sz="1600">
                <a:solidFill>
                  <a:srgbClr val="000000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9pPr>
          </a:lstStyle>
          <a:p>
            <a:r>
              <a:rPr lang="ko-KR" altLang="en-US" sz="1800" b="1" dirty="0" smtClean="0">
                <a:latin typeface="Book Antiqua" panose="02040602050305030304" pitchFamily="18" charset="0"/>
                <a:ea typeface="돋움" panose="020B0600000101010101" pitchFamily="50" charset="-127"/>
              </a:rPr>
              <a:t>정보기술 </a:t>
            </a:r>
            <a:endParaRPr lang="ko-KR" altLang="en-US" sz="1800" b="1" dirty="0">
              <a:latin typeface="Book Antiqua" panose="02040602050305030304" pitchFamily="18" charset="0"/>
              <a:ea typeface="돋움" panose="020B0600000101010101" pitchFamily="50" charset="-127"/>
            </a:endParaRPr>
          </a:p>
        </p:txBody>
      </p:sp>
      <p:sp>
        <p:nvSpPr>
          <p:cNvPr id="7" name="AutoShape 13"/>
          <p:cNvSpPr>
            <a:spLocks noChangeArrowheads="1"/>
          </p:cNvSpPr>
          <p:nvPr/>
        </p:nvSpPr>
        <p:spPr bwMode="auto">
          <a:xfrm>
            <a:off x="6410627" y="1203860"/>
            <a:ext cx="1894382" cy="933165"/>
          </a:xfrm>
          <a:prstGeom prst="homePlate">
            <a:avLst>
              <a:gd name="adj" fmla="val 38749"/>
            </a:avLst>
          </a:prstGeom>
          <a:solidFill>
            <a:srgbClr val="FFFFFF"/>
          </a:solidFill>
          <a:ln w="12700">
            <a:solidFill>
              <a:srgbClr val="000000"/>
            </a:solidFill>
            <a:miter lim="800000"/>
            <a:headEnd/>
            <a:tailEnd type="none" w="sm" len="med"/>
          </a:ln>
          <a:effectLst>
            <a:outerShdw dist="45791" dir="2021404" algn="ctr" rotWithShape="0">
              <a:srgbClr val="969696"/>
            </a:outerShdw>
          </a:effectLst>
        </p:spPr>
        <p:txBody>
          <a:bodyPr wrap="none" lIns="90000" tIns="54000" rIns="90000" bIns="54000" anchor="ctr"/>
          <a:lstStyle>
            <a:lvl1pPr algn="ctr">
              <a:defRPr sz="1600">
                <a:solidFill>
                  <a:srgbClr val="000000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1pPr>
            <a:lvl2pPr marL="742950" indent="-285750" algn="ctr">
              <a:defRPr sz="1600">
                <a:solidFill>
                  <a:srgbClr val="000000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2pPr>
            <a:lvl3pPr marL="1143000" indent="-228600" algn="ctr">
              <a:defRPr sz="1600">
                <a:solidFill>
                  <a:srgbClr val="000000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3pPr>
            <a:lvl4pPr marL="1600200" indent="-228600" algn="ctr">
              <a:defRPr sz="1600">
                <a:solidFill>
                  <a:srgbClr val="000000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4pPr>
            <a:lvl5pPr marL="2057400" indent="-228600" algn="ctr">
              <a:defRPr sz="1600">
                <a:solidFill>
                  <a:srgbClr val="000000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9pPr>
          </a:lstStyle>
          <a:p>
            <a:r>
              <a:rPr lang="ko-KR" altLang="en-US" sz="1800" b="1" dirty="0" smtClean="0">
                <a:latin typeface="Book Antiqua" panose="02040602050305030304" pitchFamily="18" charset="0"/>
                <a:ea typeface="돋움" panose="020B0600000101010101" pitchFamily="50" charset="-127"/>
              </a:rPr>
              <a:t>제조업</a:t>
            </a:r>
            <a:endParaRPr lang="ko-KR" altLang="en-US" sz="1800" b="1" dirty="0">
              <a:latin typeface="Book Antiqua" panose="02040602050305030304" pitchFamily="18" charset="0"/>
              <a:ea typeface="돋움" panose="020B0600000101010101" pitchFamily="50" charset="-127"/>
            </a:endParaRPr>
          </a:p>
        </p:txBody>
      </p:sp>
      <p:sp>
        <p:nvSpPr>
          <p:cNvPr id="8" name="AutoShape 14"/>
          <p:cNvSpPr>
            <a:spLocks noChangeArrowheads="1"/>
          </p:cNvSpPr>
          <p:nvPr/>
        </p:nvSpPr>
        <p:spPr bwMode="auto">
          <a:xfrm>
            <a:off x="9439150" y="1203860"/>
            <a:ext cx="1893246" cy="933165"/>
          </a:xfrm>
          <a:prstGeom prst="homePlate">
            <a:avLst>
              <a:gd name="adj" fmla="val 38726"/>
            </a:avLst>
          </a:prstGeom>
          <a:solidFill>
            <a:srgbClr val="FFFFFF"/>
          </a:solidFill>
          <a:ln w="12700">
            <a:solidFill>
              <a:srgbClr val="000000"/>
            </a:solidFill>
            <a:miter lim="800000"/>
            <a:headEnd/>
            <a:tailEnd type="none" w="sm" len="med"/>
          </a:ln>
          <a:effectLst>
            <a:outerShdw dist="45791" dir="2021404" algn="ctr" rotWithShape="0">
              <a:srgbClr val="969696"/>
            </a:outerShdw>
          </a:effectLst>
        </p:spPr>
        <p:txBody>
          <a:bodyPr wrap="none" lIns="90000" tIns="54000" rIns="90000" bIns="54000" anchor="ctr"/>
          <a:lstStyle>
            <a:lvl1pPr algn="ctr">
              <a:defRPr sz="1600">
                <a:solidFill>
                  <a:srgbClr val="000000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1pPr>
            <a:lvl2pPr marL="742950" indent="-285750" algn="ctr">
              <a:defRPr sz="1600">
                <a:solidFill>
                  <a:srgbClr val="000000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2pPr>
            <a:lvl3pPr marL="1143000" indent="-228600" algn="ctr">
              <a:defRPr sz="1600">
                <a:solidFill>
                  <a:srgbClr val="000000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3pPr>
            <a:lvl4pPr marL="1600200" indent="-228600" algn="ctr">
              <a:defRPr sz="1600">
                <a:solidFill>
                  <a:srgbClr val="000000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4pPr>
            <a:lvl5pPr marL="2057400" indent="-228600" algn="ctr">
              <a:defRPr sz="1600">
                <a:solidFill>
                  <a:srgbClr val="000000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9pPr>
          </a:lstStyle>
          <a:p>
            <a:r>
              <a:rPr lang="en-US" altLang="ko-KR" sz="1800" b="1" dirty="0" smtClean="0">
                <a:latin typeface="Book Antiqua" panose="02040602050305030304" pitchFamily="18" charset="0"/>
                <a:ea typeface="돋움" panose="020B0600000101010101" pitchFamily="50" charset="-127"/>
              </a:rPr>
              <a:t>HR</a:t>
            </a:r>
            <a:r>
              <a:rPr lang="ko-KR" altLang="en-US" sz="1800" b="1" dirty="0" smtClean="0">
                <a:latin typeface="Book Antiqua" panose="02040602050305030304" pitchFamily="18" charset="0"/>
                <a:ea typeface="돋움" panose="020B0600000101010101" pitchFamily="50" charset="-127"/>
              </a:rPr>
              <a:t>분야</a:t>
            </a:r>
            <a:endParaRPr lang="ko-KR" altLang="en-US" sz="1800" b="1" dirty="0">
              <a:latin typeface="Book Antiqua" panose="02040602050305030304" pitchFamily="18" charset="0"/>
              <a:ea typeface="돋움" panose="020B0600000101010101" pitchFamily="50" charset="-127"/>
            </a:endParaRPr>
          </a:p>
        </p:txBody>
      </p:sp>
      <p:sp>
        <p:nvSpPr>
          <p:cNvPr id="12" name="AutoShape 12"/>
          <p:cNvSpPr>
            <a:spLocks noChangeArrowheads="1"/>
          </p:cNvSpPr>
          <p:nvPr/>
        </p:nvSpPr>
        <p:spPr bwMode="auto">
          <a:xfrm>
            <a:off x="688421" y="1203860"/>
            <a:ext cx="1894383" cy="933165"/>
          </a:xfrm>
          <a:prstGeom prst="homePlate">
            <a:avLst>
              <a:gd name="adj" fmla="val 38749"/>
            </a:avLst>
          </a:prstGeom>
          <a:solidFill>
            <a:srgbClr val="FFFFFF"/>
          </a:solidFill>
          <a:ln w="12700">
            <a:solidFill>
              <a:srgbClr val="000000"/>
            </a:solidFill>
            <a:miter lim="800000"/>
            <a:headEnd/>
            <a:tailEnd type="none" w="sm" len="med"/>
          </a:ln>
          <a:effectLst>
            <a:outerShdw dist="45791" dir="2021404" algn="ctr" rotWithShape="0">
              <a:srgbClr val="969696"/>
            </a:outerShdw>
          </a:effectLst>
        </p:spPr>
        <p:txBody>
          <a:bodyPr wrap="none" lIns="90000" tIns="54000" rIns="90000" bIns="54000" anchor="ctr"/>
          <a:lstStyle>
            <a:lvl1pPr algn="ctr">
              <a:defRPr sz="1600">
                <a:solidFill>
                  <a:srgbClr val="000000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1pPr>
            <a:lvl2pPr marL="742950" indent="-285750" algn="ctr">
              <a:defRPr sz="1600">
                <a:solidFill>
                  <a:srgbClr val="000000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2pPr>
            <a:lvl3pPr marL="1143000" indent="-228600" algn="ctr">
              <a:defRPr sz="1600">
                <a:solidFill>
                  <a:srgbClr val="000000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3pPr>
            <a:lvl4pPr marL="1600200" indent="-228600" algn="ctr">
              <a:defRPr sz="1600">
                <a:solidFill>
                  <a:srgbClr val="000000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4pPr>
            <a:lvl5pPr marL="2057400" indent="-228600" algn="ctr">
              <a:defRPr sz="1600">
                <a:solidFill>
                  <a:srgbClr val="000000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9pPr>
          </a:lstStyle>
          <a:p>
            <a:r>
              <a:rPr lang="ko-KR" altLang="en-US" sz="1800" b="1" dirty="0" smtClean="0">
                <a:latin typeface="Book Antiqua" panose="02040602050305030304" pitchFamily="18" charset="0"/>
                <a:ea typeface="돋움" panose="020B0600000101010101" pitchFamily="50" charset="-127"/>
              </a:rPr>
              <a:t>발전소 </a:t>
            </a:r>
            <a:endParaRPr lang="ko-KR" altLang="en-US" sz="1800" b="1" dirty="0">
              <a:latin typeface="Book Antiqua" panose="02040602050305030304" pitchFamily="18" charset="0"/>
              <a:ea typeface="돋움" panose="020B0600000101010101" pitchFamily="50" charset="-127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6232" y="2486346"/>
            <a:ext cx="293840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200" dirty="0" smtClean="0"/>
              <a:t>비용 효율성의 극대화와 안전 및 가용성의 향상을 위해서는 </a:t>
            </a:r>
            <a:r>
              <a:rPr lang="ko-KR" altLang="en-US" sz="1200" b="1" dirty="0" smtClean="0"/>
              <a:t>낡은 시설의 해체 및 보강이 최우선의 문제임</a:t>
            </a:r>
            <a:endParaRPr lang="en-US" altLang="ko-KR" sz="1200" b="1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altLang="ko-KR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200" dirty="0" smtClean="0"/>
              <a:t>이란정부의 규제 및 국제 안전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환경 </a:t>
            </a:r>
            <a:r>
              <a:rPr lang="ko-KR" altLang="en-US" sz="1200" b="1" dirty="0" smtClean="0"/>
              <a:t>표준의 규격을 준수</a:t>
            </a:r>
            <a:r>
              <a:rPr lang="ko-KR" altLang="en-US" sz="1200" dirty="0" smtClean="0"/>
              <a:t>하는 것이 중요</a:t>
            </a:r>
            <a:endParaRPr lang="en-US" altLang="ko-KR" sz="12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altLang="ko-KR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200" dirty="0" smtClean="0"/>
              <a:t>발전소는 수명이 있으며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수명 주기에 맞는 접근방법을 이용하여 </a:t>
            </a:r>
            <a:r>
              <a:rPr lang="ko-KR" altLang="en-US" sz="1200" b="1" dirty="0" smtClean="0"/>
              <a:t>효율성 개선</a:t>
            </a:r>
            <a:endParaRPr lang="ko-KR" altLang="en-US" sz="12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3027510" y="2426428"/>
            <a:ext cx="293840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200" dirty="0" smtClean="0"/>
              <a:t>이란의 </a:t>
            </a:r>
            <a:r>
              <a:rPr lang="ko-KR" altLang="en-US" sz="1200" dirty="0" err="1" smtClean="0"/>
              <a:t>모바일</a:t>
            </a:r>
            <a:r>
              <a:rPr lang="ko-KR" altLang="en-US" sz="1200" dirty="0" smtClean="0"/>
              <a:t> 환경은 </a:t>
            </a:r>
            <a:r>
              <a:rPr lang="ko-KR" altLang="en-US" sz="1200" dirty="0" err="1" smtClean="0"/>
              <a:t>스마트폰</a:t>
            </a:r>
            <a:r>
              <a:rPr lang="ko-KR" altLang="en-US" sz="1200" dirty="0" smtClean="0"/>
              <a:t> 시장으로 변화하는 추세이며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지속적인 인프라 구축으로 </a:t>
            </a:r>
            <a:r>
              <a:rPr lang="en-US" altLang="ko-KR" sz="1200" b="1" dirty="0" smtClean="0"/>
              <a:t>IT</a:t>
            </a:r>
            <a:r>
              <a:rPr lang="ko-KR" altLang="en-US" sz="1200" b="1" dirty="0" smtClean="0"/>
              <a:t>컨설팅의 수요도가 가장 크게 증가할 것으로 전망</a:t>
            </a:r>
            <a:endParaRPr lang="en-US" altLang="ko-KR" sz="1200" b="1" dirty="0" smtClean="0"/>
          </a:p>
          <a:p>
            <a:endParaRPr lang="en-US" altLang="ko-KR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200" dirty="0" smtClean="0"/>
              <a:t>국내 의료산업도 </a:t>
            </a:r>
            <a:r>
              <a:rPr lang="ko-KR" altLang="en-US" sz="1200" b="1" dirty="0" smtClean="0"/>
              <a:t>테헤란에 병원과 제휴를 통해 범위를 확대</a:t>
            </a:r>
            <a:r>
              <a:rPr lang="ko-KR" altLang="en-US" sz="1200" dirty="0" smtClean="0"/>
              <a:t>하는 추세</a:t>
            </a:r>
            <a:endParaRPr lang="en-US" altLang="ko-KR" sz="12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altLang="ko-KR" sz="12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200" dirty="0" smtClean="0"/>
              <a:t>의료기기의 최신화 시스템 도입 요망경제 활성화를 위한 정보기술의 확대 및 공공부문의</a:t>
            </a:r>
            <a:r>
              <a:rPr lang="en-US" altLang="ko-KR" sz="1200" dirty="0"/>
              <a:t> </a:t>
            </a:r>
            <a:r>
              <a:rPr lang="en-US" altLang="ko-KR" sz="1200" b="1" dirty="0" smtClean="0"/>
              <a:t>IT</a:t>
            </a:r>
            <a:r>
              <a:rPr lang="ko-KR" altLang="en-US" sz="1200" b="1" dirty="0" smtClean="0"/>
              <a:t>인프라 구축이 절실한 상태</a:t>
            </a:r>
            <a:endParaRPr lang="ko-KR" altLang="en-US" sz="12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6084120" y="2426428"/>
            <a:ext cx="293840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200" dirty="0" smtClean="0"/>
              <a:t>낙후된 제조업 특성상 </a:t>
            </a:r>
            <a:r>
              <a:rPr lang="ko-KR" altLang="en-US" sz="1200" b="1" dirty="0" smtClean="0"/>
              <a:t>생산관리</a:t>
            </a:r>
            <a:r>
              <a:rPr lang="ko-KR" altLang="en-US" sz="1200" dirty="0" smtClean="0"/>
              <a:t> 분야와 함께 </a:t>
            </a:r>
            <a:r>
              <a:rPr lang="en-US" altLang="ko-KR" sz="1200" dirty="0" smtClean="0"/>
              <a:t>ERP, CRM, SCM, PLM, BI</a:t>
            </a:r>
            <a:r>
              <a:rPr lang="ko-KR" altLang="en-US" sz="1200" dirty="0" smtClean="0"/>
              <a:t>등을 구축하는 </a:t>
            </a:r>
            <a:r>
              <a:rPr lang="ko-KR" altLang="en-US" sz="1200" b="1" dirty="0" smtClean="0"/>
              <a:t>프로젝트의 수요 증가</a:t>
            </a:r>
            <a:endParaRPr lang="en-US" altLang="ko-KR" sz="1200" b="1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altLang="ko-KR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200" dirty="0" smtClean="0"/>
              <a:t>이란 시장 내에 기업이 가치사슬을 형성하는 과정에서 </a:t>
            </a:r>
            <a:r>
              <a:rPr lang="ko-KR" altLang="en-US" sz="1200" b="1" dirty="0" smtClean="0"/>
              <a:t>지식기반의 체계를 지원하는 관리혁신에 필요</a:t>
            </a:r>
            <a:endParaRPr lang="en-US" altLang="ko-KR" sz="1200" b="1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altLang="ko-KR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200" dirty="0" smtClean="0"/>
              <a:t>중단 되었던 프로젝트의 재 발주와 함께 유망 </a:t>
            </a:r>
            <a:r>
              <a:rPr lang="ko-KR" altLang="en-US" sz="1200" b="1" dirty="0" smtClean="0"/>
              <a:t>산업분야에 관한 특화된 기술 원조의 중요성 대두 </a:t>
            </a:r>
            <a:endParaRPr lang="ko-KR" altLang="en-US" sz="12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9024348" y="2426428"/>
            <a:ext cx="293504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200" dirty="0" smtClean="0"/>
              <a:t>대규모 생산가능 인구가 보유되어 있고</a:t>
            </a:r>
            <a:r>
              <a:rPr lang="en-US" altLang="ko-KR" sz="1200" dirty="0" smtClean="0"/>
              <a:t>, </a:t>
            </a:r>
            <a:r>
              <a:rPr lang="ko-KR" altLang="en-US" sz="1200" b="1" dirty="0" smtClean="0"/>
              <a:t>높은 교육수준을 고려한 기술훈련 및 개발지원</a:t>
            </a:r>
            <a:endParaRPr lang="en-US" altLang="ko-KR" sz="1200" b="1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altLang="ko-KR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200" dirty="0" smtClean="0"/>
              <a:t>업무 평가 및 보상에 관한 </a:t>
            </a:r>
            <a:r>
              <a:rPr lang="ko-KR" altLang="en-US" sz="1200" b="1" dirty="0" smtClean="0"/>
              <a:t>인사관리 시스템 구축 필요</a:t>
            </a:r>
            <a:endParaRPr lang="en-US" altLang="ko-KR" sz="1200" b="1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altLang="ko-KR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200" dirty="0" smtClean="0"/>
              <a:t>이란 문화에 적합한 직무 중심의 </a:t>
            </a:r>
            <a:r>
              <a:rPr lang="en-US" altLang="ko-KR" sz="1200" b="1" dirty="0" smtClean="0"/>
              <a:t>HR</a:t>
            </a:r>
            <a:r>
              <a:rPr lang="ko-KR" altLang="en-US" sz="1200" b="1" dirty="0" smtClean="0"/>
              <a:t>설계 및 실행 컨설팅 확대</a:t>
            </a:r>
            <a:endParaRPr lang="en-US" altLang="ko-KR" sz="1200" b="1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altLang="ko-KR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200" dirty="0" smtClean="0"/>
              <a:t>노동시장 유입 및 확대를 위한 </a:t>
            </a:r>
            <a:r>
              <a:rPr lang="en-US" altLang="ko-KR" sz="1200" dirty="0" smtClean="0"/>
              <a:t/>
            </a:r>
            <a:br>
              <a:rPr lang="en-US" altLang="ko-KR" sz="1200" dirty="0" smtClean="0"/>
            </a:br>
            <a:r>
              <a:rPr lang="ko-KR" altLang="en-US" sz="1200" b="1" dirty="0" err="1" smtClean="0"/>
              <a:t>아웃소싱</a:t>
            </a:r>
            <a:r>
              <a:rPr lang="ko-KR" altLang="en-US" sz="1200" b="1" dirty="0" smtClean="0"/>
              <a:t> 체계 구축</a:t>
            </a:r>
            <a:endParaRPr lang="ko-KR" altLang="en-US" sz="12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295275" y="114300"/>
            <a:ext cx="49879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ko-KR" altLang="en-US" sz="20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주요 진출 분야</a:t>
            </a:r>
            <a:endParaRPr lang="ko-KR" altLang="en-US" sz="20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9061807" y="171099"/>
            <a:ext cx="31301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Ⅱ. </a:t>
            </a:r>
            <a:r>
              <a:rPr lang="ko-KR" altLang="en-US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이란의 지식서비스 및 컨설팅 산업</a:t>
            </a:r>
            <a:endParaRPr lang="ko-KR" altLang="en-US" sz="14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80724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C8ABD-7762-4111-800B-237D06CE7893}" type="slidenum">
              <a:rPr lang="ko-KR" altLang="en-US" smtClean="0"/>
              <a:t>27</a:t>
            </a:fld>
            <a:endParaRPr lang="ko-KR" altLang="en-US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523874" y="619125"/>
            <a:ext cx="16541193" cy="604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380" y="3599853"/>
            <a:ext cx="2584380" cy="181354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04812" y="833325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서울의 </a:t>
            </a:r>
            <a:r>
              <a:rPr lang="ko-KR" altLang="en-US" b="1" dirty="0" err="1" smtClean="0"/>
              <a:t>테헤란로</a:t>
            </a:r>
            <a:endParaRPr lang="ko-KR" altLang="en-US" b="1" dirty="0"/>
          </a:p>
        </p:txBody>
      </p:sp>
      <p:sp>
        <p:nvSpPr>
          <p:cNvPr id="8" name="TextBox 7"/>
          <p:cNvSpPr txBox="1"/>
          <p:nvPr/>
        </p:nvSpPr>
        <p:spPr>
          <a:xfrm>
            <a:off x="590446" y="3169733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이란의 서울로</a:t>
            </a:r>
            <a:endParaRPr lang="ko-KR" altLang="en-US" b="1" dirty="0"/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380" y="1261550"/>
            <a:ext cx="2584380" cy="182858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-397047" y="5510412"/>
            <a:ext cx="37779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 smtClean="0"/>
              <a:t>1977</a:t>
            </a:r>
            <a:r>
              <a:rPr lang="ko-KR" altLang="en-US" sz="1600" dirty="0" smtClean="0"/>
              <a:t>년 </a:t>
            </a:r>
            <a:endParaRPr lang="en-US" altLang="ko-KR" sz="1600" dirty="0" smtClean="0"/>
          </a:p>
          <a:p>
            <a:pPr algn="ctr"/>
            <a:r>
              <a:rPr lang="ko-KR" altLang="en-US" sz="1600" dirty="0" smtClean="0"/>
              <a:t>양국 우호관계를 기념하기 위해 </a:t>
            </a:r>
            <a:endParaRPr lang="en-US" altLang="ko-KR" sz="1600" dirty="0" smtClean="0"/>
          </a:p>
          <a:p>
            <a:pPr algn="ctr"/>
            <a:r>
              <a:rPr lang="ko-KR" altLang="en-US" sz="1600" dirty="0" smtClean="0"/>
              <a:t>각 국에 만들어진 </a:t>
            </a:r>
            <a:r>
              <a:rPr lang="ko-KR" altLang="en-US" sz="1600" dirty="0" err="1" smtClean="0"/>
              <a:t>기념로</a:t>
            </a:r>
            <a:endParaRPr lang="ko-KR" altLang="en-US" sz="1600" dirty="0"/>
          </a:p>
        </p:txBody>
      </p:sp>
      <p:sp>
        <p:nvSpPr>
          <p:cNvPr id="11" name="TextBox 10"/>
          <p:cNvSpPr txBox="1"/>
          <p:nvPr/>
        </p:nvSpPr>
        <p:spPr>
          <a:xfrm>
            <a:off x="4067293" y="3104222"/>
            <a:ext cx="794423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altLang="ko-KR" sz="1600" dirty="0" smtClean="0"/>
              <a:t>2002</a:t>
            </a:r>
            <a:r>
              <a:rPr lang="ko-KR" altLang="en-US" sz="1600" dirty="0" smtClean="0"/>
              <a:t>년 이란의 우라늄 농축시설 발견 이후 한국은 이란 국제재제에 참여하게 됨</a:t>
            </a:r>
            <a:r>
              <a:rPr lang="en-US" altLang="ko-KR" sz="1600" dirty="0" smtClean="0"/>
              <a:t/>
            </a:r>
            <a:br>
              <a:rPr lang="en-US" altLang="ko-KR" sz="1600" dirty="0" smtClean="0"/>
            </a:br>
            <a:r>
              <a:rPr lang="en-US" altLang="ko-KR" sz="1600" dirty="0" smtClean="0"/>
              <a:t/>
            </a:r>
            <a:br>
              <a:rPr lang="en-US" altLang="ko-KR" sz="1600" dirty="0" smtClean="0"/>
            </a:br>
            <a:endParaRPr lang="en-US" altLang="ko-KR" sz="1600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ko-KR" altLang="en-US" sz="1600" dirty="0" smtClean="0"/>
              <a:t>다시 열리는 이란 시장에서 이란과의 우호관계를 위해서는 실질적 프로젝트</a:t>
            </a:r>
            <a:r>
              <a:rPr lang="en-US" altLang="ko-KR" sz="1600" dirty="0" smtClean="0"/>
              <a:t/>
            </a:r>
            <a:br>
              <a:rPr lang="en-US" altLang="ko-KR" sz="1600" dirty="0" smtClean="0"/>
            </a:br>
            <a:r>
              <a:rPr lang="en-US" altLang="ko-KR" sz="1600" dirty="0" smtClean="0"/>
              <a:t>(</a:t>
            </a:r>
            <a:r>
              <a:rPr lang="ko-KR" altLang="en-US" sz="1600" dirty="0" smtClean="0"/>
              <a:t>노후시설</a:t>
            </a:r>
            <a:r>
              <a:rPr lang="en-US" altLang="ko-KR" sz="1600" dirty="0"/>
              <a:t> </a:t>
            </a:r>
            <a:r>
              <a:rPr lang="ko-KR" altLang="en-US" sz="1600" dirty="0" smtClean="0"/>
              <a:t>업그레이드</a:t>
            </a:r>
            <a:r>
              <a:rPr lang="en-US" altLang="ko-KR" sz="1600" dirty="0" smtClean="0"/>
              <a:t>)</a:t>
            </a:r>
            <a:r>
              <a:rPr lang="ko-KR" altLang="en-US" sz="1600" dirty="0" smtClean="0"/>
              <a:t>부터 시작하는 방법이 양국 경제협력 확대의 시작이며</a:t>
            </a:r>
            <a:r>
              <a:rPr lang="en-US" altLang="ko-KR" sz="1600" dirty="0"/>
              <a:t> </a:t>
            </a:r>
            <a:r>
              <a:rPr lang="en-US" altLang="ko-KR" sz="1600" dirty="0" smtClean="0"/>
              <a:t/>
            </a:r>
            <a:br>
              <a:rPr lang="en-US" altLang="ko-KR" sz="1600" dirty="0" smtClean="0"/>
            </a:br>
            <a:r>
              <a:rPr lang="ko-KR" altLang="en-US" sz="1600" dirty="0" smtClean="0"/>
              <a:t>점진적 기술이전을 수반한 합작투자와 같은 현지화 전략이 효과적임</a:t>
            </a:r>
            <a:r>
              <a:rPr lang="en-US" altLang="ko-KR" sz="1600" dirty="0" smtClean="0"/>
              <a:t/>
            </a:r>
            <a:br>
              <a:rPr lang="en-US" altLang="ko-KR" sz="1600" dirty="0" smtClean="0"/>
            </a:br>
            <a:r>
              <a:rPr lang="en-US" altLang="ko-KR" sz="1600" dirty="0" smtClean="0"/>
              <a:t/>
            </a:r>
            <a:br>
              <a:rPr lang="en-US" altLang="ko-KR" sz="1600" dirty="0" smtClean="0"/>
            </a:br>
            <a:endParaRPr lang="en-US" altLang="ko-KR" sz="1600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ko-KR" altLang="en-US" sz="1600" dirty="0" smtClean="0"/>
              <a:t>중대형 프로젝트를 위한 맞춤형 </a:t>
            </a:r>
            <a:r>
              <a:rPr lang="ko-KR" altLang="en-US" sz="1600" dirty="0" err="1" smtClean="0"/>
              <a:t>파이낸싱</a:t>
            </a:r>
            <a:r>
              <a:rPr lang="ko-KR" altLang="en-US" sz="1600" dirty="0" smtClean="0"/>
              <a:t> 전략을 동반하여 금융조달이 필요함</a:t>
            </a:r>
            <a:endParaRPr lang="en-US" altLang="ko-KR" sz="1600" dirty="0" smtClean="0"/>
          </a:p>
        </p:txBody>
      </p:sp>
      <p:sp>
        <p:nvSpPr>
          <p:cNvPr id="12" name="타원 11"/>
          <p:cNvSpPr/>
          <p:nvPr/>
        </p:nvSpPr>
        <p:spPr>
          <a:xfrm>
            <a:off x="6003313" y="1261550"/>
            <a:ext cx="1465346" cy="116230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/>
              <a:t>우호관계 </a:t>
            </a:r>
            <a:endParaRPr lang="en-US" altLang="ko-KR" sz="1400" dirty="0" smtClean="0"/>
          </a:p>
          <a:p>
            <a:pPr algn="ctr"/>
            <a:r>
              <a:rPr lang="ko-KR" altLang="en-US" sz="1400" dirty="0" smtClean="0"/>
              <a:t>개선</a:t>
            </a:r>
            <a:endParaRPr lang="ko-KR" altLang="en-US" sz="1400" dirty="0"/>
          </a:p>
        </p:txBody>
      </p:sp>
      <p:sp>
        <p:nvSpPr>
          <p:cNvPr id="13" name="타원 12"/>
          <p:cNvSpPr/>
          <p:nvPr/>
        </p:nvSpPr>
        <p:spPr>
          <a:xfrm>
            <a:off x="7890323" y="1327678"/>
            <a:ext cx="1744325" cy="100485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/>
              <a:t>실질적인 </a:t>
            </a:r>
            <a:endParaRPr lang="en-US" altLang="ko-KR" sz="1400" dirty="0" smtClean="0"/>
          </a:p>
          <a:p>
            <a:pPr algn="ctr"/>
            <a:r>
              <a:rPr lang="ko-KR" altLang="en-US" sz="1400" dirty="0" smtClean="0"/>
              <a:t>프로젝트</a:t>
            </a:r>
            <a:endParaRPr lang="en-US" altLang="ko-KR" sz="1400" dirty="0" smtClean="0"/>
          </a:p>
          <a:p>
            <a:pPr algn="ctr"/>
            <a:r>
              <a:rPr lang="ko-KR" altLang="en-US" sz="1400" dirty="0" smtClean="0"/>
              <a:t>추진</a:t>
            </a:r>
            <a:endParaRPr lang="ko-KR" altLang="en-US" sz="1400" dirty="0"/>
          </a:p>
        </p:txBody>
      </p:sp>
      <p:sp>
        <p:nvSpPr>
          <p:cNvPr id="14" name="타원 13"/>
          <p:cNvSpPr/>
          <p:nvPr/>
        </p:nvSpPr>
        <p:spPr>
          <a:xfrm>
            <a:off x="10164153" y="1327678"/>
            <a:ext cx="1609827" cy="1090582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/>
              <a:t>기술이전금융조달</a:t>
            </a:r>
            <a:endParaRPr lang="ko-KR" altLang="en-US" sz="1400" dirty="0"/>
          </a:p>
        </p:txBody>
      </p:sp>
      <p:sp>
        <p:nvSpPr>
          <p:cNvPr id="15" name="타원 14"/>
          <p:cNvSpPr/>
          <p:nvPr/>
        </p:nvSpPr>
        <p:spPr>
          <a:xfrm>
            <a:off x="3961819" y="1301580"/>
            <a:ext cx="1619831" cy="111040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/>
              <a:t>이란의 </a:t>
            </a:r>
            <a:endParaRPr lang="en-US" altLang="ko-KR" sz="1400" dirty="0" smtClean="0"/>
          </a:p>
          <a:p>
            <a:pPr algn="ctr"/>
            <a:r>
              <a:rPr lang="ko-KR" altLang="en-US" sz="1400" dirty="0" smtClean="0"/>
              <a:t>구매력 확대</a:t>
            </a:r>
            <a:endParaRPr lang="ko-KR" altLang="en-US" sz="1400" dirty="0"/>
          </a:p>
        </p:txBody>
      </p:sp>
      <p:sp>
        <p:nvSpPr>
          <p:cNvPr id="18" name="TextBox 17"/>
          <p:cNvSpPr txBox="1"/>
          <p:nvPr/>
        </p:nvSpPr>
        <p:spPr>
          <a:xfrm>
            <a:off x="154545" y="109408"/>
            <a:ext cx="25640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Ⅲ. </a:t>
            </a:r>
            <a:r>
              <a:rPr lang="ko-KR" altLang="en-US" sz="20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결론 및 제언</a:t>
            </a:r>
            <a:endParaRPr lang="ko-KR" altLang="en-US" sz="20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50019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200400" y="2538663"/>
            <a:ext cx="924025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600" dirty="0" smtClean="0"/>
              <a:t>- </a:t>
            </a:r>
            <a:r>
              <a:rPr lang="ko-KR" altLang="en-US" sz="6600" dirty="0" smtClean="0"/>
              <a:t>감사합니다 </a:t>
            </a:r>
            <a:r>
              <a:rPr lang="en-US" altLang="ko-KR" sz="6600" dirty="0" smtClean="0"/>
              <a:t>-</a:t>
            </a:r>
            <a:endParaRPr lang="ko-KR" altLang="en-US" sz="6600" dirty="0"/>
          </a:p>
        </p:txBody>
      </p:sp>
    </p:spTree>
    <p:extLst>
      <p:ext uri="{BB962C8B-B14F-4D97-AF65-F5344CB8AC3E}">
        <p14:creationId xmlns:p14="http://schemas.microsoft.com/office/powerpoint/2010/main" val="1487342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1686</TotalTime>
  <Words>2651</Words>
  <Application>Microsoft Office PowerPoint</Application>
  <PresentationFormat>와이드스크린</PresentationFormat>
  <Paragraphs>675</Paragraphs>
  <Slides>28</Slides>
  <Notes>13</Notes>
  <HiddenSlides>0</HiddenSlides>
  <MMClips>0</MMClips>
  <ScaleCrop>false</ScaleCrop>
  <HeadingPairs>
    <vt:vector size="6" baseType="variant">
      <vt:variant>
        <vt:lpstr>사용한 글꼴</vt:lpstr>
      </vt:variant>
      <vt:variant>
        <vt:i4>11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28</vt:i4>
      </vt:variant>
    </vt:vector>
  </HeadingPairs>
  <TitlesOfParts>
    <vt:vector size="40" baseType="lpstr">
      <vt:lpstr>HCI Poppy</vt:lpstr>
      <vt:lpstr>굴림</vt:lpstr>
      <vt:lpstr>나눔고딕</vt:lpstr>
      <vt:lpstr>돋움</vt:lpstr>
      <vt:lpstr>맑은 고딕</vt:lpstr>
      <vt:lpstr>바탕</vt:lpstr>
      <vt:lpstr>한양중고딕</vt:lpstr>
      <vt:lpstr>함초롬바탕</vt:lpstr>
      <vt:lpstr>Arial</vt:lpstr>
      <vt:lpstr>Book Antiqua</vt:lpstr>
      <vt:lpstr>Wingdings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서상원</dc:creator>
  <cp:lastModifiedBy>SungJin</cp:lastModifiedBy>
  <cp:revision>165</cp:revision>
  <dcterms:created xsi:type="dcterms:W3CDTF">2015-09-16T12:45:18Z</dcterms:created>
  <dcterms:modified xsi:type="dcterms:W3CDTF">2015-10-01T04:20:03Z</dcterms:modified>
</cp:coreProperties>
</file>